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Anton" pitchFamily="2" charset="77"/>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1575" autoAdjust="0"/>
  </p:normalViewPr>
  <p:slideViewPr>
    <p:cSldViewPr>
      <p:cViewPr varScale="1">
        <p:scale>
          <a:sx n="68" d="100"/>
          <a:sy n="68" d="100"/>
        </p:scale>
        <p:origin x="154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Hi everyone, I'm George Wang, a PhD student at Stony Brook University. Today I'll present CHORUS, our work on human–AI multi-agent collaboration for professional translators, with Jiaqian Hu, Guande Wu, and Jing Qian.</a:t>
            </a:r>
          </a:p>
          <a:p>
            <a:r>
              <a:rPr lang="en-US" dirty="0"/>
              <a:t>The question behind it is simple: what if an AI assistant helped the way professional translators actually revise, one quality dimension at a time, instead of rewriting everything at once? I'll show where that idea came from, what we built, and what happened when thirty professional translators used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 me start with why professional translation is different. First, the stakes are high. In medical, legal, or business documents, a small error can change the meaning, and errors are far less tolerated.</a:t>
            </a:r>
          </a:p>
          <a:p>
            <a:r>
              <a:rPr lang="en-US" dirty="0"/>
              <a:t>Second, the work is client-specific. Each client has its own terminology, tone, and house style, which are rarely in the public data an LLM learns from.</a:t>
            </a:r>
          </a:p>
          <a:p>
            <a:r>
              <a:rPr lang="en-US" dirty="0"/>
              <a:t>Third, the translator is accountable. They resolve ambiguity with the client and stand behind the final result. So fluent output alone is not enough. AI assistance has to support the translator's context and judgment, not replace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imagine the tool most translators use day to day: a general chat LLM. You paste a sentence and ask it to make the translation more formal. What comes back is one rewrite of the whole sentence. The tone changes, but so do terminology and sometimes meaning. You cannot revise one dimension on its own, and after every prompt you have to re-check the entire sentence.</a:t>
            </a:r>
          </a:p>
          <a:p>
            <a:r>
              <a:rPr lang="en-US" dirty="0"/>
              <a:t>Existing alternatives don't close this gap. CAT tools rely on translation memories and termbases a new project may not have, and earlier interactive translation systems were not designed for multi-dimensional editing with an LLM.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 understand this gap, we interviewed six professional translators, each with at least six years of experience, across client and vendor roles and domains from game localization to medical and chip design. Three challenges emerged.</a:t>
            </a:r>
          </a:p>
          <a:p>
            <a:r>
              <a:rPr lang="en-US" dirty="0"/>
              <a:t>[CLICK] First, a single rewrite mixes quality dimensions. As one expert put it, “It rewrites everything at once. I cannot tell if it is fixing terminology or just changing the style, so I end up going back and rechecking.”</a:t>
            </a:r>
          </a:p>
          <a:p>
            <a:r>
              <a:rPr lang="en-US" dirty="0"/>
              <a:t>[CLICK] Second, the AI forgets earlier adjustments, so translators keep repeating what to keep and what to prioritize. One expert had to say, “This part has been revised three times. Don’t change it.”</a:t>
            </a:r>
          </a:p>
          <a:p>
            <a:r>
              <a:rPr lang="en-US" dirty="0"/>
              <a:t>[CLICK] Third, it keeps no record of what it checked or why, yet translators must justify their decisions to clients and supervisors.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These challenges led directly to our design rationales.</a:t>
            </a:r>
          </a:p>
          <a:p>
            <a:r>
              <a:rPr lang="en-US" dirty="0"/>
              <a:t>[CLICK] For the first, we separate translation quality into seven agent roles based on MQM, so each suggestion addresses one dimension and can be inspected on its own. All of our experts recognized MQM as an authoritative framework.</a:t>
            </a:r>
          </a:p>
          <a:p>
            <a:r>
              <a:rPr lang="en-US" dirty="0"/>
              <a:t>[CLICK] For the second, effort-aware memory captures the translator's editing history and carries earlier adjustments into future suggestions, so they do not have to restate them.</a:t>
            </a:r>
          </a:p>
          <a:p>
            <a:r>
              <a:rPr lang="en-US" dirty="0"/>
              <a:t>[CLICK] For the third, a Live Style Guide turns that history into a record of preferences, recurring corrections, and quality coverage that translators can review and explain.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 where do the seven agents come from? MQM stands for Multidimensional Quality Metrics, a framework widely used to describe translation quality. Instead of using it only to score translations afterwards, we use it to structure revision.</a:t>
            </a:r>
          </a:p>
          <a:p>
            <a:r>
              <a:rPr lang="en-US" dirty="0"/>
              <a:t>Accuracy checks that the meaning is preserved. Terminology checks domain terms. Fluency checks that the text is grammatical and natural. Style checks tone and register. Audience Appropriateness checks fit for the intended reader. Locale Convention checks regional formats, and Design and Markup checks formatting and placeholders. Each agent looks at the draft through one lens.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Here is how CHORUS works, in three stages. The translator starts with the source text and a machine-translated draft. First, they state a high-level goal, such as “make it more formal.” CHORUS analyzes the goal and the context and selects the three most relevant agents out of seven.</a:t>
            </a:r>
          </a:p>
          <a:p>
            <a:r>
              <a:rPr lang="en-US" dirty="0"/>
              <a:t>Second, the translator compares their suggestions and gives feedback, for example, “locale is not relevant here.” Third, they apply a change.</a:t>
            </a:r>
          </a:p>
          <a:p>
            <a:r>
              <a:rPr lang="en-US" dirty="0"/>
              <a:t>Throughout, editing effort and memory tell CHORUS which edits mattered most, and the Live Style Guide reflects the translator's own patterns back to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look at the actual interface, on a sentence from a news article. On the left, the Source Context panel shows the original and the initial machine translation draft. In the middle, the Active Editing panel is the main workspace, where the translator edits and confirms each segment. On the right is the Agent Collaboration panel. Here, the translator has typed the intent: “Make it more formal, this is from a newspaper.”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CHORUS then suggests the top three agents for that goal, in this case Style, Fluency, and Audience Appropriateness, and the rest are one click away. Each agent's suggestion is shown as a diff against the current draft, so I can see exactly what each one would change, apply the one I want, and confirm the segment.</a:t>
            </a:r>
          </a:p>
          <a:p>
            <a:r>
              <a:rPr lang="en-US" dirty="0"/>
              <a:t>At the top right, Live Effort estimates my effort in real time. Along the bottom, the Style Guide shows learned preferences and a strength ranking that fills in as editing continues.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Splitting quality across seven agents creates a coordination problem, so CHORUS does three things.</a:t>
            </a:r>
          </a:p>
          <a:p>
            <a:r>
              <a:rPr lang="en-US" dirty="0"/>
              <a:t>First, sync. After every edit, each agent's output is diffed at the token level against the latest draft, and only the minimal patch is applied, so an agent never overwrites what you just changed.</a:t>
            </a:r>
          </a:p>
          <a:p>
            <a:r>
              <a:rPr lang="en-US" dirty="0"/>
              <a:t>Second, rank. Each agent gets a relevance score from the translator's goal and context, updated as they interact. The top three are shown, and all seven stay available.</a:t>
            </a:r>
          </a:p>
          <a:p>
            <a:r>
              <a:rPr lang="en-US" dirty="0"/>
              <a:t>Third, recovery. When a translator flags an error, it joins a list of bad examples the model is told to avoid when it regenerates. Any single agent can also be regenerated.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second key idea is effort-aware memory. Not all edits matter equally, so CHORUS should remember the ones that cost the translator the most.</a:t>
            </a:r>
          </a:p>
          <a:p>
            <a:r>
              <a:rPr lang="en-US" dirty="0"/>
              <a:t>It starts with Live Effort. Following prior post-editing research, we model effort at three levels: temporal effort, the reading pause plus edit duration; technical effort, keystrokes and cursor movement; and cognitive effort, redos plus a stress estimate. A linear model combines these into one score.</a:t>
            </a:r>
          </a:p>
          <a:p>
            <a:r>
              <a:rPr lang="en-US" dirty="0"/>
              <a:t>Micro-edits then record what changed and where, stored in seven buckets, one per agent, plus a general bucket for direct edits. The top five edits by effort go into the agent prompts as examples, so later suggestions build on the edits that mattered most.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third idea is the Live Style Guide, which turns editing history into feedback for reflection. Its radar chart is built from the weighted memory and shows how the translator's attention is spread across the MQM dimensions. Below it, the guide summarizes recurring corrections, learned preferences, and dimension-level strengths.</a:t>
            </a:r>
          </a:p>
          <a:p>
            <a:r>
              <a:rPr lang="en-US" dirty="0"/>
              <a:t>The goal is reflection without a separate task. Translators can notice dimensions that get less attention, recognize their strengths, and explain their choices in shared quality terms, all during ordinary editing.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 evaluate CHORUS, we ran a within-subject study with thirty licensed English–Chinese translators, with three to twenty-one years of experience. The sentences came from four WMT24 domains: literary, news, social, and speech. Each participant worked in two of them, with both conditions in each, forty sentences in total.</a:t>
            </a:r>
          </a:p>
          <a:p>
            <a:r>
              <a:rPr lang="en-US" dirty="0"/>
              <a:t>The baseline was GPT-5.3 on the web, with chat history cleared between trials, and both conditions started from GPT-5.3 drafts. Condition order was counterbalanced, and sessions took about a hundred minutes.</a:t>
            </a:r>
          </a:p>
          <a:p>
            <a:r>
              <a:rPr lang="en-US" dirty="0"/>
              <a:t>We asked three questions: does CHORUS reduce effort and workload, does it improve quality, and how does it support revision, reflection, and preference 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start with effort and workload. First, CHORUS made translators faster. Completion time dropped by about thirty-four percent, and the difference was significant.</a:t>
            </a:r>
          </a:p>
          <a:p>
            <a:r>
              <a:rPr lang="en-US" dirty="0"/>
              <a:t>Second, it lowered effort. Live Effort combines time, keystrokes, and cognitive signals. The average score was about fifty-five with CHORUS versus sixty-six with the baseline, and we found no significant domain effect, so the advantage was not driven by a single domain.</a:t>
            </a:r>
          </a:p>
          <a:p>
            <a:r>
              <a:rPr lang="en-US" dirty="0"/>
              <a:t>Third, perceived workload tells the same story. On NASA-TLX, CHORUS was lower on every subscale, from mental demand to frustration, and participants rated their own performance higher. So translators finished faster, with less effort and less strain.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And CHORUS gets faster with use. These plots show completion time and Live Effort across the ten tasks in a session. Gray is the baseline and blue is CHORUS. The two conditions start close together, but CHORUS declines more steeply and stays below the baseline from the second task onward.</a:t>
            </a:r>
          </a:p>
          <a:p>
            <a:r>
              <a:rPr lang="en-US" dirty="0"/>
              <a:t>The interaction between condition and task order was significant for both time and effort. This suggests participants settled into more efficient working patterns with CHORUS as the session went 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CHORUS also improved translation quality. Against the human WMT references, BLEU rose from about thirty-five to thirty-eight, and COMET rose from 0.837 to 0.852. Both gains were statistically significant, and on each metric roughly seventy-three percent of participants scored higher with CHORUS.</a:t>
            </a:r>
          </a:p>
          <a:p>
            <a:r>
              <a:rPr lang="en-US" dirty="0"/>
              <a:t>We also asked three expert translators, each with more than six years of experience, to rate whether quality improved over the session. For CHORUS they averaged about 3.5 on a five-point scale, while for the baseline the ratings leaned toward disagreement, at about 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Our third question was how CHORUS supported translators, and three themes stood out.</a:t>
            </a:r>
          </a:p>
          <a:p>
            <a:r>
              <a:rPr lang="en-US" dirty="0"/>
              <a:t>First, it is inspectable. Dimension-specific suggestions made trade-offs explicit, helped them catch issues they might have missed, and let them verify before confirming.</a:t>
            </a:r>
          </a:p>
          <a:p>
            <a:r>
              <a:rPr lang="en-US" dirty="0"/>
              <a:t>Second, it is focused. Working on one dimension at a time reduced the burden of tracking accuracy, terminology, fluency, and style together, and because CHORUS remembered their preferences, there was less re-prompting.</a:t>
            </a:r>
          </a:p>
          <a:p>
            <a:r>
              <a:rPr lang="en-US" dirty="0"/>
              <a:t>Third, it supports reflection. Many participants used the radar chart to rebalance their attention, and the Style Guide helped them see their editing patterns and explain their decisions with more confidence.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 what should you take away? CHORUS helps not by replacing the translator's judgment, but by reorganizing AI assistance around how professionals actually revise. More broadly, it suggests a division of labor for human-centered multi-agent systems: agents surface issues, organize alternatives, and remember history; professionals interpret context, weigh trade-offs, and make the final call.</a:t>
            </a:r>
          </a:p>
          <a:p>
            <a:r>
              <a:rPr lang="en-US" dirty="0"/>
              <a:t>[CLICK] There are limitations. We evaluated the whole workflow, which differs from the baseline in both its agents and its interface, so we cannot yet isolate what each component contributes. And we tested only sentence-level English–Chinese translation. Next, we want to run multilingual and document-level studies.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 close, CHORUS supports professional translation through focused agent suggestions, effort-aware memory, and a Live Style Guide, with the goal of giving translators more control over revision while keeping their judgment central. The QR codes link to the paper and to our open-source implementation, including all the agent prompts. Thank you, and I'm happy to take questions.</a:t>
            </a:r>
          </a:p>
          <a:p>
            <a:r>
              <a:rPr lang="en-US" dirty="0"/>
              <a:t>[NOT SPOKEN: Stay here for questions. Backup slides: 21 baseline choice; 22 Live Effort; 23 participants and counterbalancing; 24 quality trends; 25 perception ratings; 26 Style Guide ratings; 27 confounds and statistics; 28 responsible deployment.]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[NOT SPOKEN: References are available for questions. Keep the Thank-you slide visible unless a specific reference is needed.]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All 6 formative-study experts described GPT web as their main everyday AI aid. CAT tools depended on translation memories and terminology resources that our tasks lacked. Other systems either predated LLM assistance, were closed services, or focused on evaluation. We therefore chose a familiar chatbot baseline. Both conditions used GPT-5.3 drafts, and we cleared baseline chat history between trials.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Live Effort combines time, interaction activity, and cognitive proxies. Temporal signals include the initial reading pause and editing duration. Technical signals include keystrokes, deletions, and cursor movement. Cognitive proxies include redos and model-inferred stress. A linear model combines these signals to rank edits for memory. We also report completion time and NASA-TLX, which support the same overall direction of results.</a:t>
            </a:r>
          </a:p>
          <a:p>
            <a:r>
              <a:rPr lang="en-US" dirty="0"/>
              <a:t>[NOT SPOKEN: Exact weights are not listed in the paper. Refer to the open-source implementation.]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We recruited 30 certified English–Chinese translators with 3 to 21 years of experience. Each worked in 2 domains and used both conditions within each domain, completing 40 sentences overall. We counterbalanced condition order and never repeated a sentence across conditions or trials. Participants received 5 minutes of practice, and sessions lasted about 100 minutes. They were already frequent users of AI translation tools.</a:t>
            </a:r>
          </a:p>
          <a:p>
            <a:r>
              <a:rPr lang="en-US" dirty="0"/>
              <a:t>[NOT SPOKEN: Verify the analysis code before explaining differing test degrees of freedom. Confirm exact sentence sampling from study materials if asked.]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Under CHORUS, BLEU and METEOR increased significantly across task order, while the baseline stayed largely flat. The composite quality index also trended upward, but did not reach conventional significance. BLEURT declined significantly for the baseline and showed a smaller, non-significant decline for CHORUS. These results suggest improvement on some measures during the session, with expert ratings supporting the same general direction.</a:t>
            </a:r>
          </a:p>
          <a:p>
            <a:r>
              <a:rPr lang="en-US" dirty="0"/>
              <a:t>[NOT SPOKEN: Do not quote unreported slopes for COMET, BERTScore, or chrF++.]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Participants rated 4 statements for each condition. These covered finding otherwise missed issues, satisfaction with translation quality, growing understanding of their preferences, and gaining translation insights over time. CHORUS received higher agreement on every statement. These ratings complement the performance measures by showing how participants experienced the workflow, especially whether its suggestions became more useful and better aligned with their preferences.</a:t>
            </a:r>
          </a:p>
          <a:p>
            <a:r>
              <a:rPr lang="en-US" dirty="0"/>
              <a:t>[NOT SPOKEN: Point to the bars. The paper text does not provide exact rating values.]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Most participants agreed or strongly agreed that the Style Guide provided useful translation hints and encouraged reflection over time. In interviews, they described using the radar chart to notice overlooked dimensions and rebalance their attention. They also used the guide to spot possible misclassifications in their edits and explain decisions with more confidence. These findings reflect participants' perceptions of its usefulness.</a:t>
            </a:r>
          </a:p>
          <a:p>
            <a:r>
              <a:rPr lang="en-US" dirty="0"/>
              <a:t>[NOT SPOKEN: Point to the charts. The paper text does not provide exact percentages.]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CHORUS changes both the backend and the interface, so we attribute the gains to the integrated workflow. This study cannot isolate the contribution of the agents, memory, or Style Guide. Across the full system, completion time and effort fell significantly, and BLEU and COMET improved. Evaluating individual components is a next step for understanding which parts contribute to these benefits.</a:t>
            </a:r>
          </a:p>
          <a:p>
            <a:r>
              <a:rPr lang="en-US" dirty="0"/>
              <a:t>[NOT SPOKEN: The paper explicitly names a paired t-test for log completion time, but does not name the Live Effort test.]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Professional translators remain accountable for the final text, so agent suggestions need to stay inspectable and subject to human judgment. Deployment also needs protection for confidential client materials and stored editing history. We should audit performance across users and domains, and address over-reliance in high-stakes work. The aim is to support careful review while keeping translators responsible for accepting each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jpe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20.jpeg"/><Relationship Id="rId5" Type="http://schemas.openxmlformats.org/officeDocument/2006/relationships/image" Target="../media/image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1.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0.png"/><Relationship Id="rId5" Type="http://schemas.openxmlformats.org/officeDocument/2006/relationships/image" Target="../media/image1.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7.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1097280" y="1021158"/>
            <a:ext cx="16276320" cy="2741598"/>
            <a:chOff x="0" y="0"/>
            <a:chExt cx="21701760" cy="3655464"/>
          </a:xfrm>
        </p:grpSpPr>
        <p:sp>
          <p:nvSpPr>
            <p:cNvPr id="3" name="Freeform 3"/>
            <p:cNvSpPr/>
            <p:nvPr/>
          </p:nvSpPr>
          <p:spPr>
            <a:xfrm>
              <a:off x="0" y="0"/>
              <a:ext cx="21701761" cy="3655464"/>
            </a:xfrm>
            <a:custGeom>
              <a:avLst/>
              <a:gdLst/>
              <a:ahLst/>
              <a:cxnLst/>
              <a:rect l="l" t="t" r="r" b="b"/>
              <a:pathLst>
                <a:path w="21701761" h="3655464">
                  <a:moveTo>
                    <a:pt x="0" y="0"/>
                  </a:moveTo>
                  <a:lnTo>
                    <a:pt x="21701761" y="0"/>
                  </a:lnTo>
                  <a:lnTo>
                    <a:pt x="21701761" y="3655464"/>
                  </a:lnTo>
                  <a:lnTo>
                    <a:pt x="0" y="3655464"/>
                  </a:lnTo>
                  <a:close/>
                </a:path>
              </a:pathLst>
            </a:custGeom>
            <a:blipFill>
              <a:blip r:embed="rId3">
                <a:alphaModFix amt="0"/>
              </a:blip>
              <a:stretch>
                <a:fillRect t="-72320" b="-59037"/>
              </a:stretch>
            </a:blipFill>
          </p:spPr>
          <p:txBody>
            <a:bodyPr/>
            <a:lstStyle/>
            <a:p>
              <a:endParaRPr lang="en-US"/>
            </a:p>
          </p:txBody>
        </p:sp>
        <p:sp>
          <p:nvSpPr>
            <p:cNvPr id="4" name="TextBox 4"/>
            <p:cNvSpPr txBox="1"/>
            <p:nvPr/>
          </p:nvSpPr>
          <p:spPr>
            <a:xfrm>
              <a:off x="0" y="-85725"/>
              <a:ext cx="21701760" cy="3741189"/>
            </a:xfrm>
            <a:prstGeom prst="rect">
              <a:avLst/>
            </a:prstGeom>
          </p:spPr>
          <p:txBody>
            <a:bodyPr lIns="0" tIns="0" rIns="0" bIns="0" rtlCol="0" anchor="ctr"/>
            <a:lstStyle/>
            <a:p>
              <a:pPr algn="l">
                <a:lnSpc>
                  <a:spcPts val="8870"/>
                </a:lnSpc>
              </a:pPr>
              <a:r>
                <a:rPr lang="en-US" sz="6599">
                  <a:solidFill>
                    <a:srgbClr val="1F2A2E"/>
                  </a:solidFill>
                  <a:latin typeface="Anton"/>
                  <a:ea typeface="Anton"/>
                  <a:cs typeface="Anton"/>
                  <a:sym typeface="Anton"/>
                </a:rPr>
                <a:t>CHORUS: Designing Human–AI Multi-Agent</a:t>
              </a:r>
            </a:p>
            <a:p>
              <a:pPr algn="l">
                <a:lnSpc>
                  <a:spcPts val="8870"/>
                </a:lnSpc>
              </a:pPr>
              <a:r>
                <a:rPr lang="en-US" sz="6599">
                  <a:solidFill>
                    <a:srgbClr val="1F2A2E"/>
                  </a:solidFill>
                  <a:latin typeface="Anton"/>
                  <a:ea typeface="Anton"/>
                  <a:cs typeface="Anton"/>
                  <a:sym typeface="Anton"/>
                </a:rPr>
                <a:t>Collaboration for Professional Translators</a:t>
              </a:r>
            </a:p>
          </p:txBody>
        </p:sp>
      </p:grpSp>
      <p:grpSp>
        <p:nvGrpSpPr>
          <p:cNvPr id="5" name="Group 5"/>
          <p:cNvGrpSpPr/>
          <p:nvPr/>
        </p:nvGrpSpPr>
        <p:grpSpPr>
          <a:xfrm>
            <a:off x="1097280" y="3877056"/>
            <a:ext cx="16276320" cy="731520"/>
            <a:chOff x="0" y="0"/>
            <a:chExt cx="21701760" cy="975360"/>
          </a:xfrm>
        </p:grpSpPr>
        <p:sp>
          <p:nvSpPr>
            <p:cNvPr id="6" name="Freeform 6"/>
            <p:cNvSpPr/>
            <p:nvPr/>
          </p:nvSpPr>
          <p:spPr>
            <a:xfrm>
              <a:off x="0" y="0"/>
              <a:ext cx="21701761" cy="975360"/>
            </a:xfrm>
            <a:custGeom>
              <a:avLst/>
              <a:gdLst/>
              <a:ahLst/>
              <a:cxnLst/>
              <a:rect l="l" t="t" r="r" b="b"/>
              <a:pathLst>
                <a:path w="21701761" h="975360">
                  <a:moveTo>
                    <a:pt x="0" y="0"/>
                  </a:moveTo>
                  <a:lnTo>
                    <a:pt x="21701761" y="0"/>
                  </a:lnTo>
                  <a:lnTo>
                    <a:pt x="21701761" y="975360"/>
                  </a:lnTo>
                  <a:lnTo>
                    <a:pt x="0" y="975360"/>
                  </a:lnTo>
                  <a:close/>
                </a:path>
              </a:pathLst>
            </a:custGeom>
            <a:blipFill>
              <a:blip r:embed="rId3">
                <a:alphaModFix amt="0"/>
              </a:blip>
              <a:stretch>
                <a:fillRect t="-383542" b="-383542"/>
              </a:stretch>
            </a:blipFill>
          </p:spPr>
          <p:txBody>
            <a:bodyPr/>
            <a:lstStyle/>
            <a:p>
              <a:endParaRPr lang="en-US"/>
            </a:p>
          </p:txBody>
        </p:sp>
        <p:sp>
          <p:nvSpPr>
            <p:cNvPr id="7" name="TextBox 7"/>
            <p:cNvSpPr txBox="1"/>
            <p:nvPr/>
          </p:nvSpPr>
          <p:spPr>
            <a:xfrm>
              <a:off x="0" y="-28575"/>
              <a:ext cx="21701760" cy="1003935"/>
            </a:xfrm>
            <a:prstGeom prst="rect">
              <a:avLst/>
            </a:prstGeom>
          </p:spPr>
          <p:txBody>
            <a:bodyPr lIns="0" tIns="0" rIns="0" bIns="0" rtlCol="0" anchor="ctr"/>
            <a:lstStyle/>
            <a:p>
              <a:pPr algn="l">
                <a:lnSpc>
                  <a:spcPts val="3840"/>
                </a:lnSpc>
              </a:pPr>
              <a:r>
                <a:rPr lang="en-US" sz="3200" u="sng">
                  <a:solidFill>
                    <a:srgbClr val="1F2A2E"/>
                  </a:solidFill>
                  <a:latin typeface="Arial"/>
                  <a:ea typeface="Arial"/>
                  <a:cs typeface="Arial"/>
                  <a:sym typeface="Arial"/>
                </a:rPr>
                <a:t>George Xi Wang</a:t>
              </a:r>
              <a:r>
                <a:rPr lang="en-US" sz="3200">
                  <a:solidFill>
                    <a:srgbClr val="1F2A2E"/>
                  </a:solidFill>
                  <a:latin typeface="Arial"/>
                  <a:ea typeface="Arial"/>
                  <a:cs typeface="Arial"/>
                  <a:sym typeface="Arial"/>
                </a:rPr>
                <a:t>1,2*, Jiaqian Hu³*, Guande Wu¹, Jing Qian⁴</a:t>
              </a:r>
            </a:p>
          </p:txBody>
        </p:sp>
      </p:grpSp>
      <p:sp>
        <p:nvSpPr>
          <p:cNvPr id="8" name="TextBox 8"/>
          <p:cNvSpPr txBox="1"/>
          <p:nvPr/>
        </p:nvSpPr>
        <p:spPr>
          <a:xfrm>
            <a:off x="1097280" y="4662678"/>
            <a:ext cx="16276320" cy="933450"/>
          </a:xfrm>
          <a:prstGeom prst="rect">
            <a:avLst/>
          </a:prstGeom>
        </p:spPr>
        <p:txBody>
          <a:bodyPr lIns="0" tIns="0" rIns="0" bIns="0" rtlCol="0" anchor="t">
            <a:spAutoFit/>
          </a:bodyPr>
          <a:lstStyle/>
          <a:p>
            <a:pPr algn="l">
              <a:lnSpc>
                <a:spcPts val="2639"/>
              </a:lnSpc>
            </a:pPr>
            <a:r>
              <a:rPr lang="en-US" sz="2199">
                <a:solidFill>
                  <a:srgbClr val="5B6770"/>
                </a:solidFill>
                <a:latin typeface="Arial"/>
                <a:ea typeface="Arial"/>
                <a:cs typeface="Arial"/>
                <a:sym typeface="Arial"/>
              </a:rPr>
              <a:t>¹New York University   ²Stony Brook University   ³Middlebury Institute of International Studies at Monterey   ⁴Tongji University</a:t>
            </a:r>
          </a:p>
          <a:p>
            <a:pPr algn="l">
              <a:lnSpc>
                <a:spcPts val="2639"/>
              </a:lnSpc>
            </a:pPr>
            <a:r>
              <a:rPr lang="en-US" sz="2199">
                <a:solidFill>
                  <a:srgbClr val="5B6770"/>
                </a:solidFill>
                <a:latin typeface="Arial"/>
                <a:ea typeface="Arial"/>
                <a:cs typeface="Arial"/>
                <a:sym typeface="Arial"/>
              </a:rPr>
              <a:t>*Equal contribution</a:t>
            </a:r>
          </a:p>
        </p:txBody>
      </p:sp>
      <p:grpSp>
        <p:nvGrpSpPr>
          <p:cNvPr id="9" name="Group 9"/>
          <p:cNvGrpSpPr/>
          <p:nvPr/>
        </p:nvGrpSpPr>
        <p:grpSpPr>
          <a:xfrm>
            <a:off x="1097280" y="5705856"/>
            <a:ext cx="16276320" cy="585216"/>
            <a:chOff x="0" y="0"/>
            <a:chExt cx="21701760" cy="780288"/>
          </a:xfrm>
        </p:grpSpPr>
        <p:sp>
          <p:nvSpPr>
            <p:cNvPr id="10" name="Freeform 10"/>
            <p:cNvSpPr/>
            <p:nvPr/>
          </p:nvSpPr>
          <p:spPr>
            <a:xfrm>
              <a:off x="0" y="0"/>
              <a:ext cx="21701761" cy="780288"/>
            </a:xfrm>
            <a:custGeom>
              <a:avLst/>
              <a:gdLst/>
              <a:ahLst/>
              <a:cxnLst/>
              <a:rect l="l" t="t" r="r" b="b"/>
              <a:pathLst>
                <a:path w="21701761" h="780288">
                  <a:moveTo>
                    <a:pt x="0" y="0"/>
                  </a:moveTo>
                  <a:lnTo>
                    <a:pt x="21701761" y="0"/>
                  </a:lnTo>
                  <a:lnTo>
                    <a:pt x="21701761" y="780288"/>
                  </a:lnTo>
                  <a:lnTo>
                    <a:pt x="0" y="780288"/>
                  </a:lnTo>
                  <a:close/>
                </a:path>
              </a:pathLst>
            </a:custGeom>
            <a:blipFill>
              <a:blip r:embed="rId3">
                <a:alphaModFix amt="0"/>
              </a:blip>
              <a:stretch>
                <a:fillRect t="-491927" b="-491927"/>
              </a:stretch>
            </a:blipFill>
          </p:spPr>
          <p:txBody>
            <a:bodyPr/>
            <a:lstStyle/>
            <a:p>
              <a:endParaRPr lang="en-US"/>
            </a:p>
          </p:txBody>
        </p:sp>
        <p:sp>
          <p:nvSpPr>
            <p:cNvPr id="11" name="TextBox 11"/>
            <p:cNvSpPr txBox="1"/>
            <p:nvPr/>
          </p:nvSpPr>
          <p:spPr>
            <a:xfrm>
              <a:off x="0" y="-9525"/>
              <a:ext cx="21701760" cy="789813"/>
            </a:xfrm>
            <a:prstGeom prst="rect">
              <a:avLst/>
            </a:prstGeom>
          </p:spPr>
          <p:txBody>
            <a:bodyPr lIns="0" tIns="0" rIns="0" bIns="0" rtlCol="0" anchor="ctr"/>
            <a:lstStyle/>
            <a:p>
              <a:pPr algn="l">
                <a:lnSpc>
                  <a:spcPts val="2879"/>
                </a:lnSpc>
              </a:pPr>
              <a:r>
                <a:rPr lang="en-US" sz="2400">
                  <a:solidFill>
                    <a:srgbClr val="5B6770"/>
                  </a:solidFill>
                  <a:latin typeface="Arial"/>
                  <a:ea typeface="Arial"/>
                  <a:cs typeface="Arial"/>
                  <a:sym typeface="Arial"/>
                </a:rPr>
                <a:t>Napoli, Italy · October 2026</a:t>
              </a:r>
            </a:p>
          </p:txBody>
        </p:sp>
      </p:grpSp>
      <p:grpSp>
        <p:nvGrpSpPr>
          <p:cNvPr id="12" name="Group 12"/>
          <p:cNvGrpSpPr/>
          <p:nvPr/>
        </p:nvGrpSpPr>
        <p:grpSpPr>
          <a:xfrm>
            <a:off x="914400" y="8083296"/>
            <a:ext cx="4754880" cy="1133856"/>
            <a:chOff x="0" y="0"/>
            <a:chExt cx="6339840" cy="1511808"/>
          </a:xfrm>
        </p:grpSpPr>
        <p:sp>
          <p:nvSpPr>
            <p:cNvPr id="13" name="Freeform 13"/>
            <p:cNvSpPr/>
            <p:nvPr/>
          </p:nvSpPr>
          <p:spPr>
            <a:xfrm>
              <a:off x="0" y="0"/>
              <a:ext cx="6339840" cy="1511808"/>
            </a:xfrm>
            <a:custGeom>
              <a:avLst/>
              <a:gdLst/>
              <a:ahLst/>
              <a:cxnLst/>
              <a:rect l="l" t="t" r="r" b="b"/>
              <a:pathLst>
                <a:path w="6339840" h="1511808">
                  <a:moveTo>
                    <a:pt x="0" y="0"/>
                  </a:moveTo>
                  <a:lnTo>
                    <a:pt x="6339840" y="0"/>
                  </a:lnTo>
                  <a:lnTo>
                    <a:pt x="6339840" y="1511808"/>
                  </a:lnTo>
                  <a:lnTo>
                    <a:pt x="0" y="1511808"/>
                  </a:lnTo>
                  <a:close/>
                </a:path>
              </a:pathLst>
            </a:custGeom>
            <a:blipFill>
              <a:blip r:embed="rId3">
                <a:alphaModFix amt="0"/>
              </a:blip>
              <a:stretch>
                <a:fillRect t="-31711" b="-31711"/>
              </a:stretch>
            </a:blipFill>
          </p:spPr>
          <p:txBody>
            <a:bodyPr/>
            <a:lstStyle/>
            <a:p>
              <a:endParaRPr lang="en-US"/>
            </a:p>
          </p:txBody>
        </p:sp>
        <p:sp>
          <p:nvSpPr>
            <p:cNvPr id="14" name="TextBox 14"/>
            <p:cNvSpPr txBox="1"/>
            <p:nvPr/>
          </p:nvSpPr>
          <p:spPr>
            <a:xfrm>
              <a:off x="0" y="-28575"/>
              <a:ext cx="6339840" cy="1540383"/>
            </a:xfrm>
            <a:prstGeom prst="rect">
              <a:avLst/>
            </a:prstGeom>
          </p:spPr>
          <p:txBody>
            <a:bodyPr lIns="0" tIns="0" rIns="0" bIns="0" rtlCol="0" anchor="ctr"/>
            <a:lstStyle/>
            <a:p>
              <a:pPr algn="l">
                <a:lnSpc>
                  <a:spcPts val="7200"/>
                </a:lnSpc>
              </a:pPr>
              <a:r>
                <a:rPr lang="en-US" sz="6000" b="1">
                  <a:solidFill>
                    <a:srgbClr val="004AAD"/>
                  </a:solidFill>
                  <a:latin typeface="Arial"/>
                  <a:ea typeface="Arial"/>
                  <a:cs typeface="Arial"/>
                  <a:sym typeface="Arial"/>
                </a:rPr>
                <a:t>ICMI 2026</a:t>
              </a:r>
            </a:p>
          </p:txBody>
        </p:sp>
      </p:grpSp>
      <p:grpSp>
        <p:nvGrpSpPr>
          <p:cNvPr id="15" name="Group 15"/>
          <p:cNvGrpSpPr/>
          <p:nvPr/>
        </p:nvGrpSpPr>
        <p:grpSpPr>
          <a:xfrm>
            <a:off x="5273631" y="8375904"/>
            <a:ext cx="3093510" cy="548640"/>
            <a:chOff x="0" y="0"/>
            <a:chExt cx="4124681" cy="731520"/>
          </a:xfrm>
        </p:grpSpPr>
        <p:sp>
          <p:nvSpPr>
            <p:cNvPr id="16" name="Freeform 16" descr="New York University logo"/>
            <p:cNvSpPr/>
            <p:nvPr/>
          </p:nvSpPr>
          <p:spPr>
            <a:xfrm>
              <a:off x="0" y="0"/>
              <a:ext cx="4124706" cy="731520"/>
            </a:xfrm>
            <a:custGeom>
              <a:avLst/>
              <a:gdLst/>
              <a:ahLst/>
              <a:cxnLst/>
              <a:rect l="l" t="t" r="r" b="b"/>
              <a:pathLst>
                <a:path w="4124706" h="731520">
                  <a:moveTo>
                    <a:pt x="0" y="0"/>
                  </a:moveTo>
                  <a:lnTo>
                    <a:pt x="4124706" y="0"/>
                  </a:lnTo>
                  <a:lnTo>
                    <a:pt x="4124706" y="731520"/>
                  </a:lnTo>
                  <a:lnTo>
                    <a:pt x="0" y="731520"/>
                  </a:lnTo>
                  <a:lnTo>
                    <a:pt x="0" y="0"/>
                  </a:lnTo>
                  <a:close/>
                </a:path>
              </a:pathLst>
            </a:custGeom>
            <a:blipFill>
              <a:blip r:embed="rId4"/>
              <a:stretch>
                <a:fillRect/>
              </a:stretch>
            </a:blipFill>
          </p:spPr>
          <p:txBody>
            <a:bodyPr/>
            <a:lstStyle/>
            <a:p>
              <a:endParaRPr lang="en-US"/>
            </a:p>
          </p:txBody>
        </p:sp>
      </p:grpSp>
      <p:grpSp>
        <p:nvGrpSpPr>
          <p:cNvPr id="17" name="Group 17"/>
          <p:cNvGrpSpPr/>
          <p:nvPr/>
        </p:nvGrpSpPr>
        <p:grpSpPr>
          <a:xfrm>
            <a:off x="8879195" y="8375904"/>
            <a:ext cx="3140307" cy="548640"/>
            <a:chOff x="0" y="0"/>
            <a:chExt cx="4187076" cy="731520"/>
          </a:xfrm>
        </p:grpSpPr>
        <p:sp>
          <p:nvSpPr>
            <p:cNvPr id="18" name="Freeform 18" descr="Stony Brook University logo"/>
            <p:cNvSpPr/>
            <p:nvPr/>
          </p:nvSpPr>
          <p:spPr>
            <a:xfrm>
              <a:off x="0" y="0"/>
              <a:ext cx="4187063" cy="731520"/>
            </a:xfrm>
            <a:custGeom>
              <a:avLst/>
              <a:gdLst/>
              <a:ahLst/>
              <a:cxnLst/>
              <a:rect l="l" t="t" r="r" b="b"/>
              <a:pathLst>
                <a:path w="4187063" h="731520">
                  <a:moveTo>
                    <a:pt x="0" y="0"/>
                  </a:moveTo>
                  <a:lnTo>
                    <a:pt x="4187063" y="0"/>
                  </a:lnTo>
                  <a:lnTo>
                    <a:pt x="4187063" y="731520"/>
                  </a:lnTo>
                  <a:lnTo>
                    <a:pt x="0" y="731520"/>
                  </a:lnTo>
                  <a:lnTo>
                    <a:pt x="0" y="0"/>
                  </a:lnTo>
                  <a:close/>
                </a:path>
              </a:pathLst>
            </a:custGeom>
            <a:blipFill>
              <a:blip r:embed="rId5"/>
              <a:stretch>
                <a:fillRect/>
              </a:stretch>
            </a:blipFill>
          </p:spPr>
          <p:txBody>
            <a:bodyPr/>
            <a:lstStyle/>
            <a:p>
              <a:endParaRPr lang="en-US"/>
            </a:p>
          </p:txBody>
        </p:sp>
      </p:grpSp>
      <p:grpSp>
        <p:nvGrpSpPr>
          <p:cNvPr id="19" name="Group 19"/>
          <p:cNvGrpSpPr/>
          <p:nvPr/>
        </p:nvGrpSpPr>
        <p:grpSpPr>
          <a:xfrm>
            <a:off x="12531576" y="8321040"/>
            <a:ext cx="3200438" cy="658368"/>
            <a:chOff x="0" y="0"/>
            <a:chExt cx="4267251" cy="877824"/>
          </a:xfrm>
        </p:grpSpPr>
        <p:sp>
          <p:nvSpPr>
            <p:cNvPr id="20" name="Freeform 20" descr="Middlebury Institute of International Studies at Monterey logo"/>
            <p:cNvSpPr/>
            <p:nvPr/>
          </p:nvSpPr>
          <p:spPr>
            <a:xfrm>
              <a:off x="0" y="0"/>
              <a:ext cx="4267200" cy="877824"/>
            </a:xfrm>
            <a:custGeom>
              <a:avLst/>
              <a:gdLst/>
              <a:ahLst/>
              <a:cxnLst/>
              <a:rect l="l" t="t" r="r" b="b"/>
              <a:pathLst>
                <a:path w="4267200" h="877824">
                  <a:moveTo>
                    <a:pt x="0" y="0"/>
                  </a:moveTo>
                  <a:lnTo>
                    <a:pt x="4267200" y="0"/>
                  </a:lnTo>
                  <a:lnTo>
                    <a:pt x="4267200" y="877824"/>
                  </a:lnTo>
                  <a:lnTo>
                    <a:pt x="0" y="877824"/>
                  </a:lnTo>
                  <a:lnTo>
                    <a:pt x="0" y="0"/>
                  </a:lnTo>
                  <a:close/>
                </a:path>
              </a:pathLst>
            </a:custGeom>
            <a:blipFill>
              <a:blip r:embed="rId6"/>
              <a:stretch>
                <a:fillRect r="-1"/>
              </a:stretch>
            </a:blipFill>
          </p:spPr>
          <p:txBody>
            <a:bodyPr/>
            <a:lstStyle/>
            <a:p>
              <a:endParaRPr lang="en-US"/>
            </a:p>
          </p:txBody>
        </p:sp>
      </p:grpSp>
      <p:grpSp>
        <p:nvGrpSpPr>
          <p:cNvPr id="21" name="Group 21"/>
          <p:cNvGrpSpPr/>
          <p:nvPr/>
        </p:nvGrpSpPr>
        <p:grpSpPr>
          <a:xfrm>
            <a:off x="16244078" y="8083296"/>
            <a:ext cx="1129522" cy="1133856"/>
            <a:chOff x="0" y="0"/>
            <a:chExt cx="1506030" cy="1511808"/>
          </a:xfrm>
        </p:grpSpPr>
        <p:sp>
          <p:nvSpPr>
            <p:cNvPr id="22" name="Freeform 22" descr="Tongji University logo"/>
            <p:cNvSpPr/>
            <p:nvPr/>
          </p:nvSpPr>
          <p:spPr>
            <a:xfrm>
              <a:off x="0" y="0"/>
              <a:ext cx="1506093" cy="1511808"/>
            </a:xfrm>
            <a:custGeom>
              <a:avLst/>
              <a:gdLst/>
              <a:ahLst/>
              <a:cxnLst/>
              <a:rect l="l" t="t" r="r" b="b"/>
              <a:pathLst>
                <a:path w="1506093" h="1511808">
                  <a:moveTo>
                    <a:pt x="0" y="0"/>
                  </a:moveTo>
                  <a:lnTo>
                    <a:pt x="1506093" y="0"/>
                  </a:lnTo>
                  <a:lnTo>
                    <a:pt x="1506093" y="1511808"/>
                  </a:lnTo>
                  <a:lnTo>
                    <a:pt x="0" y="1511808"/>
                  </a:lnTo>
                  <a:lnTo>
                    <a:pt x="0" y="0"/>
                  </a:lnTo>
                  <a:close/>
                </a:path>
              </a:pathLst>
            </a:custGeom>
            <a:blipFill>
              <a:blip r:embed="rId7"/>
              <a:stretch>
                <a:fillRect r="4"/>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Current Challenges in Professional Translation</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818448"/>
            <a:ext cx="5341620" cy="813792"/>
            <a:chOff x="0" y="0"/>
            <a:chExt cx="7122160" cy="1085056"/>
          </a:xfrm>
        </p:grpSpPr>
        <p:sp>
          <p:nvSpPr>
            <p:cNvPr id="16" name="Freeform 16"/>
            <p:cNvSpPr/>
            <p:nvPr/>
          </p:nvSpPr>
          <p:spPr>
            <a:xfrm>
              <a:off x="0" y="0"/>
              <a:ext cx="7122160" cy="1085056"/>
            </a:xfrm>
            <a:custGeom>
              <a:avLst/>
              <a:gdLst/>
              <a:ahLst/>
              <a:cxnLst/>
              <a:rect l="l" t="t" r="r" b="b"/>
              <a:pathLst>
                <a:path w="7122160" h="1085056">
                  <a:moveTo>
                    <a:pt x="317500" y="0"/>
                  </a:moveTo>
                  <a:lnTo>
                    <a:pt x="6804660" y="0"/>
                  </a:lnTo>
                  <a:cubicBezTo>
                    <a:pt x="6980010" y="0"/>
                    <a:pt x="7122160" y="142150"/>
                    <a:pt x="7122160" y="317500"/>
                  </a:cubicBezTo>
                  <a:lnTo>
                    <a:pt x="7122160" y="767556"/>
                  </a:lnTo>
                  <a:cubicBezTo>
                    <a:pt x="7122160" y="851763"/>
                    <a:pt x="7088709" y="932520"/>
                    <a:pt x="7029166" y="992063"/>
                  </a:cubicBezTo>
                  <a:cubicBezTo>
                    <a:pt x="6969623" y="1051606"/>
                    <a:pt x="6888866" y="1085056"/>
                    <a:pt x="6804660" y="1085056"/>
                  </a:cubicBezTo>
                  <a:lnTo>
                    <a:pt x="317500" y="1085056"/>
                  </a:lnTo>
                  <a:cubicBezTo>
                    <a:pt x="142150" y="1085056"/>
                    <a:pt x="0" y="942907"/>
                    <a:pt x="0" y="767556"/>
                  </a:cubicBezTo>
                  <a:lnTo>
                    <a:pt x="0" y="317500"/>
                  </a:lnTo>
                  <a:cubicBezTo>
                    <a:pt x="0" y="142150"/>
                    <a:pt x="142150" y="0"/>
                    <a:pt x="317500" y="0"/>
                  </a:cubicBezTo>
                  <a:close/>
                </a:path>
              </a:pathLst>
            </a:custGeom>
            <a:solidFill>
              <a:srgbClr val="004AAD"/>
            </a:solidFill>
            <a:ln w="38100" cap="rnd">
              <a:solidFill>
                <a:srgbClr val="004AAD"/>
              </a:solidFill>
              <a:prstDash val="solid"/>
              <a:round/>
            </a:ln>
          </p:spPr>
          <p:txBody>
            <a:bodyPr/>
            <a:lstStyle/>
            <a:p>
              <a:endParaRPr lang="en-US"/>
            </a:p>
          </p:txBody>
        </p:sp>
        <p:sp>
          <p:nvSpPr>
            <p:cNvPr id="17" name="TextBox 17"/>
            <p:cNvSpPr txBox="1"/>
            <p:nvPr/>
          </p:nvSpPr>
          <p:spPr>
            <a:xfrm>
              <a:off x="0" y="-28575"/>
              <a:ext cx="7122160" cy="1113631"/>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High Stakes</a:t>
              </a:r>
            </a:p>
          </p:txBody>
        </p:sp>
      </p:grpSp>
      <p:grpSp>
        <p:nvGrpSpPr>
          <p:cNvPr id="18" name="Group 18"/>
          <p:cNvGrpSpPr/>
          <p:nvPr/>
        </p:nvGrpSpPr>
        <p:grpSpPr>
          <a:xfrm>
            <a:off x="914400" y="3843718"/>
            <a:ext cx="5322570" cy="4537655"/>
            <a:chOff x="0" y="0"/>
            <a:chExt cx="635000" cy="541357"/>
          </a:xfrm>
        </p:grpSpPr>
        <p:sp>
          <p:nvSpPr>
            <p:cNvPr id="19" name="Freeform 19"/>
            <p:cNvSpPr/>
            <p:nvPr/>
          </p:nvSpPr>
          <p:spPr>
            <a:xfrm>
              <a:off x="0" y="0"/>
              <a:ext cx="635000" cy="541357"/>
            </a:xfrm>
            <a:custGeom>
              <a:avLst/>
              <a:gdLst/>
              <a:ahLst/>
              <a:cxnLst/>
              <a:rect l="l" t="t" r="r" b="b"/>
              <a:pathLst>
                <a:path w="635000" h="541357">
                  <a:moveTo>
                    <a:pt x="28409" y="0"/>
                  </a:moveTo>
                  <a:lnTo>
                    <a:pt x="606591" y="0"/>
                  </a:lnTo>
                  <a:cubicBezTo>
                    <a:pt x="614125" y="0"/>
                    <a:pt x="621351" y="2993"/>
                    <a:pt x="626679" y="8321"/>
                  </a:cubicBezTo>
                  <a:cubicBezTo>
                    <a:pt x="632007" y="13649"/>
                    <a:pt x="635000" y="20875"/>
                    <a:pt x="635000" y="28409"/>
                  </a:cubicBezTo>
                  <a:lnTo>
                    <a:pt x="635000" y="512948"/>
                  </a:lnTo>
                  <a:cubicBezTo>
                    <a:pt x="635000" y="520483"/>
                    <a:pt x="632007" y="527708"/>
                    <a:pt x="626679" y="533036"/>
                  </a:cubicBezTo>
                  <a:cubicBezTo>
                    <a:pt x="621351" y="538364"/>
                    <a:pt x="614125" y="541357"/>
                    <a:pt x="606591" y="541357"/>
                  </a:cubicBezTo>
                  <a:lnTo>
                    <a:pt x="28409" y="541357"/>
                  </a:lnTo>
                  <a:cubicBezTo>
                    <a:pt x="12719" y="541357"/>
                    <a:pt x="0" y="528638"/>
                    <a:pt x="0" y="512948"/>
                  </a:cubicBezTo>
                  <a:lnTo>
                    <a:pt x="0" y="28409"/>
                  </a:lnTo>
                  <a:cubicBezTo>
                    <a:pt x="0" y="20875"/>
                    <a:pt x="2993" y="13649"/>
                    <a:pt x="8321" y="8321"/>
                  </a:cubicBezTo>
                  <a:cubicBezTo>
                    <a:pt x="13649" y="2993"/>
                    <a:pt x="20875" y="0"/>
                    <a:pt x="28409" y="0"/>
                  </a:cubicBezTo>
                  <a:close/>
                </a:path>
              </a:pathLst>
            </a:custGeom>
            <a:solidFill>
              <a:srgbClr val="F3F4F6"/>
            </a:solidFill>
          </p:spPr>
          <p:txBody>
            <a:bodyPr/>
            <a:lstStyle/>
            <a:p>
              <a:endParaRPr lang="en-US"/>
            </a:p>
          </p:txBody>
        </p:sp>
        <p:sp>
          <p:nvSpPr>
            <p:cNvPr id="20" name="TextBox 20"/>
            <p:cNvSpPr txBox="1"/>
            <p:nvPr/>
          </p:nvSpPr>
          <p:spPr>
            <a:xfrm>
              <a:off x="0" y="-19050"/>
              <a:ext cx="635000" cy="560407"/>
            </a:xfrm>
            <a:prstGeom prst="rect">
              <a:avLst/>
            </a:prstGeom>
          </p:spPr>
          <p:txBody>
            <a:bodyPr lIns="50800" tIns="50800" rIns="50800" bIns="50800" rtlCol="0" anchor="ctr"/>
            <a:lstStyle/>
            <a:p>
              <a:pPr algn="ctr">
                <a:lnSpc>
                  <a:spcPts val="3120"/>
                </a:lnSpc>
              </a:pPr>
              <a:endParaRPr/>
            </a:p>
          </p:txBody>
        </p:sp>
      </p:grpSp>
      <p:grpSp>
        <p:nvGrpSpPr>
          <p:cNvPr id="21" name="Group 21"/>
          <p:cNvGrpSpPr/>
          <p:nvPr/>
        </p:nvGrpSpPr>
        <p:grpSpPr>
          <a:xfrm>
            <a:off x="3108960" y="4337090"/>
            <a:ext cx="914400" cy="914400"/>
            <a:chOff x="0" y="0"/>
            <a:chExt cx="1219200" cy="1219200"/>
          </a:xfrm>
        </p:grpSpPr>
        <p:sp>
          <p:nvSpPr>
            <p:cNvPr id="22" name="Freeform 22" descr="Warning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4"/>
              <a:stretch>
                <a:fillRect/>
              </a:stretch>
            </a:blipFill>
          </p:spPr>
          <p:txBody>
            <a:bodyPr/>
            <a:lstStyle/>
            <a:p>
              <a:endParaRPr lang="en-US"/>
            </a:p>
          </p:txBody>
        </p:sp>
      </p:grpSp>
      <p:grpSp>
        <p:nvGrpSpPr>
          <p:cNvPr id="23" name="Group 23"/>
          <p:cNvGrpSpPr/>
          <p:nvPr/>
        </p:nvGrpSpPr>
        <p:grpSpPr>
          <a:xfrm>
            <a:off x="6473190" y="2818448"/>
            <a:ext cx="5341620" cy="813792"/>
            <a:chOff x="0" y="0"/>
            <a:chExt cx="7122160" cy="1085056"/>
          </a:xfrm>
        </p:grpSpPr>
        <p:sp>
          <p:nvSpPr>
            <p:cNvPr id="24" name="Freeform 24"/>
            <p:cNvSpPr/>
            <p:nvPr/>
          </p:nvSpPr>
          <p:spPr>
            <a:xfrm>
              <a:off x="0" y="0"/>
              <a:ext cx="7122160" cy="1085056"/>
            </a:xfrm>
            <a:custGeom>
              <a:avLst/>
              <a:gdLst/>
              <a:ahLst/>
              <a:cxnLst/>
              <a:rect l="l" t="t" r="r" b="b"/>
              <a:pathLst>
                <a:path w="7122160" h="1085056">
                  <a:moveTo>
                    <a:pt x="317500" y="0"/>
                  </a:moveTo>
                  <a:lnTo>
                    <a:pt x="6804660" y="0"/>
                  </a:lnTo>
                  <a:cubicBezTo>
                    <a:pt x="6980010" y="0"/>
                    <a:pt x="7122160" y="142150"/>
                    <a:pt x="7122160" y="317500"/>
                  </a:cubicBezTo>
                  <a:lnTo>
                    <a:pt x="7122160" y="767556"/>
                  </a:lnTo>
                  <a:cubicBezTo>
                    <a:pt x="7122160" y="851763"/>
                    <a:pt x="7088709" y="932520"/>
                    <a:pt x="7029166" y="992063"/>
                  </a:cubicBezTo>
                  <a:cubicBezTo>
                    <a:pt x="6969623" y="1051606"/>
                    <a:pt x="6888866" y="1085056"/>
                    <a:pt x="6804660" y="1085056"/>
                  </a:cubicBezTo>
                  <a:lnTo>
                    <a:pt x="317500" y="1085056"/>
                  </a:lnTo>
                  <a:cubicBezTo>
                    <a:pt x="142150" y="1085056"/>
                    <a:pt x="0" y="942907"/>
                    <a:pt x="0" y="767556"/>
                  </a:cubicBezTo>
                  <a:lnTo>
                    <a:pt x="0" y="317500"/>
                  </a:lnTo>
                  <a:cubicBezTo>
                    <a:pt x="0" y="142150"/>
                    <a:pt x="142150" y="0"/>
                    <a:pt x="317500" y="0"/>
                  </a:cubicBezTo>
                  <a:close/>
                </a:path>
              </a:pathLst>
            </a:custGeom>
            <a:solidFill>
              <a:srgbClr val="004AAD"/>
            </a:solidFill>
            <a:ln w="38100" cap="rnd">
              <a:solidFill>
                <a:srgbClr val="004AAD"/>
              </a:solidFill>
              <a:prstDash val="solid"/>
              <a:round/>
            </a:ln>
          </p:spPr>
          <p:txBody>
            <a:bodyPr/>
            <a:lstStyle/>
            <a:p>
              <a:endParaRPr lang="en-US"/>
            </a:p>
          </p:txBody>
        </p:sp>
        <p:sp>
          <p:nvSpPr>
            <p:cNvPr id="25" name="TextBox 25"/>
            <p:cNvSpPr txBox="1"/>
            <p:nvPr/>
          </p:nvSpPr>
          <p:spPr>
            <a:xfrm>
              <a:off x="0" y="-28575"/>
              <a:ext cx="7122160" cy="1113631"/>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Client Context</a:t>
              </a:r>
            </a:p>
          </p:txBody>
        </p:sp>
      </p:grpSp>
      <p:grpSp>
        <p:nvGrpSpPr>
          <p:cNvPr id="26" name="Group 26"/>
          <p:cNvGrpSpPr/>
          <p:nvPr/>
        </p:nvGrpSpPr>
        <p:grpSpPr>
          <a:xfrm>
            <a:off x="6484620" y="3843718"/>
            <a:ext cx="5322570" cy="4537655"/>
            <a:chOff x="0" y="0"/>
            <a:chExt cx="635000" cy="541357"/>
          </a:xfrm>
        </p:grpSpPr>
        <p:sp>
          <p:nvSpPr>
            <p:cNvPr id="27" name="Freeform 27"/>
            <p:cNvSpPr/>
            <p:nvPr/>
          </p:nvSpPr>
          <p:spPr>
            <a:xfrm>
              <a:off x="0" y="0"/>
              <a:ext cx="635000" cy="541357"/>
            </a:xfrm>
            <a:custGeom>
              <a:avLst/>
              <a:gdLst/>
              <a:ahLst/>
              <a:cxnLst/>
              <a:rect l="l" t="t" r="r" b="b"/>
              <a:pathLst>
                <a:path w="635000" h="541357">
                  <a:moveTo>
                    <a:pt x="28409" y="0"/>
                  </a:moveTo>
                  <a:lnTo>
                    <a:pt x="606591" y="0"/>
                  </a:lnTo>
                  <a:cubicBezTo>
                    <a:pt x="614125" y="0"/>
                    <a:pt x="621351" y="2993"/>
                    <a:pt x="626679" y="8321"/>
                  </a:cubicBezTo>
                  <a:cubicBezTo>
                    <a:pt x="632007" y="13649"/>
                    <a:pt x="635000" y="20875"/>
                    <a:pt x="635000" y="28409"/>
                  </a:cubicBezTo>
                  <a:lnTo>
                    <a:pt x="635000" y="512948"/>
                  </a:lnTo>
                  <a:cubicBezTo>
                    <a:pt x="635000" y="520483"/>
                    <a:pt x="632007" y="527708"/>
                    <a:pt x="626679" y="533036"/>
                  </a:cubicBezTo>
                  <a:cubicBezTo>
                    <a:pt x="621351" y="538364"/>
                    <a:pt x="614125" y="541357"/>
                    <a:pt x="606591" y="541357"/>
                  </a:cubicBezTo>
                  <a:lnTo>
                    <a:pt x="28409" y="541357"/>
                  </a:lnTo>
                  <a:cubicBezTo>
                    <a:pt x="12719" y="541357"/>
                    <a:pt x="0" y="528638"/>
                    <a:pt x="0" y="512948"/>
                  </a:cubicBezTo>
                  <a:lnTo>
                    <a:pt x="0" y="28409"/>
                  </a:lnTo>
                  <a:cubicBezTo>
                    <a:pt x="0" y="20875"/>
                    <a:pt x="2993" y="13649"/>
                    <a:pt x="8321" y="8321"/>
                  </a:cubicBezTo>
                  <a:cubicBezTo>
                    <a:pt x="13649" y="2993"/>
                    <a:pt x="20875" y="0"/>
                    <a:pt x="28409" y="0"/>
                  </a:cubicBezTo>
                  <a:close/>
                </a:path>
              </a:pathLst>
            </a:custGeom>
            <a:solidFill>
              <a:srgbClr val="F3F4F6"/>
            </a:solidFill>
            <a:ln cap="rnd">
              <a:noFill/>
              <a:prstDash val="solid"/>
              <a:round/>
            </a:ln>
          </p:spPr>
          <p:txBody>
            <a:bodyPr/>
            <a:lstStyle/>
            <a:p>
              <a:endParaRPr lang="en-US"/>
            </a:p>
          </p:txBody>
        </p:sp>
        <p:sp>
          <p:nvSpPr>
            <p:cNvPr id="28" name="TextBox 28"/>
            <p:cNvSpPr txBox="1"/>
            <p:nvPr/>
          </p:nvSpPr>
          <p:spPr>
            <a:xfrm>
              <a:off x="0" y="-19050"/>
              <a:ext cx="635000" cy="560407"/>
            </a:xfrm>
            <a:prstGeom prst="rect">
              <a:avLst/>
            </a:prstGeom>
          </p:spPr>
          <p:txBody>
            <a:bodyPr lIns="50800" tIns="50800" rIns="50800" bIns="50800" rtlCol="0" anchor="ctr"/>
            <a:lstStyle/>
            <a:p>
              <a:pPr marL="0" lvl="0" indent="0" algn="ctr">
                <a:lnSpc>
                  <a:spcPts val="3120"/>
                </a:lnSpc>
                <a:spcBef>
                  <a:spcPct val="0"/>
                </a:spcBef>
              </a:pPr>
              <a:endParaRPr/>
            </a:p>
          </p:txBody>
        </p:sp>
      </p:grpSp>
      <p:grpSp>
        <p:nvGrpSpPr>
          <p:cNvPr id="29" name="Group 29"/>
          <p:cNvGrpSpPr/>
          <p:nvPr/>
        </p:nvGrpSpPr>
        <p:grpSpPr>
          <a:xfrm>
            <a:off x="8686800" y="4337090"/>
            <a:ext cx="914400" cy="914400"/>
            <a:chOff x="0" y="0"/>
            <a:chExt cx="1219200" cy="1219200"/>
          </a:xfrm>
        </p:grpSpPr>
        <p:sp>
          <p:nvSpPr>
            <p:cNvPr id="30" name="Freeform 30" descr="Users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5"/>
              <a:stretch>
                <a:fillRect/>
              </a:stretch>
            </a:blipFill>
          </p:spPr>
          <p:txBody>
            <a:bodyPr/>
            <a:lstStyle/>
            <a:p>
              <a:endParaRPr lang="en-US"/>
            </a:p>
          </p:txBody>
        </p:sp>
      </p:grpSp>
      <p:grpSp>
        <p:nvGrpSpPr>
          <p:cNvPr id="31" name="Group 31"/>
          <p:cNvGrpSpPr/>
          <p:nvPr/>
        </p:nvGrpSpPr>
        <p:grpSpPr>
          <a:xfrm>
            <a:off x="12051030" y="2818448"/>
            <a:ext cx="5341620" cy="813792"/>
            <a:chOff x="0" y="0"/>
            <a:chExt cx="7122160" cy="1085056"/>
          </a:xfrm>
        </p:grpSpPr>
        <p:sp>
          <p:nvSpPr>
            <p:cNvPr id="32" name="Freeform 32"/>
            <p:cNvSpPr/>
            <p:nvPr/>
          </p:nvSpPr>
          <p:spPr>
            <a:xfrm>
              <a:off x="0" y="0"/>
              <a:ext cx="7122160" cy="1085056"/>
            </a:xfrm>
            <a:custGeom>
              <a:avLst/>
              <a:gdLst/>
              <a:ahLst/>
              <a:cxnLst/>
              <a:rect l="l" t="t" r="r" b="b"/>
              <a:pathLst>
                <a:path w="7122160" h="1085056">
                  <a:moveTo>
                    <a:pt x="317500" y="0"/>
                  </a:moveTo>
                  <a:lnTo>
                    <a:pt x="6804660" y="0"/>
                  </a:lnTo>
                  <a:cubicBezTo>
                    <a:pt x="6980010" y="0"/>
                    <a:pt x="7122160" y="142150"/>
                    <a:pt x="7122160" y="317500"/>
                  </a:cubicBezTo>
                  <a:lnTo>
                    <a:pt x="7122160" y="767556"/>
                  </a:lnTo>
                  <a:cubicBezTo>
                    <a:pt x="7122160" y="851763"/>
                    <a:pt x="7088709" y="932520"/>
                    <a:pt x="7029166" y="992063"/>
                  </a:cubicBezTo>
                  <a:cubicBezTo>
                    <a:pt x="6969623" y="1051606"/>
                    <a:pt x="6888866" y="1085056"/>
                    <a:pt x="6804660" y="1085056"/>
                  </a:cubicBezTo>
                  <a:lnTo>
                    <a:pt x="317500" y="1085056"/>
                  </a:lnTo>
                  <a:cubicBezTo>
                    <a:pt x="142150" y="1085056"/>
                    <a:pt x="0" y="942907"/>
                    <a:pt x="0" y="767556"/>
                  </a:cubicBezTo>
                  <a:lnTo>
                    <a:pt x="0" y="317500"/>
                  </a:lnTo>
                  <a:cubicBezTo>
                    <a:pt x="0" y="142150"/>
                    <a:pt x="142150" y="0"/>
                    <a:pt x="317500" y="0"/>
                  </a:cubicBezTo>
                  <a:close/>
                </a:path>
              </a:pathLst>
            </a:custGeom>
            <a:solidFill>
              <a:srgbClr val="004AAD"/>
            </a:solidFill>
            <a:ln w="38100" cap="rnd">
              <a:solidFill>
                <a:srgbClr val="004AAD"/>
              </a:solidFill>
              <a:prstDash val="solid"/>
              <a:round/>
            </a:ln>
          </p:spPr>
          <p:txBody>
            <a:bodyPr/>
            <a:lstStyle/>
            <a:p>
              <a:endParaRPr lang="en-US"/>
            </a:p>
          </p:txBody>
        </p:sp>
        <p:sp>
          <p:nvSpPr>
            <p:cNvPr id="33" name="TextBox 33"/>
            <p:cNvSpPr txBox="1"/>
            <p:nvPr/>
          </p:nvSpPr>
          <p:spPr>
            <a:xfrm>
              <a:off x="0" y="-28575"/>
              <a:ext cx="7122160" cy="1113631"/>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Human Accountability</a:t>
              </a:r>
            </a:p>
          </p:txBody>
        </p:sp>
      </p:grpSp>
      <p:grpSp>
        <p:nvGrpSpPr>
          <p:cNvPr id="34" name="Group 34"/>
          <p:cNvGrpSpPr/>
          <p:nvPr/>
        </p:nvGrpSpPr>
        <p:grpSpPr>
          <a:xfrm>
            <a:off x="12054840" y="3843718"/>
            <a:ext cx="5322570" cy="4537655"/>
            <a:chOff x="0" y="0"/>
            <a:chExt cx="635000" cy="541357"/>
          </a:xfrm>
        </p:grpSpPr>
        <p:sp>
          <p:nvSpPr>
            <p:cNvPr id="35" name="Freeform 35"/>
            <p:cNvSpPr/>
            <p:nvPr/>
          </p:nvSpPr>
          <p:spPr>
            <a:xfrm>
              <a:off x="0" y="0"/>
              <a:ext cx="635000" cy="541357"/>
            </a:xfrm>
            <a:custGeom>
              <a:avLst/>
              <a:gdLst/>
              <a:ahLst/>
              <a:cxnLst/>
              <a:rect l="l" t="t" r="r" b="b"/>
              <a:pathLst>
                <a:path w="635000" h="541357">
                  <a:moveTo>
                    <a:pt x="28409" y="0"/>
                  </a:moveTo>
                  <a:lnTo>
                    <a:pt x="606591" y="0"/>
                  </a:lnTo>
                  <a:cubicBezTo>
                    <a:pt x="614125" y="0"/>
                    <a:pt x="621351" y="2993"/>
                    <a:pt x="626679" y="8321"/>
                  </a:cubicBezTo>
                  <a:cubicBezTo>
                    <a:pt x="632007" y="13649"/>
                    <a:pt x="635000" y="20875"/>
                    <a:pt x="635000" y="28409"/>
                  </a:cubicBezTo>
                  <a:lnTo>
                    <a:pt x="635000" y="512948"/>
                  </a:lnTo>
                  <a:cubicBezTo>
                    <a:pt x="635000" y="520483"/>
                    <a:pt x="632007" y="527708"/>
                    <a:pt x="626679" y="533036"/>
                  </a:cubicBezTo>
                  <a:cubicBezTo>
                    <a:pt x="621351" y="538364"/>
                    <a:pt x="614125" y="541357"/>
                    <a:pt x="606591" y="541357"/>
                  </a:cubicBezTo>
                  <a:lnTo>
                    <a:pt x="28409" y="541357"/>
                  </a:lnTo>
                  <a:cubicBezTo>
                    <a:pt x="12719" y="541357"/>
                    <a:pt x="0" y="528638"/>
                    <a:pt x="0" y="512948"/>
                  </a:cubicBezTo>
                  <a:lnTo>
                    <a:pt x="0" y="28409"/>
                  </a:lnTo>
                  <a:cubicBezTo>
                    <a:pt x="0" y="20875"/>
                    <a:pt x="2993" y="13649"/>
                    <a:pt x="8321" y="8321"/>
                  </a:cubicBezTo>
                  <a:cubicBezTo>
                    <a:pt x="13649" y="2993"/>
                    <a:pt x="20875" y="0"/>
                    <a:pt x="28409" y="0"/>
                  </a:cubicBezTo>
                  <a:close/>
                </a:path>
              </a:pathLst>
            </a:custGeom>
            <a:solidFill>
              <a:srgbClr val="F3F4F6"/>
            </a:solidFill>
            <a:ln cap="rnd">
              <a:noFill/>
              <a:prstDash val="solid"/>
              <a:round/>
            </a:ln>
          </p:spPr>
          <p:txBody>
            <a:bodyPr/>
            <a:lstStyle/>
            <a:p>
              <a:endParaRPr lang="en-US"/>
            </a:p>
          </p:txBody>
        </p:sp>
        <p:sp>
          <p:nvSpPr>
            <p:cNvPr id="36" name="TextBox 36"/>
            <p:cNvSpPr txBox="1"/>
            <p:nvPr/>
          </p:nvSpPr>
          <p:spPr>
            <a:xfrm>
              <a:off x="0" y="-19050"/>
              <a:ext cx="635000" cy="560407"/>
            </a:xfrm>
            <a:prstGeom prst="rect">
              <a:avLst/>
            </a:prstGeom>
          </p:spPr>
          <p:txBody>
            <a:bodyPr lIns="50800" tIns="50800" rIns="50800" bIns="50800" rtlCol="0" anchor="ctr"/>
            <a:lstStyle/>
            <a:p>
              <a:pPr marL="0" lvl="0" indent="0" algn="ctr">
                <a:lnSpc>
                  <a:spcPts val="3120"/>
                </a:lnSpc>
                <a:spcBef>
                  <a:spcPct val="0"/>
                </a:spcBef>
              </a:pPr>
              <a:endParaRPr/>
            </a:p>
          </p:txBody>
        </p:sp>
      </p:grpSp>
      <p:grpSp>
        <p:nvGrpSpPr>
          <p:cNvPr id="37" name="Group 37"/>
          <p:cNvGrpSpPr/>
          <p:nvPr/>
        </p:nvGrpSpPr>
        <p:grpSpPr>
          <a:xfrm>
            <a:off x="14264640" y="4337090"/>
            <a:ext cx="914400" cy="914400"/>
            <a:chOff x="0" y="0"/>
            <a:chExt cx="1219200" cy="1219200"/>
          </a:xfrm>
        </p:grpSpPr>
        <p:sp>
          <p:nvSpPr>
            <p:cNvPr id="38" name="Freeform 38" descr="Translator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6"/>
              <a:stretch>
                <a:fillRect/>
              </a:stretch>
            </a:blipFill>
          </p:spPr>
          <p:txBody>
            <a:bodyPr/>
            <a:lstStyle/>
            <a:p>
              <a:endParaRPr lang="en-US"/>
            </a:p>
          </p:txBody>
        </p:sp>
      </p:grpSp>
      <p:grpSp>
        <p:nvGrpSpPr>
          <p:cNvPr id="39" name="Group 39"/>
          <p:cNvGrpSpPr/>
          <p:nvPr/>
        </p:nvGrpSpPr>
        <p:grpSpPr>
          <a:xfrm>
            <a:off x="1355209" y="6693341"/>
            <a:ext cx="4421903" cy="952500"/>
            <a:chOff x="0" y="0"/>
            <a:chExt cx="1164616" cy="250864"/>
          </a:xfrm>
        </p:grpSpPr>
        <p:sp>
          <p:nvSpPr>
            <p:cNvPr id="40" name="Freeform 40"/>
            <p:cNvSpPr/>
            <p:nvPr/>
          </p:nvSpPr>
          <p:spPr>
            <a:xfrm>
              <a:off x="0" y="0"/>
              <a:ext cx="1164616" cy="250864"/>
            </a:xfrm>
            <a:custGeom>
              <a:avLst/>
              <a:gdLst/>
              <a:ahLst/>
              <a:cxnLst/>
              <a:rect l="l" t="t" r="r" b="b"/>
              <a:pathLst>
                <a:path w="1164616" h="250864">
                  <a:moveTo>
                    <a:pt x="961416" y="0"/>
                  </a:moveTo>
                  <a:cubicBezTo>
                    <a:pt x="1073641" y="0"/>
                    <a:pt x="1164616" y="56158"/>
                    <a:pt x="1164616" y="125432"/>
                  </a:cubicBezTo>
                  <a:cubicBezTo>
                    <a:pt x="1164616" y="194706"/>
                    <a:pt x="1073641" y="250864"/>
                    <a:pt x="961416" y="250864"/>
                  </a:cubicBezTo>
                  <a:lnTo>
                    <a:pt x="203200" y="250864"/>
                  </a:lnTo>
                  <a:cubicBezTo>
                    <a:pt x="90976" y="250864"/>
                    <a:pt x="0" y="194706"/>
                    <a:pt x="0" y="125432"/>
                  </a:cubicBezTo>
                  <a:cubicBezTo>
                    <a:pt x="0" y="56158"/>
                    <a:pt x="90976" y="0"/>
                    <a:pt x="203200" y="0"/>
                  </a:cubicBezTo>
                  <a:close/>
                </a:path>
              </a:pathLst>
            </a:custGeom>
            <a:solidFill>
              <a:srgbClr val="FF751F"/>
            </a:solidFill>
          </p:spPr>
          <p:txBody>
            <a:bodyPr/>
            <a:lstStyle/>
            <a:p>
              <a:endParaRPr lang="en-US"/>
            </a:p>
          </p:txBody>
        </p:sp>
        <p:sp>
          <p:nvSpPr>
            <p:cNvPr id="41" name="TextBox 41"/>
            <p:cNvSpPr txBox="1"/>
            <p:nvPr/>
          </p:nvSpPr>
          <p:spPr>
            <a:xfrm>
              <a:off x="0" y="-9525"/>
              <a:ext cx="1164616" cy="260389"/>
            </a:xfrm>
            <a:prstGeom prst="rect">
              <a:avLst/>
            </a:prstGeom>
          </p:spPr>
          <p:txBody>
            <a:bodyPr lIns="50800" tIns="50800" rIns="50800" bIns="50800" rtlCol="0" anchor="ctr"/>
            <a:lstStyle/>
            <a:p>
              <a:pPr algn="ctr">
                <a:lnSpc>
                  <a:spcPts val="2880"/>
                </a:lnSpc>
              </a:pPr>
              <a:r>
                <a:rPr lang="en-US" sz="2400" b="1">
                  <a:solidFill>
                    <a:srgbClr val="000000"/>
                  </a:solidFill>
                  <a:latin typeface="Arial"/>
                  <a:ea typeface="Arial"/>
                  <a:cs typeface="Arial"/>
                  <a:sym typeface="Arial"/>
                </a:rPr>
                <a:t>Medical · Legal · Business</a:t>
              </a:r>
            </a:p>
          </p:txBody>
        </p:sp>
      </p:grpSp>
      <p:sp>
        <p:nvSpPr>
          <p:cNvPr id="42" name="TextBox 42"/>
          <p:cNvSpPr txBox="1"/>
          <p:nvPr/>
        </p:nvSpPr>
        <p:spPr>
          <a:xfrm>
            <a:off x="1188720" y="5721791"/>
            <a:ext cx="4758690" cy="781050"/>
          </a:xfrm>
          <a:prstGeom prst="rect">
            <a:avLst/>
          </a:prstGeom>
        </p:spPr>
        <p:txBody>
          <a:bodyPr lIns="0" tIns="0" rIns="0" bIns="0" rtlCol="0" anchor="t">
            <a:spAutoFit/>
          </a:bodyPr>
          <a:lstStyle/>
          <a:p>
            <a:pPr algn="ctr">
              <a:lnSpc>
                <a:spcPts val="3002"/>
              </a:lnSpc>
            </a:pPr>
            <a:r>
              <a:rPr lang="en-US" sz="2501" b="1">
                <a:solidFill>
                  <a:srgbClr val="1F2A2E"/>
                </a:solidFill>
                <a:latin typeface="Arial"/>
                <a:ea typeface="Arial"/>
                <a:cs typeface="Arial"/>
                <a:sym typeface="Arial"/>
              </a:rPr>
              <a:t>Small errors can have serious consequences.</a:t>
            </a:r>
          </a:p>
        </p:txBody>
      </p:sp>
      <p:sp>
        <p:nvSpPr>
          <p:cNvPr id="43" name="TextBox 43"/>
          <p:cNvSpPr txBox="1"/>
          <p:nvPr/>
        </p:nvSpPr>
        <p:spPr>
          <a:xfrm>
            <a:off x="6766560" y="5721791"/>
            <a:ext cx="4754880" cy="781050"/>
          </a:xfrm>
          <a:prstGeom prst="rect">
            <a:avLst/>
          </a:prstGeom>
        </p:spPr>
        <p:txBody>
          <a:bodyPr lIns="0" tIns="0" rIns="0" bIns="0" rtlCol="0" anchor="t">
            <a:spAutoFit/>
          </a:bodyPr>
          <a:lstStyle/>
          <a:p>
            <a:pPr marL="0" lvl="0" indent="0" algn="ctr">
              <a:lnSpc>
                <a:spcPts val="3002"/>
              </a:lnSpc>
              <a:spcBef>
                <a:spcPct val="0"/>
              </a:spcBef>
            </a:pPr>
            <a:r>
              <a:rPr lang="en-US" sz="2501" b="1">
                <a:solidFill>
                  <a:srgbClr val="1F2A2E"/>
                </a:solidFill>
                <a:latin typeface="Arial"/>
                <a:ea typeface="Arial"/>
                <a:cs typeface="Arial"/>
                <a:sym typeface="Arial"/>
              </a:rPr>
              <a:t>Client c</a:t>
            </a:r>
            <a:r>
              <a:rPr lang="en-US" sz="2501" b="1" u="none" strike="noStrike">
                <a:solidFill>
                  <a:srgbClr val="1F2A2E"/>
                </a:solidFill>
                <a:latin typeface="Arial"/>
                <a:ea typeface="Arial"/>
                <a:cs typeface="Arial"/>
                <a:sym typeface="Arial"/>
              </a:rPr>
              <a:t>ontext is absent from LLM training data.</a:t>
            </a:r>
          </a:p>
        </p:txBody>
      </p:sp>
      <p:sp>
        <p:nvSpPr>
          <p:cNvPr id="44" name="TextBox 44"/>
          <p:cNvSpPr txBox="1"/>
          <p:nvPr/>
        </p:nvSpPr>
        <p:spPr>
          <a:xfrm>
            <a:off x="12344400" y="5721791"/>
            <a:ext cx="4754880" cy="1162050"/>
          </a:xfrm>
          <a:prstGeom prst="rect">
            <a:avLst/>
          </a:prstGeom>
        </p:spPr>
        <p:txBody>
          <a:bodyPr lIns="0" tIns="0" rIns="0" bIns="0" rtlCol="0" anchor="t">
            <a:spAutoFit/>
          </a:bodyPr>
          <a:lstStyle/>
          <a:p>
            <a:pPr marL="0" lvl="0" indent="0" algn="ctr">
              <a:lnSpc>
                <a:spcPts val="3002"/>
              </a:lnSpc>
              <a:spcBef>
                <a:spcPct val="0"/>
              </a:spcBef>
            </a:pPr>
            <a:r>
              <a:rPr lang="en-US" sz="2501" b="1" u="none" strike="noStrike">
                <a:solidFill>
                  <a:srgbClr val="1F2A2E"/>
                </a:solidFill>
                <a:latin typeface="Arial"/>
                <a:ea typeface="Arial"/>
                <a:cs typeface="Arial"/>
                <a:sym typeface="Arial"/>
              </a:rPr>
              <a:t>Translators resolve ambiguity with clients.</a:t>
            </a:r>
          </a:p>
          <a:p>
            <a:pPr marL="0" lvl="0" indent="0" algn="ctr">
              <a:lnSpc>
                <a:spcPts val="3002"/>
              </a:lnSpc>
              <a:spcBef>
                <a:spcPct val="0"/>
              </a:spcBef>
            </a:pPr>
            <a:endParaRPr lang="en-US" sz="2501" b="1" u="none" strike="noStrike">
              <a:solidFill>
                <a:srgbClr val="1F2A2E"/>
              </a:solidFill>
              <a:latin typeface="Arial"/>
              <a:ea typeface="Arial"/>
              <a:cs typeface="Arial"/>
              <a:sym typeface="Arial"/>
            </a:endParaRPr>
          </a:p>
        </p:txBody>
      </p:sp>
      <p:grpSp>
        <p:nvGrpSpPr>
          <p:cNvPr id="45" name="Group 45"/>
          <p:cNvGrpSpPr/>
          <p:nvPr/>
        </p:nvGrpSpPr>
        <p:grpSpPr>
          <a:xfrm>
            <a:off x="12763908" y="6693341"/>
            <a:ext cx="3904434" cy="952500"/>
            <a:chOff x="0" y="0"/>
            <a:chExt cx="1028328" cy="250864"/>
          </a:xfrm>
        </p:grpSpPr>
        <p:sp>
          <p:nvSpPr>
            <p:cNvPr id="46" name="Freeform 46"/>
            <p:cNvSpPr/>
            <p:nvPr/>
          </p:nvSpPr>
          <p:spPr>
            <a:xfrm>
              <a:off x="0" y="0"/>
              <a:ext cx="1028328" cy="250864"/>
            </a:xfrm>
            <a:custGeom>
              <a:avLst/>
              <a:gdLst/>
              <a:ahLst/>
              <a:cxnLst/>
              <a:rect l="l" t="t" r="r" b="b"/>
              <a:pathLst>
                <a:path w="1028328" h="250864">
                  <a:moveTo>
                    <a:pt x="825128" y="0"/>
                  </a:moveTo>
                  <a:cubicBezTo>
                    <a:pt x="937352" y="0"/>
                    <a:pt x="1028328" y="56158"/>
                    <a:pt x="1028328" y="125432"/>
                  </a:cubicBezTo>
                  <a:cubicBezTo>
                    <a:pt x="1028328" y="194706"/>
                    <a:pt x="937352" y="250864"/>
                    <a:pt x="825128" y="250864"/>
                  </a:cubicBezTo>
                  <a:lnTo>
                    <a:pt x="203200" y="250864"/>
                  </a:lnTo>
                  <a:cubicBezTo>
                    <a:pt x="90976" y="250864"/>
                    <a:pt x="0" y="194706"/>
                    <a:pt x="0" y="125432"/>
                  </a:cubicBezTo>
                  <a:cubicBezTo>
                    <a:pt x="0" y="56158"/>
                    <a:pt x="90976" y="0"/>
                    <a:pt x="203200" y="0"/>
                  </a:cubicBezTo>
                  <a:close/>
                </a:path>
              </a:pathLst>
            </a:custGeom>
            <a:solidFill>
              <a:srgbClr val="FF751F"/>
            </a:solidFill>
          </p:spPr>
          <p:txBody>
            <a:bodyPr/>
            <a:lstStyle/>
            <a:p>
              <a:endParaRPr lang="en-US"/>
            </a:p>
          </p:txBody>
        </p:sp>
        <p:sp>
          <p:nvSpPr>
            <p:cNvPr id="47" name="TextBox 47"/>
            <p:cNvSpPr txBox="1"/>
            <p:nvPr/>
          </p:nvSpPr>
          <p:spPr>
            <a:xfrm>
              <a:off x="0" y="-9525"/>
              <a:ext cx="1028328" cy="260389"/>
            </a:xfrm>
            <a:prstGeom prst="rect">
              <a:avLst/>
            </a:prstGeom>
          </p:spPr>
          <p:txBody>
            <a:bodyPr lIns="50800" tIns="50800" rIns="50800" bIns="50800" rtlCol="0" anchor="ctr"/>
            <a:lstStyle/>
            <a:p>
              <a:pPr algn="ctr">
                <a:lnSpc>
                  <a:spcPts val="2880"/>
                </a:lnSpc>
              </a:pPr>
              <a:r>
                <a:rPr lang="en-US" sz="2400" b="1">
                  <a:solidFill>
                    <a:srgbClr val="000000"/>
                  </a:solidFill>
                  <a:latin typeface="Arial"/>
                  <a:ea typeface="Arial"/>
                  <a:cs typeface="Arial"/>
                  <a:sym typeface="Arial"/>
                </a:rPr>
                <a:t>Human responsibility</a:t>
              </a:r>
            </a:p>
          </p:txBody>
        </p:sp>
      </p:grpSp>
      <p:grpSp>
        <p:nvGrpSpPr>
          <p:cNvPr id="48" name="Group 48"/>
          <p:cNvGrpSpPr/>
          <p:nvPr/>
        </p:nvGrpSpPr>
        <p:grpSpPr>
          <a:xfrm>
            <a:off x="7485090" y="6693341"/>
            <a:ext cx="3321629" cy="952500"/>
            <a:chOff x="0" y="0"/>
            <a:chExt cx="874832" cy="250864"/>
          </a:xfrm>
        </p:grpSpPr>
        <p:sp>
          <p:nvSpPr>
            <p:cNvPr id="49" name="Freeform 49"/>
            <p:cNvSpPr/>
            <p:nvPr/>
          </p:nvSpPr>
          <p:spPr>
            <a:xfrm>
              <a:off x="0" y="0"/>
              <a:ext cx="874832" cy="250864"/>
            </a:xfrm>
            <a:custGeom>
              <a:avLst/>
              <a:gdLst/>
              <a:ahLst/>
              <a:cxnLst/>
              <a:rect l="l" t="t" r="r" b="b"/>
              <a:pathLst>
                <a:path w="874832" h="250864">
                  <a:moveTo>
                    <a:pt x="671632" y="0"/>
                  </a:moveTo>
                  <a:cubicBezTo>
                    <a:pt x="783857" y="0"/>
                    <a:pt x="874832" y="56158"/>
                    <a:pt x="874832" y="125432"/>
                  </a:cubicBezTo>
                  <a:cubicBezTo>
                    <a:pt x="874832" y="194706"/>
                    <a:pt x="783857" y="250864"/>
                    <a:pt x="671632" y="250864"/>
                  </a:cubicBezTo>
                  <a:lnTo>
                    <a:pt x="203200" y="250864"/>
                  </a:lnTo>
                  <a:cubicBezTo>
                    <a:pt x="90976" y="250864"/>
                    <a:pt x="0" y="194706"/>
                    <a:pt x="0" y="125432"/>
                  </a:cubicBezTo>
                  <a:cubicBezTo>
                    <a:pt x="0" y="56158"/>
                    <a:pt x="90976" y="0"/>
                    <a:pt x="203200" y="0"/>
                  </a:cubicBezTo>
                  <a:close/>
                </a:path>
              </a:pathLst>
            </a:custGeom>
            <a:solidFill>
              <a:srgbClr val="FF751F"/>
            </a:solidFill>
          </p:spPr>
          <p:txBody>
            <a:bodyPr/>
            <a:lstStyle/>
            <a:p>
              <a:endParaRPr lang="en-US"/>
            </a:p>
          </p:txBody>
        </p:sp>
        <p:sp>
          <p:nvSpPr>
            <p:cNvPr id="50" name="TextBox 50"/>
            <p:cNvSpPr txBox="1"/>
            <p:nvPr/>
          </p:nvSpPr>
          <p:spPr>
            <a:xfrm>
              <a:off x="0" y="-9525"/>
              <a:ext cx="874832" cy="260389"/>
            </a:xfrm>
            <a:prstGeom prst="rect">
              <a:avLst/>
            </a:prstGeom>
          </p:spPr>
          <p:txBody>
            <a:bodyPr lIns="50800" tIns="50800" rIns="50800" bIns="50800" rtlCol="0" anchor="ctr"/>
            <a:lstStyle/>
            <a:p>
              <a:pPr algn="ctr">
                <a:lnSpc>
                  <a:spcPts val="2880"/>
                </a:lnSpc>
              </a:pPr>
              <a:r>
                <a:rPr lang="en-US" sz="2400" b="1">
                  <a:solidFill>
                    <a:srgbClr val="000000"/>
                  </a:solidFill>
                  <a:latin typeface="Arial"/>
                  <a:ea typeface="Arial"/>
                  <a:cs typeface="Arial"/>
                  <a:sym typeface="Arial"/>
                </a:rPr>
                <a:t>Context Absence</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5">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Current Challenges in LLM Chatbot</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5">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3</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5">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5">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pic>
        <p:nvPicPr>
          <p:cNvPr id="15" name="Picture 1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l="8729" t="1390" b="1390"/>
          <a:stretch>
            <a:fillRect/>
          </a:stretch>
        </p:blipFill>
        <p:spPr>
          <a:xfrm>
            <a:off x="904872" y="2240774"/>
            <a:ext cx="9522711" cy="6432901"/>
          </a:xfrm>
          <a:prstGeom prst="rect">
            <a:avLst/>
          </a:prstGeom>
        </p:spPr>
      </p:pic>
      <p:grpSp>
        <p:nvGrpSpPr>
          <p:cNvPr id="16" name="Group 16"/>
          <p:cNvGrpSpPr/>
          <p:nvPr/>
        </p:nvGrpSpPr>
        <p:grpSpPr>
          <a:xfrm>
            <a:off x="10976796" y="1198591"/>
            <a:ext cx="6632367" cy="5687907"/>
            <a:chOff x="0" y="0"/>
            <a:chExt cx="675618" cy="579408"/>
          </a:xfrm>
        </p:grpSpPr>
        <p:sp>
          <p:nvSpPr>
            <p:cNvPr id="17" name="Freeform 17"/>
            <p:cNvSpPr/>
            <p:nvPr/>
          </p:nvSpPr>
          <p:spPr>
            <a:xfrm>
              <a:off x="0" y="0"/>
              <a:ext cx="675618" cy="579408"/>
            </a:xfrm>
            <a:custGeom>
              <a:avLst/>
              <a:gdLst/>
              <a:ahLst/>
              <a:cxnLst/>
              <a:rect l="l" t="t" r="r" b="b"/>
              <a:pathLst>
                <a:path w="675618" h="579408">
                  <a:moveTo>
                    <a:pt x="472418" y="0"/>
                  </a:moveTo>
                  <a:cubicBezTo>
                    <a:pt x="582908" y="6350"/>
                    <a:pt x="670538" y="93980"/>
                    <a:pt x="675618" y="203200"/>
                  </a:cubicBezTo>
                  <a:lnTo>
                    <a:pt x="675618" y="279688"/>
                  </a:lnTo>
                  <a:cubicBezTo>
                    <a:pt x="670538" y="387638"/>
                    <a:pt x="582908" y="475268"/>
                    <a:pt x="474958" y="475268"/>
                  </a:cubicBezTo>
                  <a:lnTo>
                    <a:pt x="274320" y="475268"/>
                  </a:lnTo>
                  <a:cubicBezTo>
                    <a:pt x="245110" y="509558"/>
                    <a:pt x="213360" y="540038"/>
                    <a:pt x="176530" y="565438"/>
                  </a:cubicBezTo>
                  <a:lnTo>
                    <a:pt x="152400" y="579408"/>
                  </a:lnTo>
                  <a:cubicBezTo>
                    <a:pt x="139700" y="579408"/>
                    <a:pt x="137160" y="571788"/>
                    <a:pt x="140970" y="559088"/>
                  </a:cubicBezTo>
                  <a:cubicBezTo>
                    <a:pt x="149860" y="531148"/>
                    <a:pt x="148590" y="501938"/>
                    <a:pt x="138430" y="475268"/>
                  </a:cubicBezTo>
                  <a:lnTo>
                    <a:pt x="134620" y="463838"/>
                  </a:lnTo>
                  <a:cubicBezTo>
                    <a:pt x="57150" y="438438"/>
                    <a:pt x="1270" y="364778"/>
                    <a:pt x="0" y="279688"/>
                  </a:cubicBezTo>
                  <a:lnTo>
                    <a:pt x="0" y="201930"/>
                  </a:lnTo>
                  <a:cubicBezTo>
                    <a:pt x="0" y="93980"/>
                    <a:pt x="88900" y="6350"/>
                    <a:pt x="203200" y="0"/>
                  </a:cubicBezTo>
                  <a:lnTo>
                    <a:pt x="474958" y="0"/>
                  </a:lnTo>
                  <a:close/>
                </a:path>
              </a:pathLst>
            </a:custGeom>
            <a:solidFill>
              <a:srgbClr val="004AAD"/>
            </a:solidFill>
          </p:spPr>
          <p:txBody>
            <a:bodyPr/>
            <a:lstStyle/>
            <a:p>
              <a:endParaRPr lang="en-US"/>
            </a:p>
          </p:txBody>
        </p:sp>
        <p:sp>
          <p:nvSpPr>
            <p:cNvPr id="18" name="TextBox 18"/>
            <p:cNvSpPr txBox="1"/>
            <p:nvPr/>
          </p:nvSpPr>
          <p:spPr>
            <a:xfrm>
              <a:off x="107950" y="-19050"/>
              <a:ext cx="459718" cy="484158"/>
            </a:xfrm>
            <a:prstGeom prst="rect">
              <a:avLst/>
            </a:prstGeom>
          </p:spPr>
          <p:txBody>
            <a:bodyPr lIns="50800" tIns="50800" rIns="50800" bIns="50800" rtlCol="0" anchor="ctr"/>
            <a:lstStyle/>
            <a:p>
              <a:pPr algn="ctr">
                <a:lnSpc>
                  <a:spcPts val="3120"/>
                </a:lnSpc>
              </a:pPr>
              <a:endParaRPr/>
            </a:p>
          </p:txBody>
        </p:sp>
      </p:grpSp>
      <p:sp>
        <p:nvSpPr>
          <p:cNvPr id="19" name="TextBox 19"/>
          <p:cNvSpPr txBox="1"/>
          <p:nvPr/>
        </p:nvSpPr>
        <p:spPr>
          <a:xfrm>
            <a:off x="11552280" y="1779368"/>
            <a:ext cx="5108114" cy="3510915"/>
          </a:xfrm>
          <a:prstGeom prst="rect">
            <a:avLst/>
          </a:prstGeom>
        </p:spPr>
        <p:txBody>
          <a:bodyPr lIns="0" tIns="0" rIns="0" bIns="0" rtlCol="0" anchor="t">
            <a:spAutoFit/>
          </a:bodyPr>
          <a:lstStyle/>
          <a:p>
            <a:pPr marL="651508" lvl="1" indent="-325754" algn="l">
              <a:lnSpc>
                <a:spcPts val="3644"/>
              </a:lnSpc>
              <a:buFont typeface="Arial"/>
              <a:buChar char="•"/>
            </a:pPr>
            <a:r>
              <a:rPr lang="en-US" sz="2699" b="1">
                <a:solidFill>
                  <a:srgbClr val="FFFFFF"/>
                </a:solidFill>
                <a:latin typeface="Arial"/>
                <a:ea typeface="Arial"/>
                <a:cs typeface="Arial"/>
                <a:sym typeface="Arial"/>
              </a:rPr>
              <a:t>One-shot rewriting mixes multiple dimensions</a:t>
            </a:r>
          </a:p>
          <a:p>
            <a:pPr marL="1079499" lvl="2" indent="-359833" algn="l">
              <a:lnSpc>
                <a:spcPts val="3374"/>
              </a:lnSpc>
              <a:buFont typeface="Arial"/>
              <a:buChar char="⚬"/>
            </a:pPr>
            <a:r>
              <a:rPr lang="en-US" sz="2499">
                <a:solidFill>
                  <a:srgbClr val="FFFFFF"/>
                </a:solidFill>
                <a:latin typeface="Arial"/>
                <a:ea typeface="Arial"/>
                <a:cs typeface="Arial"/>
                <a:sym typeface="Arial"/>
              </a:rPr>
              <a:t>Accuracy</a:t>
            </a:r>
          </a:p>
          <a:p>
            <a:pPr marL="1079499" lvl="2" indent="-359833" algn="l">
              <a:lnSpc>
                <a:spcPts val="3374"/>
              </a:lnSpc>
              <a:buFont typeface="Arial"/>
              <a:buChar char="⚬"/>
            </a:pPr>
            <a:r>
              <a:rPr lang="en-US" sz="2499">
                <a:solidFill>
                  <a:srgbClr val="FFFFFF"/>
                </a:solidFill>
                <a:latin typeface="Arial"/>
                <a:ea typeface="Arial"/>
                <a:cs typeface="Arial"/>
                <a:sym typeface="Arial"/>
              </a:rPr>
              <a:t>Terminology</a:t>
            </a:r>
          </a:p>
          <a:p>
            <a:pPr marL="1079499" lvl="2" indent="-359833" algn="l">
              <a:lnSpc>
                <a:spcPts val="3374"/>
              </a:lnSpc>
              <a:buFont typeface="Arial"/>
              <a:buChar char="⚬"/>
            </a:pPr>
            <a:r>
              <a:rPr lang="en-US" sz="2499">
                <a:solidFill>
                  <a:srgbClr val="FFFFFF"/>
                </a:solidFill>
                <a:latin typeface="Arial"/>
                <a:ea typeface="Arial"/>
                <a:cs typeface="Arial"/>
                <a:sym typeface="Arial"/>
              </a:rPr>
              <a:t>Style</a:t>
            </a:r>
          </a:p>
          <a:p>
            <a:pPr marL="1079499" lvl="2" indent="-359833" algn="l">
              <a:lnSpc>
                <a:spcPts val="3374"/>
              </a:lnSpc>
              <a:buFont typeface="Arial"/>
              <a:buChar char="⚬"/>
            </a:pPr>
            <a:r>
              <a:rPr lang="en-US" sz="2499">
                <a:solidFill>
                  <a:srgbClr val="FFFFFF"/>
                </a:solidFill>
                <a:latin typeface="Arial"/>
                <a:ea typeface="Arial"/>
                <a:cs typeface="Arial"/>
                <a:sym typeface="Arial"/>
              </a:rPr>
              <a:t>...</a:t>
            </a:r>
          </a:p>
          <a:p>
            <a:pPr marL="651508" lvl="1" indent="-325754" algn="l">
              <a:lnSpc>
                <a:spcPts val="3644"/>
              </a:lnSpc>
              <a:buFont typeface="Arial"/>
              <a:buChar char="•"/>
            </a:pPr>
            <a:r>
              <a:rPr lang="en-US" sz="2699" b="1">
                <a:solidFill>
                  <a:srgbClr val="FFFFFF"/>
                </a:solidFill>
                <a:latin typeface="Arial"/>
                <a:ea typeface="Arial"/>
                <a:cs typeface="Arial"/>
                <a:sym typeface="Arial"/>
              </a:rPr>
              <a:t>A small revision can force a full re-check</a:t>
            </a:r>
          </a:p>
        </p:txBody>
      </p:sp>
      <p:sp>
        <p:nvSpPr>
          <p:cNvPr id="20" name="TextBox 20"/>
          <p:cNvSpPr txBox="1"/>
          <p:nvPr/>
        </p:nvSpPr>
        <p:spPr>
          <a:xfrm>
            <a:off x="904872" y="8740350"/>
            <a:ext cx="16704291" cy="685800"/>
          </a:xfrm>
          <a:prstGeom prst="rect">
            <a:avLst/>
          </a:prstGeom>
        </p:spPr>
        <p:txBody>
          <a:bodyPr lIns="0" tIns="0" rIns="0" bIns="0" rtlCol="0" anchor="t">
            <a:spAutoFit/>
          </a:bodyPr>
          <a:lstStyle/>
          <a:p>
            <a:pPr algn="l">
              <a:lnSpc>
                <a:spcPts val="2639"/>
              </a:lnSpc>
            </a:pPr>
            <a:r>
              <a:rPr lang="en-US" sz="2199">
                <a:solidFill>
                  <a:srgbClr val="5B6770"/>
                </a:solidFill>
                <a:latin typeface="Arial"/>
                <a:ea typeface="Arial"/>
                <a:cs typeface="Arial"/>
                <a:sym typeface="Arial"/>
              </a:rPr>
              <a:t>CAT tools rely on translation memories &amp; termbases; traditional interactive MT (CASMACAT, TranSmart) was not built for multi-dimensional revision with LLMs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6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Formative Study</a:t>
              </a:r>
            </a:p>
          </p:txBody>
        </p:sp>
      </p:grpSp>
      <p:grpSp>
        <p:nvGrpSpPr>
          <p:cNvPr id="5" name="Group 5"/>
          <p:cNvGrpSpPr/>
          <p:nvPr/>
        </p:nvGrpSpPr>
        <p:grpSpPr>
          <a:xfrm>
            <a:off x="109728" y="9546336"/>
            <a:ext cx="658368" cy="621792"/>
            <a:chOff x="0" y="0"/>
            <a:chExt cx="877824" cy="829056"/>
          </a:xfrm>
        </p:grpSpPr>
        <p:sp>
          <p:nvSpPr>
            <p:cNvPr id="6" name="Freeform 6"/>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7" name="TextBox 7"/>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4</a:t>
              </a:r>
            </a:p>
          </p:txBody>
        </p:sp>
      </p:grpSp>
      <p:grpSp>
        <p:nvGrpSpPr>
          <p:cNvPr id="8" name="Group 8"/>
          <p:cNvGrpSpPr/>
          <p:nvPr/>
        </p:nvGrpSpPr>
        <p:grpSpPr>
          <a:xfrm>
            <a:off x="914400" y="9509760"/>
            <a:ext cx="3291840" cy="694944"/>
            <a:chOff x="0" y="0"/>
            <a:chExt cx="4389120" cy="926592"/>
          </a:xfrm>
        </p:grpSpPr>
        <p:sp>
          <p:nvSpPr>
            <p:cNvPr id="9" name="Freeform 9"/>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0" name="TextBox 10"/>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1" name="Group 11"/>
          <p:cNvGrpSpPr/>
          <p:nvPr/>
        </p:nvGrpSpPr>
        <p:grpSpPr>
          <a:xfrm>
            <a:off x="13258800" y="9546336"/>
            <a:ext cx="4572000" cy="621792"/>
            <a:chOff x="0" y="0"/>
            <a:chExt cx="6096000" cy="829056"/>
          </a:xfrm>
        </p:grpSpPr>
        <p:sp>
          <p:nvSpPr>
            <p:cNvPr id="12" name="Freeform 12"/>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3" name="TextBox 13"/>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4" name="Group 14"/>
          <p:cNvGrpSpPr/>
          <p:nvPr/>
        </p:nvGrpSpPr>
        <p:grpSpPr>
          <a:xfrm>
            <a:off x="503527" y="3000326"/>
            <a:ext cx="1146553" cy="1109980"/>
            <a:chOff x="0" y="0"/>
            <a:chExt cx="1528737" cy="1479973"/>
          </a:xfrm>
        </p:grpSpPr>
        <p:sp>
          <p:nvSpPr>
            <p:cNvPr id="15" name="Freeform 15"/>
            <p:cNvSpPr/>
            <p:nvPr/>
          </p:nvSpPr>
          <p:spPr>
            <a:xfrm>
              <a:off x="0" y="0"/>
              <a:ext cx="1528699" cy="1479935"/>
            </a:xfrm>
            <a:custGeom>
              <a:avLst/>
              <a:gdLst/>
              <a:ahLst/>
              <a:cxnLst/>
              <a:rect l="l" t="t" r="r" b="b"/>
              <a:pathLst>
                <a:path w="1528699" h="1479935">
                  <a:moveTo>
                    <a:pt x="739968" y="0"/>
                  </a:moveTo>
                  <a:lnTo>
                    <a:pt x="788731" y="0"/>
                  </a:lnTo>
                  <a:cubicBezTo>
                    <a:pt x="1197404" y="0"/>
                    <a:pt x="1528699" y="331295"/>
                    <a:pt x="1528699" y="739968"/>
                  </a:cubicBezTo>
                  <a:lnTo>
                    <a:pt x="1528699" y="739968"/>
                  </a:lnTo>
                  <a:cubicBezTo>
                    <a:pt x="1528699" y="1148640"/>
                    <a:pt x="1197404" y="1479935"/>
                    <a:pt x="788731" y="1479935"/>
                  </a:cubicBezTo>
                  <a:lnTo>
                    <a:pt x="739968" y="1479935"/>
                  </a:lnTo>
                  <a:cubicBezTo>
                    <a:pt x="331295" y="1479935"/>
                    <a:pt x="0" y="1148640"/>
                    <a:pt x="0" y="739968"/>
                  </a:cubicBezTo>
                  <a:lnTo>
                    <a:pt x="0" y="739968"/>
                  </a:lnTo>
                  <a:cubicBezTo>
                    <a:pt x="0" y="331295"/>
                    <a:pt x="331295" y="0"/>
                    <a:pt x="739968" y="0"/>
                  </a:cubicBezTo>
                  <a:close/>
                </a:path>
              </a:pathLst>
            </a:custGeom>
            <a:solidFill>
              <a:srgbClr val="004AAD"/>
            </a:solidFill>
            <a:ln w="12700" cap="rnd">
              <a:solidFill>
                <a:srgbClr val="004AAD"/>
              </a:solidFill>
              <a:prstDash val="solid"/>
              <a:round/>
            </a:ln>
          </p:spPr>
          <p:txBody>
            <a:bodyPr/>
            <a:lstStyle/>
            <a:p>
              <a:endParaRPr lang="en-US"/>
            </a:p>
          </p:txBody>
        </p:sp>
        <p:sp>
          <p:nvSpPr>
            <p:cNvPr id="16" name="TextBox 16"/>
            <p:cNvSpPr txBox="1"/>
            <p:nvPr/>
          </p:nvSpPr>
          <p:spPr>
            <a:xfrm>
              <a:off x="0" y="-28575"/>
              <a:ext cx="1528737" cy="1508548"/>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C1</a:t>
              </a:r>
            </a:p>
          </p:txBody>
        </p:sp>
      </p:grpSp>
      <p:grpSp>
        <p:nvGrpSpPr>
          <p:cNvPr id="17" name="Group 17"/>
          <p:cNvGrpSpPr/>
          <p:nvPr/>
        </p:nvGrpSpPr>
        <p:grpSpPr>
          <a:xfrm>
            <a:off x="503527" y="4865702"/>
            <a:ext cx="1146553" cy="1109980"/>
            <a:chOff x="0" y="0"/>
            <a:chExt cx="1528737" cy="1479973"/>
          </a:xfrm>
        </p:grpSpPr>
        <p:sp>
          <p:nvSpPr>
            <p:cNvPr id="18" name="Freeform 18"/>
            <p:cNvSpPr/>
            <p:nvPr/>
          </p:nvSpPr>
          <p:spPr>
            <a:xfrm>
              <a:off x="0" y="0"/>
              <a:ext cx="1528699" cy="1479935"/>
            </a:xfrm>
            <a:custGeom>
              <a:avLst/>
              <a:gdLst/>
              <a:ahLst/>
              <a:cxnLst/>
              <a:rect l="l" t="t" r="r" b="b"/>
              <a:pathLst>
                <a:path w="1528699" h="1479935">
                  <a:moveTo>
                    <a:pt x="739968" y="0"/>
                  </a:moveTo>
                  <a:lnTo>
                    <a:pt x="788731" y="0"/>
                  </a:lnTo>
                  <a:cubicBezTo>
                    <a:pt x="1197404" y="0"/>
                    <a:pt x="1528699" y="331295"/>
                    <a:pt x="1528699" y="739968"/>
                  </a:cubicBezTo>
                  <a:lnTo>
                    <a:pt x="1528699" y="739968"/>
                  </a:lnTo>
                  <a:cubicBezTo>
                    <a:pt x="1528699" y="1148640"/>
                    <a:pt x="1197404" y="1479935"/>
                    <a:pt x="788731" y="1479935"/>
                  </a:cubicBezTo>
                  <a:lnTo>
                    <a:pt x="739968" y="1479935"/>
                  </a:lnTo>
                  <a:cubicBezTo>
                    <a:pt x="331295" y="1479935"/>
                    <a:pt x="0" y="1148640"/>
                    <a:pt x="0" y="739968"/>
                  </a:cubicBezTo>
                  <a:lnTo>
                    <a:pt x="0" y="739968"/>
                  </a:lnTo>
                  <a:cubicBezTo>
                    <a:pt x="0" y="331295"/>
                    <a:pt x="331295" y="0"/>
                    <a:pt x="739968" y="0"/>
                  </a:cubicBezTo>
                  <a:close/>
                </a:path>
              </a:pathLst>
            </a:custGeom>
            <a:solidFill>
              <a:srgbClr val="004AAD"/>
            </a:solidFill>
            <a:ln w="12700" cap="rnd">
              <a:solidFill>
                <a:srgbClr val="004AAD"/>
              </a:solidFill>
              <a:prstDash val="solid"/>
              <a:round/>
            </a:ln>
          </p:spPr>
          <p:txBody>
            <a:bodyPr/>
            <a:lstStyle/>
            <a:p>
              <a:endParaRPr lang="en-US"/>
            </a:p>
          </p:txBody>
        </p:sp>
        <p:sp>
          <p:nvSpPr>
            <p:cNvPr id="19" name="TextBox 19"/>
            <p:cNvSpPr txBox="1"/>
            <p:nvPr/>
          </p:nvSpPr>
          <p:spPr>
            <a:xfrm>
              <a:off x="0" y="-28575"/>
              <a:ext cx="1528737" cy="1508548"/>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C2</a:t>
              </a:r>
            </a:p>
          </p:txBody>
        </p:sp>
      </p:grpSp>
      <p:grpSp>
        <p:nvGrpSpPr>
          <p:cNvPr id="20" name="Group 20"/>
          <p:cNvGrpSpPr/>
          <p:nvPr/>
        </p:nvGrpSpPr>
        <p:grpSpPr>
          <a:xfrm>
            <a:off x="507656" y="6745048"/>
            <a:ext cx="1146553" cy="1109980"/>
            <a:chOff x="0" y="0"/>
            <a:chExt cx="1528737" cy="1479973"/>
          </a:xfrm>
        </p:grpSpPr>
        <p:sp>
          <p:nvSpPr>
            <p:cNvPr id="21" name="Freeform 21"/>
            <p:cNvSpPr/>
            <p:nvPr/>
          </p:nvSpPr>
          <p:spPr>
            <a:xfrm>
              <a:off x="0" y="0"/>
              <a:ext cx="1528699" cy="1479935"/>
            </a:xfrm>
            <a:custGeom>
              <a:avLst/>
              <a:gdLst/>
              <a:ahLst/>
              <a:cxnLst/>
              <a:rect l="l" t="t" r="r" b="b"/>
              <a:pathLst>
                <a:path w="1528699" h="1479935">
                  <a:moveTo>
                    <a:pt x="739968" y="0"/>
                  </a:moveTo>
                  <a:lnTo>
                    <a:pt x="788731" y="0"/>
                  </a:lnTo>
                  <a:cubicBezTo>
                    <a:pt x="1197404" y="0"/>
                    <a:pt x="1528699" y="331295"/>
                    <a:pt x="1528699" y="739968"/>
                  </a:cubicBezTo>
                  <a:lnTo>
                    <a:pt x="1528699" y="739968"/>
                  </a:lnTo>
                  <a:cubicBezTo>
                    <a:pt x="1528699" y="1148640"/>
                    <a:pt x="1197404" y="1479935"/>
                    <a:pt x="788731" y="1479935"/>
                  </a:cubicBezTo>
                  <a:lnTo>
                    <a:pt x="739968" y="1479935"/>
                  </a:lnTo>
                  <a:cubicBezTo>
                    <a:pt x="331295" y="1479935"/>
                    <a:pt x="0" y="1148640"/>
                    <a:pt x="0" y="739968"/>
                  </a:cubicBezTo>
                  <a:lnTo>
                    <a:pt x="0" y="739968"/>
                  </a:lnTo>
                  <a:cubicBezTo>
                    <a:pt x="0" y="331295"/>
                    <a:pt x="331295" y="0"/>
                    <a:pt x="739968" y="0"/>
                  </a:cubicBezTo>
                  <a:close/>
                </a:path>
              </a:pathLst>
            </a:custGeom>
            <a:solidFill>
              <a:srgbClr val="004AAD"/>
            </a:solidFill>
            <a:ln w="12700" cap="rnd">
              <a:solidFill>
                <a:srgbClr val="004AAD"/>
              </a:solidFill>
              <a:prstDash val="solid"/>
              <a:round/>
            </a:ln>
          </p:spPr>
          <p:txBody>
            <a:bodyPr/>
            <a:lstStyle/>
            <a:p>
              <a:endParaRPr lang="en-US"/>
            </a:p>
          </p:txBody>
        </p:sp>
        <p:sp>
          <p:nvSpPr>
            <p:cNvPr id="22" name="TextBox 22"/>
            <p:cNvSpPr txBox="1"/>
            <p:nvPr/>
          </p:nvSpPr>
          <p:spPr>
            <a:xfrm>
              <a:off x="0" y="-28575"/>
              <a:ext cx="1528737" cy="1508548"/>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C3</a:t>
              </a:r>
            </a:p>
          </p:txBody>
        </p:sp>
      </p:grpSp>
      <p:sp>
        <p:nvSpPr>
          <p:cNvPr id="23" name="AutoShape 23"/>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24" name="Group 24"/>
          <p:cNvGrpSpPr/>
          <p:nvPr/>
        </p:nvGrpSpPr>
        <p:grpSpPr>
          <a:xfrm>
            <a:off x="1863759" y="2840662"/>
            <a:ext cx="4339675" cy="1269645"/>
            <a:chOff x="0" y="0"/>
            <a:chExt cx="1142960" cy="334392"/>
          </a:xfrm>
        </p:grpSpPr>
        <p:sp>
          <p:nvSpPr>
            <p:cNvPr id="25" name="Freeform 25"/>
            <p:cNvSpPr/>
            <p:nvPr/>
          </p:nvSpPr>
          <p:spPr>
            <a:xfrm>
              <a:off x="0" y="0"/>
              <a:ext cx="1117689" cy="334392"/>
            </a:xfrm>
            <a:custGeom>
              <a:avLst/>
              <a:gdLst/>
              <a:ahLst/>
              <a:cxnLst/>
              <a:rect l="l" t="t" r="r" b="b"/>
              <a:pathLst>
                <a:path w="1117689" h="334392">
                  <a:moveTo>
                    <a:pt x="886240" y="0"/>
                  </a:moveTo>
                  <a:lnTo>
                    <a:pt x="53520" y="0"/>
                  </a:lnTo>
                  <a:cubicBezTo>
                    <a:pt x="23962" y="0"/>
                    <a:pt x="0" y="23962"/>
                    <a:pt x="0" y="53520"/>
                  </a:cubicBezTo>
                  <a:lnTo>
                    <a:pt x="0" y="280872"/>
                  </a:lnTo>
                  <a:cubicBezTo>
                    <a:pt x="0" y="295067"/>
                    <a:pt x="5639" y="308680"/>
                    <a:pt x="15676" y="318716"/>
                  </a:cubicBezTo>
                  <a:cubicBezTo>
                    <a:pt x="25712" y="328753"/>
                    <a:pt x="39325" y="334392"/>
                    <a:pt x="53520" y="334392"/>
                  </a:cubicBezTo>
                  <a:lnTo>
                    <a:pt x="886240" y="334392"/>
                  </a:lnTo>
                  <a:cubicBezTo>
                    <a:pt x="920842" y="334392"/>
                    <a:pt x="954368" y="322372"/>
                    <a:pt x="981088" y="300387"/>
                  </a:cubicBezTo>
                  <a:lnTo>
                    <a:pt x="1101632" y="201201"/>
                  </a:lnTo>
                  <a:cubicBezTo>
                    <a:pt x="1111798" y="192836"/>
                    <a:pt x="1117689" y="180361"/>
                    <a:pt x="1117689" y="167196"/>
                  </a:cubicBezTo>
                  <a:cubicBezTo>
                    <a:pt x="1117689" y="154031"/>
                    <a:pt x="1111798" y="141556"/>
                    <a:pt x="1101632" y="133191"/>
                  </a:cubicBezTo>
                  <a:lnTo>
                    <a:pt x="981088" y="34005"/>
                  </a:lnTo>
                  <a:cubicBezTo>
                    <a:pt x="954368" y="12020"/>
                    <a:pt x="920842" y="0"/>
                    <a:pt x="886240" y="0"/>
                  </a:cubicBezTo>
                  <a:close/>
                </a:path>
              </a:pathLst>
            </a:custGeom>
            <a:solidFill>
              <a:srgbClr val="F3F4F6"/>
            </a:solidFill>
          </p:spPr>
          <p:txBody>
            <a:bodyPr/>
            <a:lstStyle/>
            <a:p>
              <a:endParaRPr lang="en-US"/>
            </a:p>
          </p:txBody>
        </p:sp>
        <p:sp>
          <p:nvSpPr>
            <p:cNvPr id="26" name="TextBox 26"/>
            <p:cNvSpPr txBox="1"/>
            <p:nvPr/>
          </p:nvSpPr>
          <p:spPr>
            <a:xfrm>
              <a:off x="0" y="-9525"/>
              <a:ext cx="1028660" cy="343917"/>
            </a:xfrm>
            <a:prstGeom prst="rect">
              <a:avLst/>
            </a:prstGeom>
          </p:spPr>
          <p:txBody>
            <a:bodyPr lIns="139700" tIns="139700" rIns="139700" bIns="139700" rtlCol="0" anchor="ctr"/>
            <a:lstStyle/>
            <a:p>
              <a:pPr algn="ctr">
                <a:lnSpc>
                  <a:spcPts val="2880"/>
                </a:lnSpc>
              </a:pPr>
              <a:r>
                <a:rPr lang="en-US" sz="2400">
                  <a:solidFill>
                    <a:srgbClr val="000000"/>
                  </a:solidFill>
                  <a:latin typeface="Arial"/>
                  <a:ea typeface="Arial"/>
                  <a:cs typeface="Arial"/>
                  <a:sym typeface="Arial"/>
                </a:rPr>
                <a:t>One rewrite changes multiple quality dimensions</a:t>
              </a:r>
            </a:p>
          </p:txBody>
        </p:sp>
      </p:grpSp>
      <p:grpSp>
        <p:nvGrpSpPr>
          <p:cNvPr id="27" name="Group 27"/>
          <p:cNvGrpSpPr/>
          <p:nvPr/>
        </p:nvGrpSpPr>
        <p:grpSpPr>
          <a:xfrm>
            <a:off x="5769450" y="2768332"/>
            <a:ext cx="7585077" cy="1377069"/>
            <a:chOff x="-109283" y="-19050"/>
            <a:chExt cx="1997716" cy="362685"/>
          </a:xfrm>
        </p:grpSpPr>
        <p:sp>
          <p:nvSpPr>
            <p:cNvPr id="28" name="Freeform 28"/>
            <p:cNvSpPr/>
            <p:nvPr/>
          </p:nvSpPr>
          <p:spPr>
            <a:xfrm>
              <a:off x="0" y="0"/>
              <a:ext cx="1744214" cy="343635"/>
            </a:xfrm>
            <a:custGeom>
              <a:avLst/>
              <a:gdLst/>
              <a:ahLst/>
              <a:cxnLst/>
              <a:rect l="l" t="t" r="r" b="b"/>
              <a:pathLst>
                <a:path w="1744214" h="343635">
                  <a:moveTo>
                    <a:pt x="1541014" y="0"/>
                  </a:moveTo>
                  <a:cubicBezTo>
                    <a:pt x="1653238" y="0"/>
                    <a:pt x="1744214" y="76925"/>
                    <a:pt x="1744214" y="171817"/>
                  </a:cubicBezTo>
                  <a:cubicBezTo>
                    <a:pt x="1744214" y="266710"/>
                    <a:pt x="1653238" y="343635"/>
                    <a:pt x="1541014" y="343635"/>
                  </a:cubicBezTo>
                  <a:lnTo>
                    <a:pt x="203200" y="343635"/>
                  </a:lnTo>
                  <a:cubicBezTo>
                    <a:pt x="90976" y="343635"/>
                    <a:pt x="0" y="266710"/>
                    <a:pt x="0" y="171817"/>
                  </a:cubicBezTo>
                  <a:cubicBezTo>
                    <a:pt x="0" y="76925"/>
                    <a:pt x="90976" y="0"/>
                    <a:pt x="203200" y="0"/>
                  </a:cubicBezTo>
                  <a:close/>
                </a:path>
              </a:pathLst>
            </a:custGeom>
            <a:solidFill>
              <a:srgbClr val="C8D1D9"/>
            </a:solidFill>
          </p:spPr>
          <p:txBody>
            <a:bodyPr/>
            <a:lstStyle/>
            <a:p>
              <a:endParaRPr lang="en-US"/>
            </a:p>
          </p:txBody>
        </p:sp>
        <p:sp>
          <p:nvSpPr>
            <p:cNvPr id="29" name="TextBox 29"/>
            <p:cNvSpPr txBox="1"/>
            <p:nvPr/>
          </p:nvSpPr>
          <p:spPr>
            <a:xfrm>
              <a:off x="-109283" y="-19050"/>
              <a:ext cx="1997716" cy="362685"/>
            </a:xfrm>
            <a:prstGeom prst="rect">
              <a:avLst/>
            </a:prstGeom>
          </p:spPr>
          <p:txBody>
            <a:bodyPr lIns="254000" tIns="254000" rIns="254000" bIns="254000" rtlCol="0" anchor="ctr"/>
            <a:lstStyle/>
            <a:p>
              <a:pPr algn="ctr">
                <a:lnSpc>
                  <a:spcPts val="3120"/>
                </a:lnSpc>
              </a:pPr>
              <a:r>
                <a:rPr lang="en-US" sz="2600" b="1">
                  <a:solidFill>
                    <a:srgbClr val="000000"/>
                  </a:solidFill>
                  <a:latin typeface="Arial"/>
                  <a:ea typeface="Arial"/>
                  <a:cs typeface="Arial"/>
                  <a:sym typeface="Arial"/>
                </a:rPr>
                <a:t>Translators </a:t>
              </a:r>
              <a:r>
                <a:rPr lang="en-US" sz="2600" b="1" dirty="0">
                  <a:solidFill>
                    <a:srgbClr val="000000"/>
                  </a:solidFill>
                  <a:latin typeface="Arial"/>
                  <a:ea typeface="Arial"/>
                  <a:cs typeface="Arial"/>
                  <a:sym typeface="Arial"/>
                </a:rPr>
                <a:t>must re-check accuracy, terminology, fluency, and style.</a:t>
              </a:r>
            </a:p>
          </p:txBody>
        </p:sp>
      </p:grpSp>
      <p:grpSp>
        <p:nvGrpSpPr>
          <p:cNvPr id="30" name="Group 30"/>
          <p:cNvGrpSpPr/>
          <p:nvPr/>
        </p:nvGrpSpPr>
        <p:grpSpPr>
          <a:xfrm>
            <a:off x="6184384" y="4764712"/>
            <a:ext cx="6622562" cy="1304739"/>
            <a:chOff x="0" y="0"/>
            <a:chExt cx="1744214" cy="343635"/>
          </a:xfrm>
        </p:grpSpPr>
        <p:sp>
          <p:nvSpPr>
            <p:cNvPr id="31" name="Freeform 31"/>
            <p:cNvSpPr/>
            <p:nvPr/>
          </p:nvSpPr>
          <p:spPr>
            <a:xfrm>
              <a:off x="0" y="0"/>
              <a:ext cx="1744214" cy="343635"/>
            </a:xfrm>
            <a:custGeom>
              <a:avLst/>
              <a:gdLst/>
              <a:ahLst/>
              <a:cxnLst/>
              <a:rect l="l" t="t" r="r" b="b"/>
              <a:pathLst>
                <a:path w="1744214" h="343635">
                  <a:moveTo>
                    <a:pt x="1541014" y="0"/>
                  </a:moveTo>
                  <a:cubicBezTo>
                    <a:pt x="1653238" y="0"/>
                    <a:pt x="1744214" y="76925"/>
                    <a:pt x="1744214" y="171817"/>
                  </a:cubicBezTo>
                  <a:cubicBezTo>
                    <a:pt x="1744214" y="266710"/>
                    <a:pt x="1653238" y="343635"/>
                    <a:pt x="1541014" y="343635"/>
                  </a:cubicBezTo>
                  <a:lnTo>
                    <a:pt x="203200" y="343635"/>
                  </a:lnTo>
                  <a:cubicBezTo>
                    <a:pt x="90976" y="343635"/>
                    <a:pt x="0" y="266710"/>
                    <a:pt x="0" y="171817"/>
                  </a:cubicBezTo>
                  <a:cubicBezTo>
                    <a:pt x="0" y="76925"/>
                    <a:pt x="90976" y="0"/>
                    <a:pt x="203200" y="0"/>
                  </a:cubicBezTo>
                  <a:close/>
                </a:path>
              </a:pathLst>
            </a:custGeom>
            <a:solidFill>
              <a:srgbClr val="C8D1D9"/>
            </a:solidFill>
          </p:spPr>
          <p:txBody>
            <a:bodyPr/>
            <a:lstStyle/>
            <a:p>
              <a:endParaRPr lang="en-US"/>
            </a:p>
          </p:txBody>
        </p:sp>
        <p:sp>
          <p:nvSpPr>
            <p:cNvPr id="32" name="TextBox 32"/>
            <p:cNvSpPr txBox="1"/>
            <p:nvPr/>
          </p:nvSpPr>
          <p:spPr>
            <a:xfrm>
              <a:off x="0" y="-19050"/>
              <a:ext cx="1744214" cy="362685"/>
            </a:xfrm>
            <a:prstGeom prst="rect">
              <a:avLst/>
            </a:prstGeom>
          </p:spPr>
          <p:txBody>
            <a:bodyPr lIns="254000" tIns="254000" rIns="254000" bIns="254000" rtlCol="0" anchor="ctr"/>
            <a:lstStyle/>
            <a:p>
              <a:pPr algn="ctr">
                <a:lnSpc>
                  <a:spcPts val="3120"/>
                </a:lnSpc>
              </a:pPr>
              <a:r>
                <a:rPr lang="en-US" sz="2600" b="1">
                  <a:solidFill>
                    <a:srgbClr val="000000"/>
                  </a:solidFill>
                  <a:latin typeface="Arial"/>
                  <a:ea typeface="Arial"/>
                  <a:cs typeface="Arial"/>
                  <a:sym typeface="Arial"/>
                </a:rPr>
                <a:t>Translators must repeatedly restate what to keep and prioritize.</a:t>
              </a:r>
            </a:p>
          </p:txBody>
        </p:sp>
      </p:grpSp>
      <p:grpSp>
        <p:nvGrpSpPr>
          <p:cNvPr id="33" name="Group 33"/>
          <p:cNvGrpSpPr/>
          <p:nvPr/>
        </p:nvGrpSpPr>
        <p:grpSpPr>
          <a:xfrm>
            <a:off x="1863759" y="4806618"/>
            <a:ext cx="4339675" cy="1169064"/>
            <a:chOff x="0" y="0"/>
            <a:chExt cx="1142960" cy="307902"/>
          </a:xfrm>
        </p:grpSpPr>
        <p:sp>
          <p:nvSpPr>
            <p:cNvPr id="34" name="Freeform 34"/>
            <p:cNvSpPr/>
            <p:nvPr/>
          </p:nvSpPr>
          <p:spPr>
            <a:xfrm>
              <a:off x="0" y="0"/>
              <a:ext cx="1116362" cy="307902"/>
            </a:xfrm>
            <a:custGeom>
              <a:avLst/>
              <a:gdLst/>
              <a:ahLst/>
              <a:cxnLst/>
              <a:rect l="l" t="t" r="r" b="b"/>
              <a:pathLst>
                <a:path w="1116362" h="307902">
                  <a:moveTo>
                    <a:pt x="886240" y="0"/>
                  </a:moveTo>
                  <a:lnTo>
                    <a:pt x="53520" y="0"/>
                  </a:lnTo>
                  <a:cubicBezTo>
                    <a:pt x="23962" y="0"/>
                    <a:pt x="0" y="23962"/>
                    <a:pt x="0" y="53520"/>
                  </a:cubicBezTo>
                  <a:lnTo>
                    <a:pt x="0" y="254382"/>
                  </a:lnTo>
                  <a:cubicBezTo>
                    <a:pt x="0" y="283940"/>
                    <a:pt x="23962" y="307902"/>
                    <a:pt x="53520" y="307902"/>
                  </a:cubicBezTo>
                  <a:lnTo>
                    <a:pt x="886240" y="307902"/>
                  </a:lnTo>
                  <a:cubicBezTo>
                    <a:pt x="920966" y="307902"/>
                    <a:pt x="954740" y="296552"/>
                    <a:pt x="982419" y="275582"/>
                  </a:cubicBezTo>
                  <a:lnTo>
                    <a:pt x="1100301" y="186271"/>
                  </a:lnTo>
                  <a:cubicBezTo>
                    <a:pt x="1110418" y="178605"/>
                    <a:pt x="1116362" y="166644"/>
                    <a:pt x="1116362" y="153951"/>
                  </a:cubicBezTo>
                  <a:cubicBezTo>
                    <a:pt x="1116362" y="141257"/>
                    <a:pt x="1110418" y="129296"/>
                    <a:pt x="1100301" y="121631"/>
                  </a:cubicBezTo>
                  <a:lnTo>
                    <a:pt x="982419" y="32320"/>
                  </a:lnTo>
                  <a:cubicBezTo>
                    <a:pt x="954740" y="11349"/>
                    <a:pt x="920966" y="0"/>
                    <a:pt x="886240" y="0"/>
                  </a:cubicBezTo>
                  <a:close/>
                </a:path>
              </a:pathLst>
            </a:custGeom>
            <a:solidFill>
              <a:srgbClr val="F3F4F6"/>
            </a:solidFill>
            <a:ln cap="rnd">
              <a:noFill/>
              <a:prstDash val="solid"/>
              <a:round/>
            </a:ln>
          </p:spPr>
          <p:txBody>
            <a:bodyPr/>
            <a:lstStyle/>
            <a:p>
              <a:endParaRPr lang="en-US"/>
            </a:p>
          </p:txBody>
        </p:sp>
        <p:sp>
          <p:nvSpPr>
            <p:cNvPr id="35" name="TextBox 35"/>
            <p:cNvSpPr txBox="1"/>
            <p:nvPr/>
          </p:nvSpPr>
          <p:spPr>
            <a:xfrm>
              <a:off x="0" y="-9525"/>
              <a:ext cx="1028660" cy="317427"/>
            </a:xfrm>
            <a:prstGeom prst="rect">
              <a:avLst/>
            </a:prstGeom>
          </p:spPr>
          <p:txBody>
            <a:bodyPr lIns="101600" tIns="101600" rIns="101600" bIns="101600" rtlCol="0" anchor="ctr"/>
            <a:lstStyle/>
            <a:p>
              <a:pPr marL="0" lvl="0" indent="0" algn="ctr">
                <a:lnSpc>
                  <a:spcPts val="2880"/>
                </a:lnSpc>
                <a:spcBef>
                  <a:spcPct val="0"/>
                </a:spcBef>
              </a:pPr>
              <a:r>
                <a:rPr lang="en-US" sz="2400" u="none" strike="noStrike">
                  <a:solidFill>
                    <a:srgbClr val="000000"/>
                  </a:solidFill>
                  <a:latin typeface="Arial"/>
                  <a:ea typeface="Arial"/>
                  <a:cs typeface="Arial"/>
                  <a:sym typeface="Arial"/>
                </a:rPr>
                <a:t>AI loses prior revision context</a:t>
              </a:r>
            </a:p>
          </p:txBody>
        </p:sp>
      </p:grpSp>
      <p:grpSp>
        <p:nvGrpSpPr>
          <p:cNvPr id="36" name="Group 36"/>
          <p:cNvGrpSpPr/>
          <p:nvPr/>
        </p:nvGrpSpPr>
        <p:grpSpPr>
          <a:xfrm>
            <a:off x="1863759" y="6692568"/>
            <a:ext cx="4339675" cy="1326515"/>
            <a:chOff x="0" y="0"/>
            <a:chExt cx="1142960" cy="349370"/>
          </a:xfrm>
        </p:grpSpPr>
        <p:sp>
          <p:nvSpPr>
            <p:cNvPr id="37" name="Freeform 37"/>
            <p:cNvSpPr/>
            <p:nvPr/>
          </p:nvSpPr>
          <p:spPr>
            <a:xfrm>
              <a:off x="0" y="0"/>
              <a:ext cx="1118391" cy="349370"/>
            </a:xfrm>
            <a:custGeom>
              <a:avLst/>
              <a:gdLst/>
              <a:ahLst/>
              <a:cxnLst/>
              <a:rect l="l" t="t" r="r" b="b"/>
              <a:pathLst>
                <a:path w="1118391" h="349370">
                  <a:moveTo>
                    <a:pt x="886240" y="0"/>
                  </a:moveTo>
                  <a:lnTo>
                    <a:pt x="53520" y="0"/>
                  </a:lnTo>
                  <a:cubicBezTo>
                    <a:pt x="23962" y="0"/>
                    <a:pt x="0" y="23962"/>
                    <a:pt x="0" y="53520"/>
                  </a:cubicBezTo>
                  <a:lnTo>
                    <a:pt x="0" y="295851"/>
                  </a:lnTo>
                  <a:cubicBezTo>
                    <a:pt x="0" y="325409"/>
                    <a:pt x="23962" y="349370"/>
                    <a:pt x="53520" y="349370"/>
                  </a:cubicBezTo>
                  <a:lnTo>
                    <a:pt x="886240" y="349370"/>
                  </a:lnTo>
                  <a:cubicBezTo>
                    <a:pt x="920771" y="349370"/>
                    <a:pt x="954159" y="336992"/>
                    <a:pt x="980344" y="314481"/>
                  </a:cubicBezTo>
                  <a:lnTo>
                    <a:pt x="1102375" y="209574"/>
                  </a:lnTo>
                  <a:cubicBezTo>
                    <a:pt x="1112543" y="200834"/>
                    <a:pt x="1118391" y="188093"/>
                    <a:pt x="1118391" y="174685"/>
                  </a:cubicBezTo>
                  <a:cubicBezTo>
                    <a:pt x="1118391" y="161277"/>
                    <a:pt x="1112543" y="148536"/>
                    <a:pt x="1102375" y="139796"/>
                  </a:cubicBezTo>
                  <a:lnTo>
                    <a:pt x="980344" y="34889"/>
                  </a:lnTo>
                  <a:cubicBezTo>
                    <a:pt x="954159" y="12378"/>
                    <a:pt x="920771" y="0"/>
                    <a:pt x="886240" y="0"/>
                  </a:cubicBezTo>
                  <a:close/>
                </a:path>
              </a:pathLst>
            </a:custGeom>
            <a:solidFill>
              <a:srgbClr val="F3F4F6"/>
            </a:solidFill>
          </p:spPr>
          <p:txBody>
            <a:bodyPr/>
            <a:lstStyle/>
            <a:p>
              <a:endParaRPr lang="en-US"/>
            </a:p>
          </p:txBody>
        </p:sp>
        <p:sp>
          <p:nvSpPr>
            <p:cNvPr id="38" name="TextBox 38"/>
            <p:cNvSpPr txBox="1"/>
            <p:nvPr/>
          </p:nvSpPr>
          <p:spPr>
            <a:xfrm>
              <a:off x="0" y="-9525"/>
              <a:ext cx="1028660" cy="358895"/>
            </a:xfrm>
            <a:prstGeom prst="rect">
              <a:avLst/>
            </a:prstGeom>
          </p:spPr>
          <p:txBody>
            <a:bodyPr lIns="241300" tIns="241300" rIns="241300" bIns="241300" rtlCol="0" anchor="ctr"/>
            <a:lstStyle/>
            <a:p>
              <a:pPr algn="ctr">
                <a:lnSpc>
                  <a:spcPts val="2880"/>
                </a:lnSpc>
              </a:pPr>
              <a:r>
                <a:rPr lang="en-US" sz="2400">
                  <a:solidFill>
                    <a:srgbClr val="000000"/>
                  </a:solidFill>
                  <a:latin typeface="Arial"/>
                  <a:ea typeface="Arial"/>
                  <a:cs typeface="Arial"/>
                  <a:sym typeface="Arial"/>
                </a:rPr>
                <a:t>AI does not expose checks or rationale</a:t>
              </a:r>
            </a:p>
          </p:txBody>
        </p:sp>
      </p:grpSp>
      <p:grpSp>
        <p:nvGrpSpPr>
          <p:cNvPr id="39" name="Group 39"/>
          <p:cNvGrpSpPr/>
          <p:nvPr/>
        </p:nvGrpSpPr>
        <p:grpSpPr>
          <a:xfrm>
            <a:off x="6184384" y="6580994"/>
            <a:ext cx="6622562" cy="1438089"/>
            <a:chOff x="0" y="0"/>
            <a:chExt cx="1744214" cy="378756"/>
          </a:xfrm>
        </p:grpSpPr>
        <p:sp>
          <p:nvSpPr>
            <p:cNvPr id="40" name="Freeform 40"/>
            <p:cNvSpPr/>
            <p:nvPr/>
          </p:nvSpPr>
          <p:spPr>
            <a:xfrm>
              <a:off x="0" y="0"/>
              <a:ext cx="1744214" cy="378756"/>
            </a:xfrm>
            <a:custGeom>
              <a:avLst/>
              <a:gdLst/>
              <a:ahLst/>
              <a:cxnLst/>
              <a:rect l="l" t="t" r="r" b="b"/>
              <a:pathLst>
                <a:path w="1744214" h="378756">
                  <a:moveTo>
                    <a:pt x="1541014" y="0"/>
                  </a:moveTo>
                  <a:cubicBezTo>
                    <a:pt x="1653238" y="0"/>
                    <a:pt x="1744214" y="84787"/>
                    <a:pt x="1744214" y="189378"/>
                  </a:cubicBezTo>
                  <a:cubicBezTo>
                    <a:pt x="1744214" y="293969"/>
                    <a:pt x="1653238" y="378756"/>
                    <a:pt x="1541014" y="378756"/>
                  </a:cubicBezTo>
                  <a:lnTo>
                    <a:pt x="203200" y="378756"/>
                  </a:lnTo>
                  <a:cubicBezTo>
                    <a:pt x="90976" y="378756"/>
                    <a:pt x="0" y="293969"/>
                    <a:pt x="0" y="189378"/>
                  </a:cubicBezTo>
                  <a:cubicBezTo>
                    <a:pt x="0" y="84787"/>
                    <a:pt x="90976" y="0"/>
                    <a:pt x="203200" y="0"/>
                  </a:cubicBezTo>
                  <a:close/>
                </a:path>
              </a:pathLst>
            </a:custGeom>
            <a:solidFill>
              <a:srgbClr val="C8D1D9"/>
            </a:solidFill>
          </p:spPr>
          <p:txBody>
            <a:bodyPr/>
            <a:lstStyle/>
            <a:p>
              <a:endParaRPr lang="en-US"/>
            </a:p>
          </p:txBody>
        </p:sp>
        <p:sp>
          <p:nvSpPr>
            <p:cNvPr id="41" name="TextBox 41"/>
            <p:cNvSpPr txBox="1"/>
            <p:nvPr/>
          </p:nvSpPr>
          <p:spPr>
            <a:xfrm>
              <a:off x="0" y="-19050"/>
              <a:ext cx="1744214" cy="397806"/>
            </a:xfrm>
            <a:prstGeom prst="rect">
              <a:avLst/>
            </a:prstGeom>
          </p:spPr>
          <p:txBody>
            <a:bodyPr lIns="342900" tIns="342900" rIns="342900" bIns="342900" rtlCol="0" anchor="ctr"/>
            <a:lstStyle/>
            <a:p>
              <a:pPr algn="ctr">
                <a:lnSpc>
                  <a:spcPts val="3120"/>
                </a:lnSpc>
              </a:pPr>
              <a:r>
                <a:rPr lang="en-US" sz="2600" b="1">
                  <a:solidFill>
                    <a:srgbClr val="000000"/>
                  </a:solidFill>
                  <a:latin typeface="Arial"/>
                  <a:ea typeface="Arial"/>
                  <a:cs typeface="Arial"/>
                  <a:sym typeface="Arial"/>
                </a:rPr>
                <a:t>Translators must independently justify decisions to clients and supervisors.</a:t>
              </a:r>
            </a:p>
          </p:txBody>
        </p:sp>
      </p:grpSp>
      <p:sp>
        <p:nvSpPr>
          <p:cNvPr id="42" name="Freeform 42"/>
          <p:cNvSpPr/>
          <p:nvPr/>
        </p:nvSpPr>
        <p:spPr>
          <a:xfrm>
            <a:off x="13016496" y="2559116"/>
            <a:ext cx="5122553" cy="5664069"/>
          </a:xfrm>
          <a:custGeom>
            <a:avLst/>
            <a:gdLst/>
            <a:ahLst/>
            <a:cxnLst/>
            <a:rect l="l" t="t" r="r" b="b"/>
            <a:pathLst>
              <a:path w="5122553" h="5664069">
                <a:moveTo>
                  <a:pt x="0" y="0"/>
                </a:moveTo>
                <a:lnTo>
                  <a:pt x="5122553" y="0"/>
                </a:lnTo>
                <a:lnTo>
                  <a:pt x="5122553" y="5664068"/>
                </a:lnTo>
                <a:lnTo>
                  <a:pt x="0" y="5664068"/>
                </a:lnTo>
                <a:lnTo>
                  <a:pt x="0" y="0"/>
                </a:lnTo>
                <a:close/>
              </a:path>
            </a:pathLst>
          </a:custGeom>
          <a:blipFill>
            <a:blip r:embed="rId4"/>
            <a:stretch>
              <a:fillRect t="-4423" b="-6984"/>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Design Rationales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5</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39215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1680216" y="3156257"/>
            <a:ext cx="4114800" cy="1316736"/>
            <a:chOff x="0" y="0"/>
            <a:chExt cx="5486400" cy="1755648"/>
          </a:xfrm>
        </p:grpSpPr>
        <p:sp>
          <p:nvSpPr>
            <p:cNvPr id="16" name="Freeform 16"/>
            <p:cNvSpPr/>
            <p:nvPr/>
          </p:nvSpPr>
          <p:spPr>
            <a:xfrm>
              <a:off x="0" y="0"/>
              <a:ext cx="5486400" cy="1755648"/>
            </a:xfrm>
            <a:custGeom>
              <a:avLst/>
              <a:gdLst/>
              <a:ahLst/>
              <a:cxnLst/>
              <a:rect l="l" t="t" r="r" b="b"/>
              <a:pathLst>
                <a:path w="5486400" h="1755648">
                  <a:moveTo>
                    <a:pt x="508000" y="0"/>
                  </a:moveTo>
                  <a:lnTo>
                    <a:pt x="4978400" y="0"/>
                  </a:lnTo>
                  <a:cubicBezTo>
                    <a:pt x="5258961" y="0"/>
                    <a:pt x="5486400" y="227439"/>
                    <a:pt x="5486400" y="508000"/>
                  </a:cubicBezTo>
                  <a:lnTo>
                    <a:pt x="5486400" y="1247648"/>
                  </a:lnTo>
                  <a:cubicBezTo>
                    <a:pt x="5486400" y="1528209"/>
                    <a:pt x="5258961" y="1755648"/>
                    <a:pt x="4978400" y="1755648"/>
                  </a:cubicBezTo>
                  <a:lnTo>
                    <a:pt x="508000" y="1755648"/>
                  </a:lnTo>
                  <a:cubicBezTo>
                    <a:pt x="373270" y="1755648"/>
                    <a:pt x="244058" y="1702127"/>
                    <a:pt x="148790" y="1606858"/>
                  </a:cubicBezTo>
                  <a:cubicBezTo>
                    <a:pt x="53521" y="1511590"/>
                    <a:pt x="0" y="1382378"/>
                    <a:pt x="0" y="1247648"/>
                  </a:cubicBezTo>
                  <a:lnTo>
                    <a:pt x="0" y="508000"/>
                  </a:lnTo>
                  <a:cubicBezTo>
                    <a:pt x="0" y="227439"/>
                    <a:pt x="227439" y="0"/>
                    <a:pt x="508000" y="0"/>
                  </a:cubicBezTo>
                  <a:close/>
                </a:path>
              </a:pathLst>
            </a:custGeom>
            <a:solidFill>
              <a:srgbClr val="F2F4F6"/>
            </a:solidFill>
          </p:spPr>
          <p:txBody>
            <a:bodyPr/>
            <a:lstStyle/>
            <a:p>
              <a:endParaRPr lang="en-US"/>
            </a:p>
          </p:txBody>
        </p:sp>
        <p:sp>
          <p:nvSpPr>
            <p:cNvPr id="17" name="TextBox 17"/>
            <p:cNvSpPr txBox="1"/>
            <p:nvPr/>
          </p:nvSpPr>
          <p:spPr>
            <a:xfrm>
              <a:off x="0" y="-19050"/>
              <a:ext cx="5486400" cy="1774698"/>
            </a:xfrm>
            <a:prstGeom prst="rect">
              <a:avLst/>
            </a:prstGeom>
          </p:spPr>
          <p:txBody>
            <a:bodyPr lIns="50800" tIns="50800" rIns="50800" bIns="50800" rtlCol="0" anchor="ctr"/>
            <a:lstStyle/>
            <a:p>
              <a:pPr algn="ctr">
                <a:lnSpc>
                  <a:spcPts val="3120"/>
                </a:lnSpc>
              </a:pPr>
              <a:r>
                <a:rPr lang="en-US" sz="2600" b="1">
                  <a:solidFill>
                    <a:srgbClr val="000000"/>
                  </a:solidFill>
                  <a:latin typeface="Arial"/>
                  <a:ea typeface="Arial"/>
                  <a:cs typeface="Arial"/>
                  <a:sym typeface="Arial"/>
                </a:rPr>
                <a:t>C1 · Rewrites mix all quality dimensions</a:t>
              </a:r>
            </a:p>
          </p:txBody>
        </p:sp>
      </p:grpSp>
      <p:grpSp>
        <p:nvGrpSpPr>
          <p:cNvPr id="18" name="Group 18"/>
          <p:cNvGrpSpPr/>
          <p:nvPr/>
        </p:nvGrpSpPr>
        <p:grpSpPr>
          <a:xfrm>
            <a:off x="6115866" y="3570527"/>
            <a:ext cx="466239" cy="488185"/>
            <a:chOff x="0" y="0"/>
            <a:chExt cx="621652" cy="650913"/>
          </a:xfrm>
        </p:grpSpPr>
        <p:sp>
          <p:nvSpPr>
            <p:cNvPr id="19" name="Freeform 19"/>
            <p:cNvSpPr/>
            <p:nvPr/>
          </p:nvSpPr>
          <p:spPr>
            <a:xfrm>
              <a:off x="0" y="0"/>
              <a:ext cx="621665" cy="650875"/>
            </a:xfrm>
            <a:custGeom>
              <a:avLst/>
              <a:gdLst/>
              <a:ahLst/>
              <a:cxnLst/>
              <a:rect l="l" t="t" r="r" b="b"/>
              <a:pathLst>
                <a:path w="621665" h="650875">
                  <a:moveTo>
                    <a:pt x="0" y="162687"/>
                  </a:moveTo>
                  <a:lnTo>
                    <a:pt x="310769" y="162687"/>
                  </a:lnTo>
                  <a:lnTo>
                    <a:pt x="310769" y="0"/>
                  </a:lnTo>
                  <a:lnTo>
                    <a:pt x="621665" y="325501"/>
                  </a:lnTo>
                  <a:lnTo>
                    <a:pt x="310769" y="650875"/>
                  </a:lnTo>
                  <a:lnTo>
                    <a:pt x="310769"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20" name="Group 20"/>
          <p:cNvGrpSpPr/>
          <p:nvPr/>
        </p:nvGrpSpPr>
        <p:grpSpPr>
          <a:xfrm>
            <a:off x="6865626" y="3137207"/>
            <a:ext cx="5445672" cy="1354836"/>
            <a:chOff x="0" y="0"/>
            <a:chExt cx="7260897" cy="1806448"/>
          </a:xfrm>
        </p:grpSpPr>
        <p:sp>
          <p:nvSpPr>
            <p:cNvPr id="21" name="Freeform 21"/>
            <p:cNvSpPr/>
            <p:nvPr/>
          </p:nvSpPr>
          <p:spPr>
            <a:xfrm>
              <a:off x="0" y="0"/>
              <a:ext cx="7260896" cy="1806448"/>
            </a:xfrm>
            <a:custGeom>
              <a:avLst/>
              <a:gdLst/>
              <a:ahLst/>
              <a:cxnLst/>
              <a:rect l="l" t="t" r="r" b="b"/>
              <a:pathLst>
                <a:path w="7260896" h="1806448">
                  <a:moveTo>
                    <a:pt x="546452" y="0"/>
                  </a:moveTo>
                  <a:lnTo>
                    <a:pt x="6714444" y="0"/>
                  </a:lnTo>
                  <a:cubicBezTo>
                    <a:pt x="7016242" y="0"/>
                    <a:pt x="7260896" y="244655"/>
                    <a:pt x="7260896" y="546452"/>
                  </a:cubicBezTo>
                  <a:lnTo>
                    <a:pt x="7260896" y="1259996"/>
                  </a:lnTo>
                  <a:cubicBezTo>
                    <a:pt x="7260896" y="1404924"/>
                    <a:pt x="7203324" y="1543916"/>
                    <a:pt x="7100844" y="1646396"/>
                  </a:cubicBezTo>
                  <a:cubicBezTo>
                    <a:pt x="6998364" y="1748876"/>
                    <a:pt x="6859372" y="1806448"/>
                    <a:pt x="6714444" y="1806448"/>
                  </a:cubicBezTo>
                  <a:lnTo>
                    <a:pt x="546452" y="1806448"/>
                  </a:lnTo>
                  <a:cubicBezTo>
                    <a:pt x="401524" y="1806448"/>
                    <a:pt x="262532" y="1748876"/>
                    <a:pt x="160052" y="1646396"/>
                  </a:cubicBezTo>
                  <a:cubicBezTo>
                    <a:pt x="57572" y="1543916"/>
                    <a:pt x="0" y="1404924"/>
                    <a:pt x="0" y="1259996"/>
                  </a:cubicBezTo>
                  <a:lnTo>
                    <a:pt x="0" y="546452"/>
                  </a:lnTo>
                  <a:cubicBezTo>
                    <a:pt x="0" y="401524"/>
                    <a:pt x="57572" y="262532"/>
                    <a:pt x="160052" y="160052"/>
                  </a:cubicBezTo>
                  <a:cubicBezTo>
                    <a:pt x="262532" y="57572"/>
                    <a:pt x="401524" y="0"/>
                    <a:pt x="546452" y="0"/>
                  </a:cubicBezTo>
                  <a:close/>
                </a:path>
              </a:pathLst>
            </a:custGeom>
            <a:solidFill>
              <a:srgbClr val="CFEDFF"/>
            </a:solidFill>
            <a:ln cap="rnd">
              <a:noFill/>
              <a:prstDash val="solid"/>
              <a:round/>
            </a:ln>
          </p:spPr>
          <p:txBody>
            <a:bodyPr/>
            <a:lstStyle/>
            <a:p>
              <a:endParaRPr lang="en-US"/>
            </a:p>
          </p:txBody>
        </p:sp>
        <p:sp>
          <p:nvSpPr>
            <p:cNvPr id="22" name="TextBox 22"/>
            <p:cNvSpPr txBox="1"/>
            <p:nvPr/>
          </p:nvSpPr>
          <p:spPr>
            <a:xfrm>
              <a:off x="0" y="-19050"/>
              <a:ext cx="7260897" cy="1825498"/>
            </a:xfrm>
            <a:prstGeom prst="rect">
              <a:avLst/>
            </a:prstGeom>
          </p:spPr>
          <p:txBody>
            <a:bodyPr lIns="215900" tIns="215900" rIns="215900" bIns="215900" rtlCol="0" anchor="ctr"/>
            <a:lstStyle/>
            <a:p>
              <a:pPr algn="l">
                <a:lnSpc>
                  <a:spcPts val="3359"/>
                </a:lnSpc>
              </a:pPr>
              <a:r>
                <a:rPr lang="en-US" sz="2799" b="1">
                  <a:solidFill>
                    <a:srgbClr val="1F2A2E"/>
                  </a:solidFill>
                  <a:latin typeface="Arial"/>
                  <a:ea typeface="Arial"/>
                  <a:cs typeface="Arial"/>
                  <a:sym typeface="Arial"/>
                </a:rPr>
                <a:t>D1 · Operationalize MQM as separable agent roles</a:t>
              </a:r>
            </a:p>
          </p:txBody>
        </p:sp>
      </p:grpSp>
      <p:grpSp>
        <p:nvGrpSpPr>
          <p:cNvPr id="23" name="Group 23"/>
          <p:cNvGrpSpPr/>
          <p:nvPr/>
        </p:nvGrpSpPr>
        <p:grpSpPr>
          <a:xfrm>
            <a:off x="12746355" y="3156257"/>
            <a:ext cx="3474720" cy="1316736"/>
            <a:chOff x="0" y="0"/>
            <a:chExt cx="4632960" cy="1755648"/>
          </a:xfrm>
        </p:grpSpPr>
        <p:sp>
          <p:nvSpPr>
            <p:cNvPr id="24" name="Freeform 24"/>
            <p:cNvSpPr/>
            <p:nvPr/>
          </p:nvSpPr>
          <p:spPr>
            <a:xfrm>
              <a:off x="0" y="0"/>
              <a:ext cx="4632960" cy="1755648"/>
            </a:xfrm>
            <a:custGeom>
              <a:avLst/>
              <a:gdLst/>
              <a:ahLst/>
              <a:cxnLst/>
              <a:rect l="l" t="t" r="r" b="b"/>
              <a:pathLst>
                <a:path w="4632960" h="1755648">
                  <a:moveTo>
                    <a:pt x="381000" y="0"/>
                  </a:moveTo>
                  <a:lnTo>
                    <a:pt x="4251960" y="0"/>
                  </a:lnTo>
                  <a:cubicBezTo>
                    <a:pt x="4462380" y="0"/>
                    <a:pt x="4632960" y="170580"/>
                    <a:pt x="4632960" y="381000"/>
                  </a:cubicBezTo>
                  <a:lnTo>
                    <a:pt x="4632960" y="1374648"/>
                  </a:lnTo>
                  <a:cubicBezTo>
                    <a:pt x="4632960" y="1585069"/>
                    <a:pt x="4462380" y="1755648"/>
                    <a:pt x="4251960" y="1755648"/>
                  </a:cubicBezTo>
                  <a:lnTo>
                    <a:pt x="381000" y="1755648"/>
                  </a:lnTo>
                  <a:cubicBezTo>
                    <a:pt x="279953" y="1755648"/>
                    <a:pt x="183044" y="1715507"/>
                    <a:pt x="111592" y="1644056"/>
                  </a:cubicBezTo>
                  <a:cubicBezTo>
                    <a:pt x="40141" y="1572604"/>
                    <a:pt x="0" y="1475696"/>
                    <a:pt x="0" y="1374648"/>
                  </a:cubicBezTo>
                  <a:lnTo>
                    <a:pt x="0" y="381000"/>
                  </a:lnTo>
                  <a:cubicBezTo>
                    <a:pt x="0" y="170580"/>
                    <a:pt x="170580" y="0"/>
                    <a:pt x="381000" y="0"/>
                  </a:cubicBezTo>
                  <a:close/>
                </a:path>
              </a:pathLst>
            </a:custGeom>
            <a:solidFill>
              <a:srgbClr val="207FFF"/>
            </a:solidFill>
          </p:spPr>
          <p:txBody>
            <a:bodyPr/>
            <a:lstStyle/>
            <a:p>
              <a:endParaRPr lang="en-US"/>
            </a:p>
          </p:txBody>
        </p:sp>
        <p:sp>
          <p:nvSpPr>
            <p:cNvPr id="25" name="TextBox 25"/>
            <p:cNvSpPr txBox="1"/>
            <p:nvPr/>
          </p:nvSpPr>
          <p:spPr>
            <a:xfrm>
              <a:off x="0" y="-9525"/>
              <a:ext cx="4632960" cy="1765173"/>
            </a:xfrm>
            <a:prstGeom prst="rect">
              <a:avLst/>
            </a:prstGeom>
          </p:spPr>
          <p:txBody>
            <a:bodyPr lIns="50800" tIns="50800" rIns="50800" bIns="50800" rtlCol="0" anchor="ctr"/>
            <a:lstStyle/>
            <a:p>
              <a:pPr algn="ctr">
                <a:lnSpc>
                  <a:spcPts val="3599"/>
                </a:lnSpc>
              </a:pPr>
              <a:r>
                <a:rPr lang="en-US" sz="2999" b="1">
                  <a:solidFill>
                    <a:srgbClr val="FFFFFF"/>
                  </a:solidFill>
                  <a:latin typeface="Arial"/>
                  <a:ea typeface="Arial"/>
                  <a:cs typeface="Arial"/>
                  <a:sym typeface="Arial"/>
                </a:rPr>
                <a:t>7 MQM agents</a:t>
              </a:r>
            </a:p>
          </p:txBody>
        </p:sp>
      </p:grpSp>
      <p:grpSp>
        <p:nvGrpSpPr>
          <p:cNvPr id="26" name="Group 26"/>
          <p:cNvGrpSpPr/>
          <p:nvPr/>
        </p:nvGrpSpPr>
        <p:grpSpPr>
          <a:xfrm>
            <a:off x="1680216" y="4924478"/>
            <a:ext cx="4114800" cy="1316736"/>
            <a:chOff x="0" y="0"/>
            <a:chExt cx="5486400" cy="1755648"/>
          </a:xfrm>
        </p:grpSpPr>
        <p:sp>
          <p:nvSpPr>
            <p:cNvPr id="27" name="Freeform 27"/>
            <p:cNvSpPr/>
            <p:nvPr/>
          </p:nvSpPr>
          <p:spPr>
            <a:xfrm>
              <a:off x="0" y="0"/>
              <a:ext cx="5486400" cy="1755648"/>
            </a:xfrm>
            <a:custGeom>
              <a:avLst/>
              <a:gdLst/>
              <a:ahLst/>
              <a:cxnLst/>
              <a:rect l="l" t="t" r="r" b="b"/>
              <a:pathLst>
                <a:path w="5486400" h="1755648">
                  <a:moveTo>
                    <a:pt x="508000" y="0"/>
                  </a:moveTo>
                  <a:lnTo>
                    <a:pt x="4978400" y="0"/>
                  </a:lnTo>
                  <a:cubicBezTo>
                    <a:pt x="5258961" y="0"/>
                    <a:pt x="5486400" y="227439"/>
                    <a:pt x="5486400" y="508000"/>
                  </a:cubicBezTo>
                  <a:lnTo>
                    <a:pt x="5486400" y="1247648"/>
                  </a:lnTo>
                  <a:cubicBezTo>
                    <a:pt x="5486400" y="1528209"/>
                    <a:pt x="5258961" y="1755648"/>
                    <a:pt x="4978400" y="1755648"/>
                  </a:cubicBezTo>
                  <a:lnTo>
                    <a:pt x="508000" y="1755648"/>
                  </a:lnTo>
                  <a:cubicBezTo>
                    <a:pt x="373270" y="1755648"/>
                    <a:pt x="244058" y="1702127"/>
                    <a:pt x="148790" y="1606858"/>
                  </a:cubicBezTo>
                  <a:cubicBezTo>
                    <a:pt x="53521" y="1511590"/>
                    <a:pt x="0" y="1382378"/>
                    <a:pt x="0" y="1247648"/>
                  </a:cubicBezTo>
                  <a:lnTo>
                    <a:pt x="0" y="508000"/>
                  </a:lnTo>
                  <a:cubicBezTo>
                    <a:pt x="0" y="227439"/>
                    <a:pt x="227439" y="0"/>
                    <a:pt x="508000" y="0"/>
                  </a:cubicBezTo>
                  <a:close/>
                </a:path>
              </a:pathLst>
            </a:custGeom>
            <a:solidFill>
              <a:srgbClr val="F2F4F6"/>
            </a:solidFill>
            <a:ln cap="rnd">
              <a:noFill/>
              <a:prstDash val="solid"/>
              <a:round/>
            </a:ln>
          </p:spPr>
          <p:txBody>
            <a:bodyPr/>
            <a:lstStyle/>
            <a:p>
              <a:endParaRPr lang="en-US"/>
            </a:p>
          </p:txBody>
        </p:sp>
        <p:sp>
          <p:nvSpPr>
            <p:cNvPr id="28" name="TextBox 28"/>
            <p:cNvSpPr txBox="1"/>
            <p:nvPr/>
          </p:nvSpPr>
          <p:spPr>
            <a:xfrm>
              <a:off x="0" y="-19050"/>
              <a:ext cx="5486400" cy="1774698"/>
            </a:xfrm>
            <a:prstGeom prst="rect">
              <a:avLst/>
            </a:prstGeom>
          </p:spPr>
          <p:txBody>
            <a:bodyPr lIns="50800" tIns="50800" rIns="50800" bIns="50800" rtlCol="0" anchor="ctr"/>
            <a:lstStyle/>
            <a:p>
              <a:pPr marL="0" lvl="0" indent="0" algn="ctr">
                <a:lnSpc>
                  <a:spcPts val="3120"/>
                </a:lnSpc>
                <a:spcBef>
                  <a:spcPct val="0"/>
                </a:spcBef>
              </a:pPr>
              <a:r>
                <a:rPr lang="en-US" sz="2600" b="1" u="none" strike="noStrike">
                  <a:solidFill>
                    <a:srgbClr val="000000"/>
                  </a:solidFill>
                  <a:latin typeface="Arial"/>
                  <a:ea typeface="Arial"/>
                  <a:cs typeface="Arial"/>
                  <a:sym typeface="Arial"/>
                </a:rPr>
                <a:t>C2 · Adjustments are forgotten</a:t>
              </a:r>
            </a:p>
          </p:txBody>
        </p:sp>
      </p:grpSp>
      <p:grpSp>
        <p:nvGrpSpPr>
          <p:cNvPr id="29" name="Group 29"/>
          <p:cNvGrpSpPr/>
          <p:nvPr/>
        </p:nvGrpSpPr>
        <p:grpSpPr>
          <a:xfrm>
            <a:off x="6115866" y="5338748"/>
            <a:ext cx="466239" cy="488185"/>
            <a:chOff x="0" y="0"/>
            <a:chExt cx="621652" cy="650913"/>
          </a:xfrm>
        </p:grpSpPr>
        <p:sp>
          <p:nvSpPr>
            <p:cNvPr id="30" name="Freeform 30"/>
            <p:cNvSpPr/>
            <p:nvPr/>
          </p:nvSpPr>
          <p:spPr>
            <a:xfrm>
              <a:off x="0" y="0"/>
              <a:ext cx="621665" cy="650875"/>
            </a:xfrm>
            <a:custGeom>
              <a:avLst/>
              <a:gdLst/>
              <a:ahLst/>
              <a:cxnLst/>
              <a:rect l="l" t="t" r="r" b="b"/>
              <a:pathLst>
                <a:path w="621665" h="650875">
                  <a:moveTo>
                    <a:pt x="0" y="162687"/>
                  </a:moveTo>
                  <a:lnTo>
                    <a:pt x="310769" y="162687"/>
                  </a:lnTo>
                  <a:lnTo>
                    <a:pt x="310769" y="0"/>
                  </a:lnTo>
                  <a:lnTo>
                    <a:pt x="621665" y="325501"/>
                  </a:lnTo>
                  <a:lnTo>
                    <a:pt x="310769" y="650875"/>
                  </a:lnTo>
                  <a:lnTo>
                    <a:pt x="310769"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31" name="Group 31"/>
          <p:cNvGrpSpPr/>
          <p:nvPr/>
        </p:nvGrpSpPr>
        <p:grpSpPr>
          <a:xfrm>
            <a:off x="6865626" y="4905428"/>
            <a:ext cx="5445672" cy="1354836"/>
            <a:chOff x="0" y="0"/>
            <a:chExt cx="7260897" cy="1806448"/>
          </a:xfrm>
        </p:grpSpPr>
        <p:sp>
          <p:nvSpPr>
            <p:cNvPr id="32" name="Freeform 32"/>
            <p:cNvSpPr/>
            <p:nvPr/>
          </p:nvSpPr>
          <p:spPr>
            <a:xfrm>
              <a:off x="0" y="0"/>
              <a:ext cx="7260896" cy="1806448"/>
            </a:xfrm>
            <a:custGeom>
              <a:avLst/>
              <a:gdLst/>
              <a:ahLst/>
              <a:cxnLst/>
              <a:rect l="l" t="t" r="r" b="b"/>
              <a:pathLst>
                <a:path w="7260896" h="1806448">
                  <a:moveTo>
                    <a:pt x="546452" y="0"/>
                  </a:moveTo>
                  <a:lnTo>
                    <a:pt x="6714444" y="0"/>
                  </a:lnTo>
                  <a:cubicBezTo>
                    <a:pt x="7016242" y="0"/>
                    <a:pt x="7260896" y="244655"/>
                    <a:pt x="7260896" y="546452"/>
                  </a:cubicBezTo>
                  <a:lnTo>
                    <a:pt x="7260896" y="1259996"/>
                  </a:lnTo>
                  <a:cubicBezTo>
                    <a:pt x="7260896" y="1404924"/>
                    <a:pt x="7203324" y="1543916"/>
                    <a:pt x="7100844" y="1646396"/>
                  </a:cubicBezTo>
                  <a:cubicBezTo>
                    <a:pt x="6998364" y="1748876"/>
                    <a:pt x="6859372" y="1806448"/>
                    <a:pt x="6714444" y="1806448"/>
                  </a:cubicBezTo>
                  <a:lnTo>
                    <a:pt x="546452" y="1806448"/>
                  </a:lnTo>
                  <a:cubicBezTo>
                    <a:pt x="401524" y="1806448"/>
                    <a:pt x="262532" y="1748876"/>
                    <a:pt x="160052" y="1646396"/>
                  </a:cubicBezTo>
                  <a:cubicBezTo>
                    <a:pt x="57572" y="1543916"/>
                    <a:pt x="0" y="1404924"/>
                    <a:pt x="0" y="1259996"/>
                  </a:cubicBezTo>
                  <a:lnTo>
                    <a:pt x="0" y="546452"/>
                  </a:lnTo>
                  <a:cubicBezTo>
                    <a:pt x="0" y="401524"/>
                    <a:pt x="57572" y="262532"/>
                    <a:pt x="160052" y="160052"/>
                  </a:cubicBezTo>
                  <a:cubicBezTo>
                    <a:pt x="262532" y="57572"/>
                    <a:pt x="401524" y="0"/>
                    <a:pt x="546452" y="0"/>
                  </a:cubicBezTo>
                  <a:close/>
                </a:path>
              </a:pathLst>
            </a:custGeom>
            <a:solidFill>
              <a:srgbClr val="FEE08B"/>
            </a:solidFill>
            <a:ln cap="rnd">
              <a:noFill/>
              <a:prstDash val="solid"/>
              <a:round/>
            </a:ln>
          </p:spPr>
          <p:txBody>
            <a:bodyPr/>
            <a:lstStyle/>
            <a:p>
              <a:endParaRPr lang="en-US"/>
            </a:p>
          </p:txBody>
        </p:sp>
        <p:sp>
          <p:nvSpPr>
            <p:cNvPr id="33" name="TextBox 33"/>
            <p:cNvSpPr txBox="1"/>
            <p:nvPr/>
          </p:nvSpPr>
          <p:spPr>
            <a:xfrm>
              <a:off x="0" y="-19050"/>
              <a:ext cx="7260897" cy="1825498"/>
            </a:xfrm>
            <a:prstGeom prst="rect">
              <a:avLst/>
            </a:prstGeom>
          </p:spPr>
          <p:txBody>
            <a:bodyPr lIns="203200" tIns="203200" rIns="203200" bIns="203200" rtlCol="0" anchor="ctr"/>
            <a:lstStyle/>
            <a:p>
              <a:pPr algn="l">
                <a:lnSpc>
                  <a:spcPts val="3359"/>
                </a:lnSpc>
              </a:pPr>
              <a:r>
                <a:rPr lang="en-US" sz="2799" b="1">
                  <a:solidFill>
                    <a:srgbClr val="1F2A2E"/>
                  </a:solidFill>
                  <a:latin typeface="Arial"/>
                  <a:ea typeface="Arial"/>
                  <a:cs typeface="Arial"/>
                  <a:sym typeface="Arial"/>
                </a:rPr>
                <a:t>D2 · Capture editing history to reduce repeated adjustments</a:t>
              </a:r>
            </a:p>
          </p:txBody>
        </p:sp>
      </p:grpSp>
      <p:grpSp>
        <p:nvGrpSpPr>
          <p:cNvPr id="34" name="Group 34"/>
          <p:cNvGrpSpPr/>
          <p:nvPr/>
        </p:nvGrpSpPr>
        <p:grpSpPr>
          <a:xfrm>
            <a:off x="12746355" y="4905428"/>
            <a:ext cx="3474720" cy="1316736"/>
            <a:chOff x="0" y="0"/>
            <a:chExt cx="4632960" cy="1755648"/>
          </a:xfrm>
        </p:grpSpPr>
        <p:sp>
          <p:nvSpPr>
            <p:cNvPr id="35" name="Freeform 35"/>
            <p:cNvSpPr/>
            <p:nvPr/>
          </p:nvSpPr>
          <p:spPr>
            <a:xfrm>
              <a:off x="0" y="0"/>
              <a:ext cx="4632960" cy="1755648"/>
            </a:xfrm>
            <a:custGeom>
              <a:avLst/>
              <a:gdLst/>
              <a:ahLst/>
              <a:cxnLst/>
              <a:rect l="l" t="t" r="r" b="b"/>
              <a:pathLst>
                <a:path w="4632960" h="1755648">
                  <a:moveTo>
                    <a:pt x="381000" y="0"/>
                  </a:moveTo>
                  <a:lnTo>
                    <a:pt x="4251960" y="0"/>
                  </a:lnTo>
                  <a:cubicBezTo>
                    <a:pt x="4462380" y="0"/>
                    <a:pt x="4632960" y="170580"/>
                    <a:pt x="4632960" y="381000"/>
                  </a:cubicBezTo>
                  <a:lnTo>
                    <a:pt x="4632960" y="1374648"/>
                  </a:lnTo>
                  <a:cubicBezTo>
                    <a:pt x="4632960" y="1585069"/>
                    <a:pt x="4462380" y="1755648"/>
                    <a:pt x="4251960" y="1755648"/>
                  </a:cubicBezTo>
                  <a:lnTo>
                    <a:pt x="381000" y="1755648"/>
                  </a:lnTo>
                  <a:cubicBezTo>
                    <a:pt x="279953" y="1755648"/>
                    <a:pt x="183044" y="1715507"/>
                    <a:pt x="111592" y="1644056"/>
                  </a:cubicBezTo>
                  <a:cubicBezTo>
                    <a:pt x="40141" y="1572604"/>
                    <a:pt x="0" y="1475696"/>
                    <a:pt x="0" y="1374648"/>
                  </a:cubicBezTo>
                  <a:lnTo>
                    <a:pt x="0" y="381000"/>
                  </a:lnTo>
                  <a:cubicBezTo>
                    <a:pt x="0" y="170580"/>
                    <a:pt x="170580" y="0"/>
                    <a:pt x="381000" y="0"/>
                  </a:cubicBezTo>
                  <a:close/>
                </a:path>
              </a:pathLst>
            </a:custGeom>
            <a:solidFill>
              <a:srgbClr val="FF751F"/>
            </a:solidFill>
          </p:spPr>
          <p:txBody>
            <a:bodyPr/>
            <a:lstStyle/>
            <a:p>
              <a:endParaRPr lang="en-US"/>
            </a:p>
          </p:txBody>
        </p:sp>
        <p:sp>
          <p:nvSpPr>
            <p:cNvPr id="36" name="TextBox 36"/>
            <p:cNvSpPr txBox="1"/>
            <p:nvPr/>
          </p:nvSpPr>
          <p:spPr>
            <a:xfrm>
              <a:off x="0" y="-9525"/>
              <a:ext cx="4632960" cy="1765173"/>
            </a:xfrm>
            <a:prstGeom prst="rect">
              <a:avLst/>
            </a:prstGeom>
          </p:spPr>
          <p:txBody>
            <a:bodyPr lIns="50800" tIns="50800" rIns="50800" bIns="50800" rtlCol="0" anchor="ctr"/>
            <a:lstStyle/>
            <a:p>
              <a:pPr algn="ctr">
                <a:lnSpc>
                  <a:spcPts val="3599"/>
                </a:lnSpc>
              </a:pPr>
              <a:r>
                <a:rPr lang="en-US" sz="2999" b="1">
                  <a:solidFill>
                    <a:srgbClr val="FFFFFF"/>
                  </a:solidFill>
                  <a:latin typeface="Arial"/>
                  <a:ea typeface="Arial"/>
                  <a:cs typeface="Arial"/>
                  <a:sym typeface="Arial"/>
                </a:rPr>
                <a:t>Effort-aware memory</a:t>
              </a:r>
            </a:p>
          </p:txBody>
        </p:sp>
      </p:grpSp>
      <p:grpSp>
        <p:nvGrpSpPr>
          <p:cNvPr id="37" name="Group 37"/>
          <p:cNvGrpSpPr/>
          <p:nvPr/>
        </p:nvGrpSpPr>
        <p:grpSpPr>
          <a:xfrm>
            <a:off x="1680216" y="6726989"/>
            <a:ext cx="4114800" cy="1316736"/>
            <a:chOff x="0" y="0"/>
            <a:chExt cx="5486400" cy="1755648"/>
          </a:xfrm>
        </p:grpSpPr>
        <p:sp>
          <p:nvSpPr>
            <p:cNvPr id="38" name="Freeform 38"/>
            <p:cNvSpPr/>
            <p:nvPr/>
          </p:nvSpPr>
          <p:spPr>
            <a:xfrm>
              <a:off x="0" y="0"/>
              <a:ext cx="5486400" cy="1755648"/>
            </a:xfrm>
            <a:custGeom>
              <a:avLst/>
              <a:gdLst/>
              <a:ahLst/>
              <a:cxnLst/>
              <a:rect l="l" t="t" r="r" b="b"/>
              <a:pathLst>
                <a:path w="5486400" h="1755648">
                  <a:moveTo>
                    <a:pt x="508000" y="0"/>
                  </a:moveTo>
                  <a:lnTo>
                    <a:pt x="4978400" y="0"/>
                  </a:lnTo>
                  <a:cubicBezTo>
                    <a:pt x="5258961" y="0"/>
                    <a:pt x="5486400" y="227439"/>
                    <a:pt x="5486400" y="508000"/>
                  </a:cubicBezTo>
                  <a:lnTo>
                    <a:pt x="5486400" y="1247648"/>
                  </a:lnTo>
                  <a:cubicBezTo>
                    <a:pt x="5486400" y="1528209"/>
                    <a:pt x="5258961" y="1755648"/>
                    <a:pt x="4978400" y="1755648"/>
                  </a:cubicBezTo>
                  <a:lnTo>
                    <a:pt x="508000" y="1755648"/>
                  </a:lnTo>
                  <a:cubicBezTo>
                    <a:pt x="373270" y="1755648"/>
                    <a:pt x="244058" y="1702127"/>
                    <a:pt x="148790" y="1606858"/>
                  </a:cubicBezTo>
                  <a:cubicBezTo>
                    <a:pt x="53521" y="1511590"/>
                    <a:pt x="0" y="1382378"/>
                    <a:pt x="0" y="1247648"/>
                  </a:cubicBezTo>
                  <a:lnTo>
                    <a:pt x="0" y="508000"/>
                  </a:lnTo>
                  <a:cubicBezTo>
                    <a:pt x="0" y="227439"/>
                    <a:pt x="227439" y="0"/>
                    <a:pt x="508000" y="0"/>
                  </a:cubicBezTo>
                  <a:close/>
                </a:path>
              </a:pathLst>
            </a:custGeom>
            <a:solidFill>
              <a:srgbClr val="F2F4F6"/>
            </a:solidFill>
            <a:ln cap="rnd">
              <a:noFill/>
              <a:prstDash val="solid"/>
              <a:round/>
            </a:ln>
          </p:spPr>
          <p:txBody>
            <a:bodyPr/>
            <a:lstStyle/>
            <a:p>
              <a:endParaRPr lang="en-US"/>
            </a:p>
          </p:txBody>
        </p:sp>
        <p:sp>
          <p:nvSpPr>
            <p:cNvPr id="39" name="TextBox 39"/>
            <p:cNvSpPr txBox="1"/>
            <p:nvPr/>
          </p:nvSpPr>
          <p:spPr>
            <a:xfrm>
              <a:off x="0" y="-19050"/>
              <a:ext cx="5486400" cy="1774698"/>
            </a:xfrm>
            <a:prstGeom prst="rect">
              <a:avLst/>
            </a:prstGeom>
          </p:spPr>
          <p:txBody>
            <a:bodyPr lIns="50800" tIns="50800" rIns="50800" bIns="50800" rtlCol="0" anchor="ctr"/>
            <a:lstStyle/>
            <a:p>
              <a:pPr marL="0" lvl="0" indent="0" algn="ctr">
                <a:lnSpc>
                  <a:spcPts val="3120"/>
                </a:lnSpc>
                <a:spcBef>
                  <a:spcPct val="0"/>
                </a:spcBef>
              </a:pPr>
              <a:r>
                <a:rPr lang="en-US" sz="2600" b="1" u="none" strike="noStrike">
                  <a:solidFill>
                    <a:srgbClr val="000000"/>
                  </a:solidFill>
                  <a:latin typeface="Arial"/>
                  <a:ea typeface="Arial"/>
                  <a:cs typeface="Arial"/>
                  <a:sym typeface="Arial"/>
                </a:rPr>
                <a:t>C3 · No record of what was checked</a:t>
              </a:r>
            </a:p>
          </p:txBody>
        </p:sp>
      </p:grpSp>
      <p:grpSp>
        <p:nvGrpSpPr>
          <p:cNvPr id="40" name="Group 40"/>
          <p:cNvGrpSpPr/>
          <p:nvPr/>
        </p:nvGrpSpPr>
        <p:grpSpPr>
          <a:xfrm>
            <a:off x="6115866" y="7141259"/>
            <a:ext cx="466239" cy="488185"/>
            <a:chOff x="0" y="0"/>
            <a:chExt cx="621652" cy="650913"/>
          </a:xfrm>
        </p:grpSpPr>
        <p:sp>
          <p:nvSpPr>
            <p:cNvPr id="41" name="Freeform 41"/>
            <p:cNvSpPr/>
            <p:nvPr/>
          </p:nvSpPr>
          <p:spPr>
            <a:xfrm>
              <a:off x="0" y="0"/>
              <a:ext cx="621665" cy="650875"/>
            </a:xfrm>
            <a:custGeom>
              <a:avLst/>
              <a:gdLst/>
              <a:ahLst/>
              <a:cxnLst/>
              <a:rect l="l" t="t" r="r" b="b"/>
              <a:pathLst>
                <a:path w="621665" h="650875">
                  <a:moveTo>
                    <a:pt x="0" y="162687"/>
                  </a:moveTo>
                  <a:lnTo>
                    <a:pt x="310769" y="162687"/>
                  </a:lnTo>
                  <a:lnTo>
                    <a:pt x="310769" y="0"/>
                  </a:lnTo>
                  <a:lnTo>
                    <a:pt x="621665" y="325501"/>
                  </a:lnTo>
                  <a:lnTo>
                    <a:pt x="310769" y="650875"/>
                  </a:lnTo>
                  <a:lnTo>
                    <a:pt x="310769"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42" name="Group 42"/>
          <p:cNvGrpSpPr/>
          <p:nvPr/>
        </p:nvGrpSpPr>
        <p:grpSpPr>
          <a:xfrm>
            <a:off x="6865626" y="6707939"/>
            <a:ext cx="5445672" cy="1354836"/>
            <a:chOff x="0" y="0"/>
            <a:chExt cx="7260897" cy="1806448"/>
          </a:xfrm>
        </p:grpSpPr>
        <p:sp>
          <p:nvSpPr>
            <p:cNvPr id="43" name="Freeform 43"/>
            <p:cNvSpPr/>
            <p:nvPr/>
          </p:nvSpPr>
          <p:spPr>
            <a:xfrm>
              <a:off x="0" y="0"/>
              <a:ext cx="7260896" cy="1806448"/>
            </a:xfrm>
            <a:custGeom>
              <a:avLst/>
              <a:gdLst/>
              <a:ahLst/>
              <a:cxnLst/>
              <a:rect l="l" t="t" r="r" b="b"/>
              <a:pathLst>
                <a:path w="7260896" h="1806448">
                  <a:moveTo>
                    <a:pt x="546452" y="0"/>
                  </a:moveTo>
                  <a:lnTo>
                    <a:pt x="6714444" y="0"/>
                  </a:lnTo>
                  <a:cubicBezTo>
                    <a:pt x="7016242" y="0"/>
                    <a:pt x="7260896" y="244655"/>
                    <a:pt x="7260896" y="546452"/>
                  </a:cubicBezTo>
                  <a:lnTo>
                    <a:pt x="7260896" y="1259996"/>
                  </a:lnTo>
                  <a:cubicBezTo>
                    <a:pt x="7260896" y="1404924"/>
                    <a:pt x="7203324" y="1543916"/>
                    <a:pt x="7100844" y="1646396"/>
                  </a:cubicBezTo>
                  <a:cubicBezTo>
                    <a:pt x="6998364" y="1748876"/>
                    <a:pt x="6859372" y="1806448"/>
                    <a:pt x="6714444" y="1806448"/>
                  </a:cubicBezTo>
                  <a:lnTo>
                    <a:pt x="546452" y="1806448"/>
                  </a:lnTo>
                  <a:cubicBezTo>
                    <a:pt x="401524" y="1806448"/>
                    <a:pt x="262532" y="1748876"/>
                    <a:pt x="160052" y="1646396"/>
                  </a:cubicBezTo>
                  <a:cubicBezTo>
                    <a:pt x="57572" y="1543916"/>
                    <a:pt x="0" y="1404924"/>
                    <a:pt x="0" y="1259996"/>
                  </a:cubicBezTo>
                  <a:lnTo>
                    <a:pt x="0" y="546452"/>
                  </a:lnTo>
                  <a:cubicBezTo>
                    <a:pt x="0" y="401524"/>
                    <a:pt x="57572" y="262532"/>
                    <a:pt x="160052" y="160052"/>
                  </a:cubicBezTo>
                  <a:cubicBezTo>
                    <a:pt x="262532" y="57572"/>
                    <a:pt x="401524" y="0"/>
                    <a:pt x="546452" y="0"/>
                  </a:cubicBezTo>
                  <a:close/>
                </a:path>
              </a:pathLst>
            </a:custGeom>
            <a:solidFill>
              <a:srgbClr val="D9F4CD"/>
            </a:solidFill>
            <a:ln cap="rnd">
              <a:noFill/>
              <a:prstDash val="solid"/>
              <a:round/>
            </a:ln>
          </p:spPr>
          <p:txBody>
            <a:bodyPr/>
            <a:lstStyle/>
            <a:p>
              <a:endParaRPr lang="en-US"/>
            </a:p>
          </p:txBody>
        </p:sp>
        <p:sp>
          <p:nvSpPr>
            <p:cNvPr id="44" name="TextBox 44"/>
            <p:cNvSpPr txBox="1"/>
            <p:nvPr/>
          </p:nvSpPr>
          <p:spPr>
            <a:xfrm>
              <a:off x="0" y="-19050"/>
              <a:ext cx="7260897" cy="1825498"/>
            </a:xfrm>
            <a:prstGeom prst="rect">
              <a:avLst/>
            </a:prstGeom>
          </p:spPr>
          <p:txBody>
            <a:bodyPr lIns="203200" tIns="203200" rIns="203200" bIns="203200" rtlCol="0" anchor="ctr"/>
            <a:lstStyle/>
            <a:p>
              <a:pPr algn="l">
                <a:lnSpc>
                  <a:spcPts val="3359"/>
                </a:lnSpc>
              </a:pPr>
              <a:r>
                <a:rPr lang="en-US" sz="2799" b="1">
                  <a:solidFill>
                    <a:srgbClr val="1F2A2E"/>
                  </a:solidFill>
                  <a:latin typeface="Arial"/>
                  <a:ea typeface="Arial"/>
                  <a:cs typeface="Arial"/>
                  <a:sym typeface="Arial"/>
                </a:rPr>
                <a:t>D3 · Support structured review of history &amp; coverage</a:t>
              </a:r>
            </a:p>
          </p:txBody>
        </p:sp>
      </p:grpSp>
      <p:grpSp>
        <p:nvGrpSpPr>
          <p:cNvPr id="45" name="Group 45"/>
          <p:cNvGrpSpPr/>
          <p:nvPr/>
        </p:nvGrpSpPr>
        <p:grpSpPr>
          <a:xfrm>
            <a:off x="12746355" y="6746039"/>
            <a:ext cx="3474720" cy="1316736"/>
            <a:chOff x="0" y="0"/>
            <a:chExt cx="4632960" cy="1755648"/>
          </a:xfrm>
        </p:grpSpPr>
        <p:sp>
          <p:nvSpPr>
            <p:cNvPr id="46" name="Freeform 46"/>
            <p:cNvSpPr/>
            <p:nvPr/>
          </p:nvSpPr>
          <p:spPr>
            <a:xfrm>
              <a:off x="0" y="0"/>
              <a:ext cx="4632960" cy="1755648"/>
            </a:xfrm>
            <a:custGeom>
              <a:avLst/>
              <a:gdLst/>
              <a:ahLst/>
              <a:cxnLst/>
              <a:rect l="l" t="t" r="r" b="b"/>
              <a:pathLst>
                <a:path w="4632960" h="1755648">
                  <a:moveTo>
                    <a:pt x="381000" y="0"/>
                  </a:moveTo>
                  <a:lnTo>
                    <a:pt x="4251960" y="0"/>
                  </a:lnTo>
                  <a:cubicBezTo>
                    <a:pt x="4462380" y="0"/>
                    <a:pt x="4632960" y="170580"/>
                    <a:pt x="4632960" y="381000"/>
                  </a:cubicBezTo>
                  <a:lnTo>
                    <a:pt x="4632960" y="1374648"/>
                  </a:lnTo>
                  <a:cubicBezTo>
                    <a:pt x="4632960" y="1585069"/>
                    <a:pt x="4462380" y="1755648"/>
                    <a:pt x="4251960" y="1755648"/>
                  </a:cubicBezTo>
                  <a:lnTo>
                    <a:pt x="381000" y="1755648"/>
                  </a:lnTo>
                  <a:cubicBezTo>
                    <a:pt x="279953" y="1755648"/>
                    <a:pt x="183044" y="1715507"/>
                    <a:pt x="111592" y="1644056"/>
                  </a:cubicBezTo>
                  <a:cubicBezTo>
                    <a:pt x="40141" y="1572604"/>
                    <a:pt x="0" y="1475696"/>
                    <a:pt x="0" y="1374648"/>
                  </a:cubicBezTo>
                  <a:lnTo>
                    <a:pt x="0" y="381000"/>
                  </a:lnTo>
                  <a:cubicBezTo>
                    <a:pt x="0" y="170580"/>
                    <a:pt x="170580" y="0"/>
                    <a:pt x="381000" y="0"/>
                  </a:cubicBezTo>
                  <a:close/>
                </a:path>
              </a:pathLst>
            </a:custGeom>
            <a:solidFill>
              <a:srgbClr val="00BF63"/>
            </a:solidFill>
          </p:spPr>
          <p:txBody>
            <a:bodyPr/>
            <a:lstStyle/>
            <a:p>
              <a:endParaRPr lang="en-US"/>
            </a:p>
          </p:txBody>
        </p:sp>
        <p:sp>
          <p:nvSpPr>
            <p:cNvPr id="47" name="TextBox 47"/>
            <p:cNvSpPr txBox="1"/>
            <p:nvPr/>
          </p:nvSpPr>
          <p:spPr>
            <a:xfrm>
              <a:off x="0" y="-9525"/>
              <a:ext cx="4632960" cy="1765173"/>
            </a:xfrm>
            <a:prstGeom prst="rect">
              <a:avLst/>
            </a:prstGeom>
          </p:spPr>
          <p:txBody>
            <a:bodyPr lIns="50800" tIns="50800" rIns="50800" bIns="50800" rtlCol="0" anchor="ctr"/>
            <a:lstStyle/>
            <a:p>
              <a:pPr algn="ctr">
                <a:lnSpc>
                  <a:spcPts val="3599"/>
                </a:lnSpc>
              </a:pPr>
              <a:r>
                <a:rPr lang="en-US" sz="2999" b="1">
                  <a:solidFill>
                    <a:srgbClr val="FFFFFF"/>
                  </a:solidFill>
                  <a:latin typeface="Arial"/>
                  <a:ea typeface="Arial"/>
                  <a:cs typeface="Arial"/>
                  <a:sym typeface="Arial"/>
                </a:rPr>
                <a:t>Live Style Guide</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(D1) </a:t>
              </a:r>
              <a:r>
                <a:rPr lang="en-US" sz="5600">
                  <a:solidFill>
                    <a:srgbClr val="1F2A2E"/>
                  </a:solidFill>
                  <a:latin typeface="Anton"/>
                  <a:ea typeface="Anton"/>
                  <a:cs typeface="Anton"/>
                  <a:sym typeface="Anton"/>
                </a:rPr>
                <a:t>From MQM to seven agents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6</a:t>
              </a:r>
            </a:p>
          </p:txBody>
        </p:sp>
      </p:grpSp>
      <p:grpSp>
        <p:nvGrpSpPr>
          <p:cNvPr id="9" name="Group 9"/>
          <p:cNvGrpSpPr/>
          <p:nvPr/>
        </p:nvGrpSpPr>
        <p:grpSpPr>
          <a:xfrm>
            <a:off x="4839920" y="4531474"/>
            <a:ext cx="8099574" cy="4129195"/>
            <a:chOff x="0" y="0"/>
            <a:chExt cx="647700" cy="330200"/>
          </a:xfrm>
        </p:grpSpPr>
        <p:sp>
          <p:nvSpPr>
            <p:cNvPr id="10" name="Freeform 10"/>
            <p:cNvSpPr/>
            <p:nvPr/>
          </p:nvSpPr>
          <p:spPr>
            <a:xfrm>
              <a:off x="0" y="0"/>
              <a:ext cx="647700" cy="330200"/>
            </a:xfrm>
            <a:custGeom>
              <a:avLst/>
              <a:gdLst/>
              <a:ahLst/>
              <a:cxnLst/>
              <a:rect l="l" t="t" r="r" b="b"/>
              <a:pathLst>
                <a:path w="647700" h="330200">
                  <a:moveTo>
                    <a:pt x="647700" y="330200"/>
                  </a:moveTo>
                  <a:cubicBezTo>
                    <a:pt x="647700" y="150345"/>
                    <a:pt x="500247" y="0"/>
                    <a:pt x="323850" y="0"/>
                  </a:cubicBezTo>
                  <a:cubicBezTo>
                    <a:pt x="147453" y="0"/>
                    <a:pt x="0" y="150345"/>
                    <a:pt x="0" y="330200"/>
                  </a:cubicBezTo>
                  <a:lnTo>
                    <a:pt x="647700" y="330200"/>
                  </a:lnTo>
                  <a:close/>
                </a:path>
              </a:pathLst>
            </a:custGeom>
            <a:solidFill>
              <a:srgbClr val="F3F4F6"/>
            </a:solidFill>
          </p:spPr>
          <p:txBody>
            <a:bodyPr/>
            <a:lstStyle/>
            <a:p>
              <a:endParaRPr lang="en-US"/>
            </a:p>
          </p:txBody>
        </p:sp>
        <p:sp>
          <p:nvSpPr>
            <p:cNvPr id="11" name="TextBox 11"/>
            <p:cNvSpPr txBox="1"/>
            <p:nvPr/>
          </p:nvSpPr>
          <p:spPr>
            <a:xfrm>
              <a:off x="152400" y="31750"/>
              <a:ext cx="342900" cy="298450"/>
            </a:xfrm>
            <a:prstGeom prst="rect">
              <a:avLst/>
            </a:prstGeom>
          </p:spPr>
          <p:txBody>
            <a:bodyPr lIns="50800" tIns="50800" rIns="50800" bIns="50800" rtlCol="0" anchor="ctr"/>
            <a:lstStyle/>
            <a:p>
              <a:pPr algn="ctr">
                <a:lnSpc>
                  <a:spcPts val="3120"/>
                </a:lnSpc>
              </a:pPr>
              <a:endParaRPr/>
            </a:p>
          </p:txBody>
        </p:sp>
      </p:grpSp>
      <p:grpSp>
        <p:nvGrpSpPr>
          <p:cNvPr id="12" name="Group 12"/>
          <p:cNvGrpSpPr/>
          <p:nvPr/>
        </p:nvGrpSpPr>
        <p:grpSpPr>
          <a:xfrm>
            <a:off x="914400" y="9509760"/>
            <a:ext cx="3291840" cy="694944"/>
            <a:chOff x="0" y="0"/>
            <a:chExt cx="4389120" cy="926592"/>
          </a:xfrm>
        </p:grpSpPr>
        <p:sp>
          <p:nvSpPr>
            <p:cNvPr id="13" name="Freeform 13"/>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4" name="TextBox 14"/>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5" name="Group 15"/>
          <p:cNvGrpSpPr/>
          <p:nvPr/>
        </p:nvGrpSpPr>
        <p:grpSpPr>
          <a:xfrm>
            <a:off x="13258800" y="9546336"/>
            <a:ext cx="4572000" cy="621792"/>
            <a:chOff x="0" y="0"/>
            <a:chExt cx="6096000" cy="829056"/>
          </a:xfrm>
        </p:grpSpPr>
        <p:sp>
          <p:nvSpPr>
            <p:cNvPr id="16" name="Freeform 16"/>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7" name="TextBox 17"/>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8" name="Group 18"/>
          <p:cNvGrpSpPr/>
          <p:nvPr/>
        </p:nvGrpSpPr>
        <p:grpSpPr>
          <a:xfrm>
            <a:off x="1915669" y="6702917"/>
            <a:ext cx="1658617" cy="1658617"/>
            <a:chOff x="0" y="0"/>
            <a:chExt cx="2211489" cy="2211489"/>
          </a:xfrm>
        </p:grpSpPr>
        <p:sp>
          <p:nvSpPr>
            <p:cNvPr id="19" name="Freeform 19"/>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20" name="Group 20"/>
          <p:cNvGrpSpPr/>
          <p:nvPr/>
        </p:nvGrpSpPr>
        <p:grpSpPr>
          <a:xfrm>
            <a:off x="2269495" y="7056742"/>
            <a:ext cx="950976" cy="950976"/>
            <a:chOff x="0" y="0"/>
            <a:chExt cx="1267968" cy="1267968"/>
          </a:xfrm>
        </p:grpSpPr>
        <p:sp>
          <p:nvSpPr>
            <p:cNvPr id="21" name="Freeform 21" descr="Accuracy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4"/>
              <a:stretch>
                <a:fillRect/>
              </a:stretch>
            </a:blipFill>
          </p:spPr>
          <p:txBody>
            <a:bodyPr/>
            <a:lstStyle/>
            <a:p>
              <a:endParaRPr lang="en-US"/>
            </a:p>
          </p:txBody>
        </p:sp>
      </p:grpSp>
      <p:sp>
        <p:nvSpPr>
          <p:cNvPr id="22" name="TextBox 22"/>
          <p:cNvSpPr txBox="1"/>
          <p:nvPr/>
        </p:nvSpPr>
        <p:spPr>
          <a:xfrm>
            <a:off x="1423017" y="8411254"/>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Accuracy</a:t>
            </a:r>
          </a:p>
        </p:txBody>
      </p:sp>
      <p:grpSp>
        <p:nvGrpSpPr>
          <p:cNvPr id="23" name="Group 23"/>
          <p:cNvGrpSpPr/>
          <p:nvPr/>
        </p:nvGrpSpPr>
        <p:grpSpPr>
          <a:xfrm>
            <a:off x="3052972" y="4609322"/>
            <a:ext cx="1658617" cy="1658617"/>
            <a:chOff x="0" y="0"/>
            <a:chExt cx="2211489" cy="2211489"/>
          </a:xfrm>
        </p:grpSpPr>
        <p:sp>
          <p:nvSpPr>
            <p:cNvPr id="24" name="Freeform 24"/>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25" name="Group 25"/>
          <p:cNvGrpSpPr/>
          <p:nvPr/>
        </p:nvGrpSpPr>
        <p:grpSpPr>
          <a:xfrm>
            <a:off x="3406797" y="4963147"/>
            <a:ext cx="950976" cy="950976"/>
            <a:chOff x="0" y="0"/>
            <a:chExt cx="1267968" cy="1267968"/>
          </a:xfrm>
        </p:grpSpPr>
        <p:sp>
          <p:nvSpPr>
            <p:cNvPr id="26" name="Freeform 26" descr="Terminology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5"/>
              <a:stretch>
                <a:fillRect/>
              </a:stretch>
            </a:blipFill>
          </p:spPr>
          <p:txBody>
            <a:bodyPr/>
            <a:lstStyle/>
            <a:p>
              <a:endParaRPr lang="en-US"/>
            </a:p>
          </p:txBody>
        </p:sp>
      </p:grpSp>
      <p:sp>
        <p:nvSpPr>
          <p:cNvPr id="27" name="TextBox 27"/>
          <p:cNvSpPr txBox="1"/>
          <p:nvPr/>
        </p:nvSpPr>
        <p:spPr>
          <a:xfrm>
            <a:off x="2560320" y="6339159"/>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Terminology</a:t>
            </a:r>
          </a:p>
        </p:txBody>
      </p:sp>
      <p:grpSp>
        <p:nvGrpSpPr>
          <p:cNvPr id="28" name="Group 28"/>
          <p:cNvGrpSpPr/>
          <p:nvPr/>
        </p:nvGrpSpPr>
        <p:grpSpPr>
          <a:xfrm>
            <a:off x="5251977" y="2935594"/>
            <a:ext cx="1658617" cy="1658617"/>
            <a:chOff x="0" y="0"/>
            <a:chExt cx="2211489" cy="2211489"/>
          </a:xfrm>
        </p:grpSpPr>
        <p:sp>
          <p:nvSpPr>
            <p:cNvPr id="29" name="Freeform 29"/>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30" name="Group 30"/>
          <p:cNvGrpSpPr/>
          <p:nvPr/>
        </p:nvGrpSpPr>
        <p:grpSpPr>
          <a:xfrm>
            <a:off x="5605802" y="3289419"/>
            <a:ext cx="950976" cy="950976"/>
            <a:chOff x="0" y="0"/>
            <a:chExt cx="1267968" cy="1267968"/>
          </a:xfrm>
        </p:grpSpPr>
        <p:sp>
          <p:nvSpPr>
            <p:cNvPr id="31" name="Freeform 31" descr="Fluency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6"/>
              <a:stretch>
                <a:fillRect/>
              </a:stretch>
            </a:blipFill>
          </p:spPr>
          <p:txBody>
            <a:bodyPr/>
            <a:lstStyle/>
            <a:p>
              <a:endParaRPr lang="en-US"/>
            </a:p>
          </p:txBody>
        </p:sp>
      </p:grpSp>
      <p:grpSp>
        <p:nvGrpSpPr>
          <p:cNvPr id="32" name="Group 32"/>
          <p:cNvGrpSpPr/>
          <p:nvPr/>
        </p:nvGrpSpPr>
        <p:grpSpPr>
          <a:xfrm>
            <a:off x="8060399" y="2220709"/>
            <a:ext cx="1658617" cy="1658617"/>
            <a:chOff x="0" y="0"/>
            <a:chExt cx="2211489" cy="2211489"/>
          </a:xfrm>
        </p:grpSpPr>
        <p:sp>
          <p:nvSpPr>
            <p:cNvPr id="33" name="Freeform 33"/>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34" name="Group 34"/>
          <p:cNvGrpSpPr/>
          <p:nvPr/>
        </p:nvGrpSpPr>
        <p:grpSpPr>
          <a:xfrm>
            <a:off x="8414224" y="2574535"/>
            <a:ext cx="950976" cy="950976"/>
            <a:chOff x="0" y="0"/>
            <a:chExt cx="1267968" cy="1267968"/>
          </a:xfrm>
        </p:grpSpPr>
        <p:sp>
          <p:nvSpPr>
            <p:cNvPr id="35" name="Freeform 35" descr="Style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7"/>
              <a:stretch>
                <a:fillRect/>
              </a:stretch>
            </a:blipFill>
          </p:spPr>
          <p:txBody>
            <a:bodyPr/>
            <a:lstStyle/>
            <a:p>
              <a:endParaRPr lang="en-US"/>
            </a:p>
          </p:txBody>
        </p:sp>
      </p:grpSp>
      <p:sp>
        <p:nvSpPr>
          <p:cNvPr id="36" name="TextBox 36"/>
          <p:cNvSpPr txBox="1"/>
          <p:nvPr/>
        </p:nvSpPr>
        <p:spPr>
          <a:xfrm>
            <a:off x="7567747" y="4012676"/>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Style</a:t>
            </a:r>
          </a:p>
        </p:txBody>
      </p:sp>
      <p:grpSp>
        <p:nvGrpSpPr>
          <p:cNvPr id="37" name="Group 37"/>
          <p:cNvGrpSpPr/>
          <p:nvPr/>
        </p:nvGrpSpPr>
        <p:grpSpPr>
          <a:xfrm>
            <a:off x="11142460" y="2872858"/>
            <a:ext cx="1658617" cy="1658617"/>
            <a:chOff x="0" y="0"/>
            <a:chExt cx="2211489" cy="2211489"/>
          </a:xfrm>
        </p:grpSpPr>
        <p:sp>
          <p:nvSpPr>
            <p:cNvPr id="38" name="Freeform 38"/>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39" name="Group 39"/>
          <p:cNvGrpSpPr/>
          <p:nvPr/>
        </p:nvGrpSpPr>
        <p:grpSpPr>
          <a:xfrm>
            <a:off x="11496285" y="3226683"/>
            <a:ext cx="950976" cy="950976"/>
            <a:chOff x="0" y="0"/>
            <a:chExt cx="1267968" cy="1267968"/>
          </a:xfrm>
        </p:grpSpPr>
        <p:sp>
          <p:nvSpPr>
            <p:cNvPr id="40" name="Freeform 40" descr="Audience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8"/>
              <a:stretch>
                <a:fillRect/>
              </a:stretch>
            </a:blipFill>
          </p:spPr>
          <p:txBody>
            <a:bodyPr/>
            <a:lstStyle/>
            <a:p>
              <a:endParaRPr lang="en-US"/>
            </a:p>
          </p:txBody>
        </p:sp>
      </p:grpSp>
      <p:grpSp>
        <p:nvGrpSpPr>
          <p:cNvPr id="41" name="Group 41"/>
          <p:cNvGrpSpPr/>
          <p:nvPr/>
        </p:nvGrpSpPr>
        <p:grpSpPr>
          <a:xfrm>
            <a:off x="13422106" y="4594211"/>
            <a:ext cx="1658617" cy="1658617"/>
            <a:chOff x="0" y="0"/>
            <a:chExt cx="2211489" cy="2211489"/>
          </a:xfrm>
        </p:grpSpPr>
        <p:sp>
          <p:nvSpPr>
            <p:cNvPr id="42" name="Freeform 42"/>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43" name="Group 43"/>
          <p:cNvGrpSpPr/>
          <p:nvPr/>
        </p:nvGrpSpPr>
        <p:grpSpPr>
          <a:xfrm>
            <a:off x="13775922" y="4948036"/>
            <a:ext cx="950976" cy="950976"/>
            <a:chOff x="0" y="0"/>
            <a:chExt cx="1267968" cy="1267968"/>
          </a:xfrm>
        </p:grpSpPr>
        <p:sp>
          <p:nvSpPr>
            <p:cNvPr id="44" name="Freeform 44" descr="Locale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9"/>
              <a:stretch>
                <a:fillRect/>
              </a:stretch>
            </a:blipFill>
          </p:spPr>
          <p:txBody>
            <a:bodyPr/>
            <a:lstStyle/>
            <a:p>
              <a:endParaRPr lang="en-US"/>
            </a:p>
          </p:txBody>
        </p:sp>
      </p:grpSp>
      <p:sp>
        <p:nvSpPr>
          <p:cNvPr id="45" name="TextBox 45"/>
          <p:cNvSpPr txBox="1"/>
          <p:nvPr/>
        </p:nvSpPr>
        <p:spPr>
          <a:xfrm>
            <a:off x="12929454" y="6299819"/>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Locale Convention</a:t>
            </a:r>
          </a:p>
        </p:txBody>
      </p:sp>
      <p:grpSp>
        <p:nvGrpSpPr>
          <p:cNvPr id="46" name="Group 46"/>
          <p:cNvGrpSpPr/>
          <p:nvPr/>
        </p:nvGrpSpPr>
        <p:grpSpPr>
          <a:xfrm>
            <a:off x="14696442" y="6858205"/>
            <a:ext cx="1658617" cy="1658617"/>
            <a:chOff x="0" y="0"/>
            <a:chExt cx="2211489" cy="2211489"/>
          </a:xfrm>
        </p:grpSpPr>
        <p:sp>
          <p:nvSpPr>
            <p:cNvPr id="47" name="Freeform 47"/>
            <p:cNvSpPr/>
            <p:nvPr/>
          </p:nvSpPr>
          <p:spPr>
            <a:xfrm>
              <a:off x="0" y="0"/>
              <a:ext cx="2211578" cy="2211578"/>
            </a:xfrm>
            <a:custGeom>
              <a:avLst/>
              <a:gdLst/>
              <a:ahLst/>
              <a:cxnLst/>
              <a:rect l="l" t="t" r="r" b="b"/>
              <a:pathLst>
                <a:path w="2211578" h="2211578">
                  <a:moveTo>
                    <a:pt x="0" y="1105789"/>
                  </a:moveTo>
                  <a:cubicBezTo>
                    <a:pt x="0" y="495046"/>
                    <a:pt x="495046" y="0"/>
                    <a:pt x="1105789" y="0"/>
                  </a:cubicBezTo>
                  <a:cubicBezTo>
                    <a:pt x="1716532" y="0"/>
                    <a:pt x="2211578" y="495046"/>
                    <a:pt x="2211578" y="1105789"/>
                  </a:cubicBezTo>
                  <a:cubicBezTo>
                    <a:pt x="2211578" y="1716532"/>
                    <a:pt x="1716532" y="2211578"/>
                    <a:pt x="1105789" y="2211578"/>
                  </a:cubicBezTo>
                  <a:cubicBezTo>
                    <a:pt x="495046" y="2211578"/>
                    <a:pt x="0" y="1716405"/>
                    <a:pt x="0" y="1105789"/>
                  </a:cubicBezTo>
                  <a:close/>
                </a:path>
              </a:pathLst>
            </a:custGeom>
            <a:solidFill>
              <a:srgbClr val="CFEDFF"/>
            </a:solidFill>
            <a:ln w="12700" cap="sq">
              <a:solidFill>
                <a:srgbClr val="CFEDFF"/>
              </a:solidFill>
              <a:prstDash val="solid"/>
              <a:miter/>
            </a:ln>
          </p:spPr>
          <p:txBody>
            <a:bodyPr/>
            <a:lstStyle/>
            <a:p>
              <a:endParaRPr lang="en-US"/>
            </a:p>
          </p:txBody>
        </p:sp>
      </p:grpSp>
      <p:grpSp>
        <p:nvGrpSpPr>
          <p:cNvPr id="48" name="Group 48"/>
          <p:cNvGrpSpPr/>
          <p:nvPr/>
        </p:nvGrpSpPr>
        <p:grpSpPr>
          <a:xfrm>
            <a:off x="15050257" y="7212030"/>
            <a:ext cx="950976" cy="950976"/>
            <a:chOff x="0" y="0"/>
            <a:chExt cx="1267968" cy="1267968"/>
          </a:xfrm>
        </p:grpSpPr>
        <p:sp>
          <p:nvSpPr>
            <p:cNvPr id="49" name="Freeform 49" descr="Markup icon"/>
            <p:cNvSpPr/>
            <p:nvPr/>
          </p:nvSpPr>
          <p:spPr>
            <a:xfrm>
              <a:off x="0" y="0"/>
              <a:ext cx="1267968" cy="1267968"/>
            </a:xfrm>
            <a:custGeom>
              <a:avLst/>
              <a:gdLst/>
              <a:ahLst/>
              <a:cxnLst/>
              <a:rect l="l" t="t" r="r" b="b"/>
              <a:pathLst>
                <a:path w="1267968" h="1267968">
                  <a:moveTo>
                    <a:pt x="0" y="0"/>
                  </a:moveTo>
                  <a:lnTo>
                    <a:pt x="1267968" y="0"/>
                  </a:lnTo>
                  <a:lnTo>
                    <a:pt x="1267968" y="1267968"/>
                  </a:lnTo>
                  <a:lnTo>
                    <a:pt x="0" y="1267968"/>
                  </a:lnTo>
                  <a:lnTo>
                    <a:pt x="0" y="0"/>
                  </a:lnTo>
                  <a:close/>
                </a:path>
              </a:pathLst>
            </a:custGeom>
            <a:blipFill>
              <a:blip r:embed="rId10"/>
              <a:stretch>
                <a:fillRect/>
              </a:stretch>
            </a:blipFill>
          </p:spPr>
          <p:txBody>
            <a:bodyPr/>
            <a:lstStyle/>
            <a:p>
              <a:endParaRPr lang="en-US"/>
            </a:p>
          </p:txBody>
        </p:sp>
      </p:grpSp>
      <p:sp>
        <p:nvSpPr>
          <p:cNvPr id="50" name="TextBox 50"/>
          <p:cNvSpPr txBox="1"/>
          <p:nvPr/>
        </p:nvSpPr>
        <p:spPr>
          <a:xfrm>
            <a:off x="14203790" y="8537308"/>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Design and Markup</a:t>
            </a:r>
          </a:p>
        </p:txBody>
      </p:sp>
      <p:sp>
        <p:nvSpPr>
          <p:cNvPr id="51" name="TextBox 51"/>
          <p:cNvSpPr txBox="1"/>
          <p:nvPr/>
        </p:nvSpPr>
        <p:spPr>
          <a:xfrm>
            <a:off x="4759325" y="4706487"/>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Fluency</a:t>
            </a:r>
          </a:p>
        </p:txBody>
      </p:sp>
      <p:sp>
        <p:nvSpPr>
          <p:cNvPr id="52" name="TextBox 52"/>
          <p:cNvSpPr txBox="1"/>
          <p:nvPr/>
        </p:nvSpPr>
        <p:spPr>
          <a:xfrm>
            <a:off x="10681359" y="4649337"/>
            <a:ext cx="2643921" cy="777621"/>
          </a:xfrm>
          <a:prstGeom prst="rect">
            <a:avLst/>
          </a:prstGeom>
        </p:spPr>
        <p:txBody>
          <a:bodyPr lIns="0" tIns="0" rIns="0" bIns="0" rtlCol="0" anchor="t">
            <a:spAutoFit/>
          </a:bodyPr>
          <a:lstStyle/>
          <a:p>
            <a:pPr algn="ctr">
              <a:lnSpc>
                <a:spcPts val="2879"/>
              </a:lnSpc>
            </a:pPr>
            <a:r>
              <a:rPr lang="en-US" sz="2400" b="1">
                <a:solidFill>
                  <a:srgbClr val="004AAD"/>
                </a:solidFill>
                <a:latin typeface="Arial"/>
                <a:ea typeface="Arial"/>
                <a:cs typeface="Arial"/>
                <a:sym typeface="Arial"/>
              </a:rPr>
              <a:t>Audience Appropriateness</a:t>
            </a:r>
          </a:p>
        </p:txBody>
      </p:sp>
      <p:sp>
        <p:nvSpPr>
          <p:cNvPr id="53" name="TextBox 53"/>
          <p:cNvSpPr txBox="1"/>
          <p:nvPr/>
        </p:nvSpPr>
        <p:spPr>
          <a:xfrm>
            <a:off x="914400" y="9112675"/>
            <a:ext cx="16459200" cy="521589"/>
          </a:xfrm>
          <a:prstGeom prst="rect">
            <a:avLst/>
          </a:prstGeom>
        </p:spPr>
        <p:txBody>
          <a:bodyPr lIns="0" tIns="0" rIns="0" bIns="0" rtlCol="0" anchor="t">
            <a:spAutoFit/>
          </a:bodyPr>
          <a:lstStyle/>
          <a:p>
            <a:pPr algn="l">
              <a:lnSpc>
                <a:spcPts val="2520"/>
              </a:lnSpc>
            </a:pPr>
            <a:r>
              <a:rPr lang="en-US" sz="2100">
                <a:solidFill>
                  <a:srgbClr val="5B6770"/>
                </a:solidFill>
                <a:latin typeface="Arial"/>
                <a:ea typeface="Arial"/>
                <a:cs typeface="Arial"/>
                <a:sym typeface="Arial"/>
              </a:rPr>
              <a:t>Seven MQM-aligned dimensions, adapted from MQM error typologies (Lommel et al., 2014; Lommel, 2018)</a:t>
            </a:r>
          </a:p>
        </p:txBody>
      </p:sp>
      <p:grpSp>
        <p:nvGrpSpPr>
          <p:cNvPr id="54" name="Group 54"/>
          <p:cNvGrpSpPr/>
          <p:nvPr/>
        </p:nvGrpSpPr>
        <p:grpSpPr>
          <a:xfrm>
            <a:off x="4067298" y="5714421"/>
            <a:ext cx="9685011" cy="2471773"/>
            <a:chOff x="0" y="0"/>
            <a:chExt cx="12913348" cy="3295697"/>
          </a:xfrm>
        </p:grpSpPr>
        <p:sp>
          <p:nvSpPr>
            <p:cNvPr id="55" name="Freeform 55"/>
            <p:cNvSpPr/>
            <p:nvPr/>
          </p:nvSpPr>
          <p:spPr>
            <a:xfrm>
              <a:off x="0" y="0"/>
              <a:ext cx="12913348" cy="3295697"/>
            </a:xfrm>
            <a:custGeom>
              <a:avLst/>
              <a:gdLst/>
              <a:ahLst/>
              <a:cxnLst/>
              <a:rect l="l" t="t" r="r" b="b"/>
              <a:pathLst>
                <a:path w="12913348" h="3295697">
                  <a:moveTo>
                    <a:pt x="0" y="0"/>
                  </a:moveTo>
                  <a:lnTo>
                    <a:pt x="12913348" y="0"/>
                  </a:lnTo>
                  <a:lnTo>
                    <a:pt x="12913348" y="3295697"/>
                  </a:lnTo>
                  <a:lnTo>
                    <a:pt x="0" y="3295697"/>
                  </a:lnTo>
                  <a:close/>
                </a:path>
              </a:pathLst>
            </a:custGeom>
            <a:blipFill>
              <a:blip r:embed="rId3">
                <a:alphaModFix amt="0"/>
              </a:blip>
              <a:stretch>
                <a:fillRect t="-114210" r="-69945" b="-45285"/>
              </a:stretch>
            </a:blipFill>
          </p:spPr>
          <p:txBody>
            <a:bodyPr/>
            <a:lstStyle/>
            <a:p>
              <a:endParaRPr lang="en-US"/>
            </a:p>
          </p:txBody>
        </p:sp>
        <p:sp>
          <p:nvSpPr>
            <p:cNvPr id="56" name="TextBox 56"/>
            <p:cNvSpPr txBox="1"/>
            <p:nvPr/>
          </p:nvSpPr>
          <p:spPr>
            <a:xfrm>
              <a:off x="0" y="-19050"/>
              <a:ext cx="12913348" cy="3314747"/>
            </a:xfrm>
            <a:prstGeom prst="rect">
              <a:avLst/>
            </a:prstGeom>
          </p:spPr>
          <p:txBody>
            <a:bodyPr lIns="228600" tIns="228600" rIns="228600" bIns="228600" rtlCol="0" anchor="ctr"/>
            <a:lstStyle/>
            <a:p>
              <a:pPr algn="ctr">
                <a:lnSpc>
                  <a:spcPts val="7199"/>
                </a:lnSpc>
              </a:pPr>
              <a:r>
                <a:rPr lang="en-US" sz="5999" b="1">
                  <a:solidFill>
                    <a:srgbClr val="004AAD"/>
                  </a:solidFill>
                  <a:latin typeface="Arial"/>
                  <a:ea typeface="Arial"/>
                  <a:cs typeface="Arial"/>
                  <a:sym typeface="Arial"/>
                </a:rPr>
                <a:t>MQM </a:t>
              </a:r>
            </a:p>
            <a:p>
              <a:pPr algn="ctr">
                <a:lnSpc>
                  <a:spcPts val="3840"/>
                </a:lnSpc>
              </a:pPr>
              <a:r>
                <a:rPr lang="en-US" sz="3200" b="1">
                  <a:solidFill>
                    <a:srgbClr val="004AAD"/>
                  </a:solidFill>
                  <a:latin typeface="Arial"/>
                  <a:ea typeface="Arial"/>
                  <a:cs typeface="Arial"/>
                  <a:sym typeface="Arial"/>
                </a:rPr>
                <a:t>(Multidimensional Quality Metrics) </a:t>
              </a:r>
            </a:p>
            <a:p>
              <a:pPr algn="ctr">
                <a:lnSpc>
                  <a:spcPts val="3840"/>
                </a:lnSpc>
              </a:pPr>
              <a:r>
                <a:rPr lang="en-US" sz="3200">
                  <a:solidFill>
                    <a:srgbClr val="1F2A2E"/>
                  </a:solidFill>
                  <a:latin typeface="Arial"/>
                  <a:ea typeface="Arial"/>
                  <a:cs typeface="Arial"/>
                  <a:sym typeface="Arial"/>
                </a:rPr>
                <a:t>a scaffold for revision, not just scoring</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The CHORUS System</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7</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4574028" y="2179727"/>
            <a:ext cx="13256772" cy="7456932"/>
            <a:chOff x="0" y="0"/>
            <a:chExt cx="15952559" cy="8973312"/>
          </a:xfrm>
        </p:grpSpPr>
        <p:sp>
          <p:nvSpPr>
            <p:cNvPr id="16" name="Freeform 16" descr="CHORUS workflow: translator stages Initiate, Iterate, Implement; CHORUS analysis selects top-3 experts from a pool of seven agents; memory and live effort; style guide radar chart."/>
            <p:cNvSpPr/>
            <p:nvPr/>
          </p:nvSpPr>
          <p:spPr>
            <a:xfrm>
              <a:off x="0" y="0"/>
              <a:ext cx="15952597" cy="8973312"/>
            </a:xfrm>
            <a:custGeom>
              <a:avLst/>
              <a:gdLst/>
              <a:ahLst/>
              <a:cxnLst/>
              <a:rect l="l" t="t" r="r" b="b"/>
              <a:pathLst>
                <a:path w="15952597" h="8973312">
                  <a:moveTo>
                    <a:pt x="0" y="0"/>
                  </a:moveTo>
                  <a:lnTo>
                    <a:pt x="15952597" y="0"/>
                  </a:lnTo>
                  <a:lnTo>
                    <a:pt x="15952597" y="8973312"/>
                  </a:lnTo>
                  <a:lnTo>
                    <a:pt x="0" y="8973312"/>
                  </a:lnTo>
                  <a:lnTo>
                    <a:pt x="0" y="0"/>
                  </a:lnTo>
                  <a:close/>
                </a:path>
              </a:pathLst>
            </a:custGeom>
            <a:blipFill>
              <a:blip r:embed="rId4"/>
              <a:stretch>
                <a:fillRect/>
              </a:stretch>
            </a:blipFill>
          </p:spPr>
          <p:txBody>
            <a:bodyPr/>
            <a:lstStyle/>
            <a:p>
              <a:endParaRPr lang="en-US"/>
            </a:p>
          </p:txBody>
        </p:sp>
      </p:grpSp>
      <p:sp>
        <p:nvSpPr>
          <p:cNvPr id="17" name="Freeform 17"/>
          <p:cNvSpPr/>
          <p:nvPr/>
        </p:nvSpPr>
        <p:spPr>
          <a:xfrm>
            <a:off x="279638" y="3237532"/>
            <a:ext cx="4174121" cy="4428640"/>
          </a:xfrm>
          <a:custGeom>
            <a:avLst/>
            <a:gdLst/>
            <a:ahLst/>
            <a:cxnLst/>
            <a:rect l="l" t="t" r="r" b="b"/>
            <a:pathLst>
              <a:path w="4174121" h="4428640">
                <a:moveTo>
                  <a:pt x="0" y="0"/>
                </a:moveTo>
                <a:lnTo>
                  <a:pt x="4174121" y="0"/>
                </a:lnTo>
                <a:lnTo>
                  <a:pt x="4174121" y="4428640"/>
                </a:lnTo>
                <a:lnTo>
                  <a:pt x="0" y="4428640"/>
                </a:lnTo>
                <a:lnTo>
                  <a:pt x="0" y="0"/>
                </a:lnTo>
                <a:close/>
              </a:path>
            </a:pathLst>
          </a:custGeom>
          <a:blipFill>
            <a:blip r:embed="rId5"/>
            <a:stretch>
              <a:fillRect l="-10524" t="-17443" r="-7678" b="-19358"/>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5">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The CHORUS interface</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5">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8</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5">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5">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1251014" y="4067813"/>
            <a:ext cx="507111" cy="507111"/>
            <a:chOff x="0" y="0"/>
            <a:chExt cx="676148" cy="676148"/>
          </a:xfrm>
        </p:grpSpPr>
        <p:sp>
          <p:nvSpPr>
            <p:cNvPr id="16" name="Freeform 16"/>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5">
                <a:alphaModFix amt="0"/>
              </a:blip>
              <a:stretch>
                <a:fillRect l="-78304" r="-78304"/>
              </a:stretch>
            </a:blipFill>
          </p:spPr>
          <p:txBody>
            <a:bodyPr/>
            <a:lstStyle/>
            <a:p>
              <a:endParaRPr lang="en-US"/>
            </a:p>
          </p:txBody>
        </p:sp>
        <p:sp>
          <p:nvSpPr>
            <p:cNvPr id="17" name="TextBox 17"/>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A</a:t>
              </a:r>
            </a:p>
          </p:txBody>
        </p:sp>
      </p:grpSp>
      <p:grpSp>
        <p:nvGrpSpPr>
          <p:cNvPr id="18" name="Group 18"/>
          <p:cNvGrpSpPr/>
          <p:nvPr/>
        </p:nvGrpSpPr>
        <p:grpSpPr>
          <a:xfrm>
            <a:off x="7176325" y="4067813"/>
            <a:ext cx="507111" cy="507111"/>
            <a:chOff x="0" y="0"/>
            <a:chExt cx="676148" cy="676148"/>
          </a:xfrm>
        </p:grpSpPr>
        <p:sp>
          <p:nvSpPr>
            <p:cNvPr id="19" name="Freeform 19"/>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5">
                <a:alphaModFix amt="0"/>
              </a:blip>
              <a:stretch>
                <a:fillRect l="-78304" r="-78304"/>
              </a:stretch>
            </a:blipFill>
          </p:spPr>
          <p:txBody>
            <a:bodyPr/>
            <a:lstStyle/>
            <a:p>
              <a:endParaRPr lang="en-US"/>
            </a:p>
          </p:txBody>
        </p:sp>
        <p:sp>
          <p:nvSpPr>
            <p:cNvPr id="20" name="TextBox 20"/>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C</a:t>
              </a:r>
            </a:p>
          </p:txBody>
        </p:sp>
      </p:grpSp>
      <p:grpSp>
        <p:nvGrpSpPr>
          <p:cNvPr id="21" name="Group 21"/>
          <p:cNvGrpSpPr/>
          <p:nvPr/>
        </p:nvGrpSpPr>
        <p:grpSpPr>
          <a:xfrm>
            <a:off x="7887357" y="3640084"/>
            <a:ext cx="507111" cy="507111"/>
            <a:chOff x="0" y="0"/>
            <a:chExt cx="676148" cy="676148"/>
          </a:xfrm>
        </p:grpSpPr>
        <p:sp>
          <p:nvSpPr>
            <p:cNvPr id="22" name="Freeform 22"/>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5">
                <a:alphaModFix amt="0"/>
              </a:blip>
              <a:stretch>
                <a:fillRect l="-78304" r="-78304"/>
              </a:stretch>
            </a:blipFill>
          </p:spPr>
          <p:txBody>
            <a:bodyPr/>
            <a:lstStyle/>
            <a:p>
              <a:endParaRPr lang="en-US"/>
            </a:p>
          </p:txBody>
        </p:sp>
        <p:sp>
          <p:nvSpPr>
            <p:cNvPr id="23" name="TextBox 23"/>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D</a:t>
              </a:r>
            </a:p>
          </p:txBody>
        </p:sp>
      </p:grpSp>
      <p:grpSp>
        <p:nvGrpSpPr>
          <p:cNvPr id="24" name="Group 24"/>
          <p:cNvGrpSpPr/>
          <p:nvPr/>
        </p:nvGrpSpPr>
        <p:grpSpPr>
          <a:xfrm>
            <a:off x="1349769" y="6273146"/>
            <a:ext cx="507111" cy="507111"/>
            <a:chOff x="0" y="0"/>
            <a:chExt cx="676148" cy="676148"/>
          </a:xfrm>
        </p:grpSpPr>
        <p:sp>
          <p:nvSpPr>
            <p:cNvPr id="25" name="Freeform 25"/>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5">
                <a:alphaModFix amt="0"/>
              </a:blip>
              <a:stretch>
                <a:fillRect l="-78304" r="-78304"/>
              </a:stretch>
            </a:blipFill>
          </p:spPr>
          <p:txBody>
            <a:bodyPr/>
            <a:lstStyle/>
            <a:p>
              <a:endParaRPr lang="en-US"/>
            </a:p>
          </p:txBody>
        </p:sp>
        <p:sp>
          <p:nvSpPr>
            <p:cNvPr id="26" name="TextBox 26"/>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E</a:t>
              </a:r>
            </a:p>
          </p:txBody>
        </p:sp>
      </p:grpSp>
      <p:pic>
        <p:nvPicPr>
          <p:cNvPr id="27" name="Picture 27">
            <a:hlinkClick r:id="" action="ppaction://media"/>
          </p:cNvPr>
          <p:cNvPicPr>
            <a:picLocks noChangeAspect="1"/>
          </p:cNvPicPr>
          <p:nvPr>
            <a:videoFile r:link="rId1"/>
            <p:extLst>
              <p:ext uri="{DAA4B4D4-6D71-4841-9C94-3DE7FCFB9230}">
                <p14:media xmlns:p14="http://schemas.microsoft.com/office/powerpoint/2010/main" r:embed="rId2">
                  <p14:trim/>
                </p14:media>
              </p:ext>
            </p:extLst>
          </p:nvPr>
        </p:nvPicPr>
        <p:blipFill>
          <a:blip r:embed="rId6"/>
          <a:srcRect l="7" r="7"/>
          <a:stretch>
            <a:fillRect/>
          </a:stretch>
        </p:blipFill>
        <p:spPr>
          <a:xfrm>
            <a:off x="2826753" y="2159266"/>
            <a:ext cx="13841741" cy="7387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8"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27"/>
                </p:tgtEl>
              </p:cMediaNode>
            </p:video>
            <p:seq concurrent="1" nextAc="seek">
              <p:cTn id="8" restart="whenNotActive" fill="hold" evtFilter="cancelBubble" nodeType="interactiveSeq">
                <p:stCondLst>
                  <p:cond evt="onClick" delay="0">
                    <p:tgtEl>
                      <p:spTgt spid="2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7"/>
                                        </p:tgtEl>
                                      </p:cBhvr>
                                    </p:cmd>
                                  </p:childTnLst>
                                </p:cTn>
                              </p:par>
                            </p:childTnLst>
                          </p:cTn>
                        </p:par>
                      </p:childTnLst>
                    </p:cTn>
                  </p:par>
                </p:childTnLst>
              </p:cTn>
              <p:nextCondLst>
                <p:cond evt="onClick" delay="0">
                  <p:tgtEl>
                    <p:spTgt spid="2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1616507" y="1801105"/>
            <a:ext cx="14740711" cy="8367023"/>
            <a:chOff x="0" y="0"/>
            <a:chExt cx="8714623" cy="4946536"/>
          </a:xfrm>
        </p:grpSpPr>
        <p:sp>
          <p:nvSpPr>
            <p:cNvPr id="3" name="Freeform 3"/>
            <p:cNvSpPr/>
            <p:nvPr/>
          </p:nvSpPr>
          <p:spPr>
            <a:xfrm>
              <a:off x="0" y="0"/>
              <a:ext cx="8714648" cy="4946523"/>
            </a:xfrm>
            <a:custGeom>
              <a:avLst/>
              <a:gdLst/>
              <a:ahLst/>
              <a:cxnLst/>
              <a:rect l="l" t="t" r="r" b="b"/>
              <a:pathLst>
                <a:path w="8714648" h="4946523">
                  <a:moveTo>
                    <a:pt x="0" y="0"/>
                  </a:moveTo>
                  <a:lnTo>
                    <a:pt x="8714648" y="0"/>
                  </a:lnTo>
                  <a:lnTo>
                    <a:pt x="8714648" y="4946523"/>
                  </a:lnTo>
                  <a:lnTo>
                    <a:pt x="0" y="4946523"/>
                  </a:lnTo>
                  <a:lnTo>
                    <a:pt x="0" y="0"/>
                  </a:lnTo>
                  <a:close/>
                </a:path>
              </a:pathLst>
            </a:custGeom>
            <a:blipFill>
              <a:blip r:embed="rId3"/>
              <a:stretch>
                <a:fillRect l="-2175" r="-2175"/>
              </a:stretch>
            </a:blipFill>
          </p:spPr>
          <p:txBody>
            <a:bodyPr/>
            <a:lstStyle/>
            <a:p>
              <a:endParaRPr lang="en-US"/>
            </a:p>
          </p:txBody>
        </p:sp>
      </p:grpSp>
      <p:grpSp>
        <p:nvGrpSpPr>
          <p:cNvPr id="4" name="Group 4"/>
          <p:cNvGrpSpPr/>
          <p:nvPr/>
        </p:nvGrpSpPr>
        <p:grpSpPr>
          <a:xfrm>
            <a:off x="914400" y="694944"/>
            <a:ext cx="16459200" cy="1170432"/>
            <a:chOff x="0" y="0"/>
            <a:chExt cx="21945600" cy="1560576"/>
          </a:xfrm>
        </p:grpSpPr>
        <p:sp>
          <p:nvSpPr>
            <p:cNvPr id="5" name="Freeform 5"/>
            <p:cNvSpPr/>
            <p:nvPr/>
          </p:nvSpPr>
          <p:spPr>
            <a:xfrm>
              <a:off x="0" y="0"/>
              <a:ext cx="21945600" cy="1560576"/>
            </a:xfrm>
            <a:custGeom>
              <a:avLst/>
              <a:gdLst/>
              <a:ahLst/>
              <a:cxnLst/>
              <a:rect l="l" t="t" r="r" b="b"/>
              <a:pathLst>
                <a:path w="21945600" h="1560576">
                  <a:moveTo>
                    <a:pt x="0" y="0"/>
                  </a:moveTo>
                  <a:lnTo>
                    <a:pt x="21945600" y="0"/>
                  </a:lnTo>
                  <a:lnTo>
                    <a:pt x="21945600" y="1560576"/>
                  </a:lnTo>
                  <a:lnTo>
                    <a:pt x="0" y="1560576"/>
                  </a:lnTo>
                  <a:close/>
                </a:path>
              </a:pathLst>
            </a:custGeom>
            <a:blipFill>
              <a:blip r:embed="rId4">
                <a:alphaModFix amt="0"/>
              </a:blip>
              <a:stretch>
                <a:fillRect t="-224008" b="-224008"/>
              </a:stretch>
            </a:blipFill>
          </p:spPr>
          <p:txBody>
            <a:bodyPr/>
            <a:lstStyle/>
            <a:p>
              <a:endParaRPr lang="en-US"/>
            </a:p>
          </p:txBody>
        </p:sp>
        <p:sp>
          <p:nvSpPr>
            <p:cNvPr id="6" name="TextBox 6"/>
            <p:cNvSpPr txBox="1"/>
            <p:nvPr/>
          </p:nvSpPr>
          <p:spPr>
            <a:xfrm>
              <a:off x="0" y="-38100"/>
              <a:ext cx="21945600" cy="1598676"/>
            </a:xfrm>
            <a:prstGeom prst="rect">
              <a:avLst/>
            </a:prstGeom>
          </p:spPr>
          <p:txBody>
            <a:bodyPr lIns="0" tIns="0" rIns="0" bIns="0" rtlCol="0" anchor="ctr"/>
            <a:lstStyle/>
            <a:p>
              <a:pPr algn="l">
                <a:lnSpc>
                  <a:spcPts val="6720"/>
                </a:lnSpc>
              </a:pPr>
              <a:r>
                <a:rPr lang="en-US" sz="5600">
                  <a:solidFill>
                    <a:srgbClr val="1F2A2E"/>
                  </a:solidFill>
                  <a:latin typeface="Arial"/>
                  <a:ea typeface="Arial"/>
                  <a:cs typeface="Arial"/>
                  <a:sym typeface="Arial"/>
                </a:rPr>
                <a:t>The CHORUS interface</a:t>
              </a:r>
            </a:p>
          </p:txBody>
        </p:sp>
      </p:grpSp>
      <p:sp>
        <p:nvSpPr>
          <p:cNvPr id="7" name="AutoShape 7"/>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8" name="Group 8"/>
          <p:cNvGrpSpPr/>
          <p:nvPr/>
        </p:nvGrpSpPr>
        <p:grpSpPr>
          <a:xfrm>
            <a:off x="109728" y="9546336"/>
            <a:ext cx="658368" cy="621792"/>
            <a:chOff x="0" y="0"/>
            <a:chExt cx="877824" cy="829056"/>
          </a:xfrm>
        </p:grpSpPr>
        <p:sp>
          <p:nvSpPr>
            <p:cNvPr id="9" name="Freeform 9"/>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4">
                <a:alphaModFix amt="0"/>
              </a:blip>
              <a:stretch>
                <a:fillRect l="-71175" r="-71175"/>
              </a:stretch>
            </a:blipFill>
          </p:spPr>
          <p:txBody>
            <a:bodyPr/>
            <a:lstStyle/>
            <a:p>
              <a:endParaRPr lang="en-US"/>
            </a:p>
          </p:txBody>
        </p:sp>
        <p:sp>
          <p:nvSpPr>
            <p:cNvPr id="10" name="TextBox 10"/>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8</a:t>
              </a:r>
            </a:p>
          </p:txBody>
        </p:sp>
      </p:grpSp>
      <p:grpSp>
        <p:nvGrpSpPr>
          <p:cNvPr id="11" name="Group 11"/>
          <p:cNvGrpSpPr/>
          <p:nvPr/>
        </p:nvGrpSpPr>
        <p:grpSpPr>
          <a:xfrm>
            <a:off x="914400" y="9509760"/>
            <a:ext cx="3291840" cy="694944"/>
            <a:chOff x="0" y="0"/>
            <a:chExt cx="4389120" cy="926592"/>
          </a:xfrm>
        </p:grpSpPr>
        <p:sp>
          <p:nvSpPr>
            <p:cNvPr id="12" name="Freeform 12"/>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4">
                <a:alphaModFix amt="0"/>
              </a:blip>
              <a:stretch>
                <a:fillRect t="-42297" b="-42297"/>
              </a:stretch>
            </a:blipFill>
          </p:spPr>
          <p:txBody>
            <a:bodyPr/>
            <a:lstStyle/>
            <a:p>
              <a:endParaRPr lang="en-US"/>
            </a:p>
          </p:txBody>
        </p:sp>
        <p:sp>
          <p:nvSpPr>
            <p:cNvPr id="13" name="TextBox 13"/>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4" name="Group 14"/>
          <p:cNvGrpSpPr/>
          <p:nvPr/>
        </p:nvGrpSpPr>
        <p:grpSpPr>
          <a:xfrm>
            <a:off x="13258800" y="9546336"/>
            <a:ext cx="4572000" cy="621792"/>
            <a:chOff x="0" y="0"/>
            <a:chExt cx="6096000" cy="829056"/>
          </a:xfrm>
        </p:grpSpPr>
        <p:sp>
          <p:nvSpPr>
            <p:cNvPr id="15" name="Freeform 15"/>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4">
                <a:alphaModFix amt="0"/>
              </a:blip>
              <a:stretch>
                <a:fillRect t="-93272" b="-93272"/>
              </a:stretch>
            </a:blipFill>
          </p:spPr>
          <p:txBody>
            <a:bodyPr/>
            <a:lstStyle/>
            <a:p>
              <a:endParaRPr lang="en-US"/>
            </a:p>
          </p:txBody>
        </p:sp>
        <p:sp>
          <p:nvSpPr>
            <p:cNvPr id="16" name="TextBox 16"/>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7" name="Group 17"/>
          <p:cNvGrpSpPr/>
          <p:nvPr/>
        </p:nvGrpSpPr>
        <p:grpSpPr>
          <a:xfrm>
            <a:off x="1251014" y="4067813"/>
            <a:ext cx="507111" cy="507111"/>
            <a:chOff x="0" y="0"/>
            <a:chExt cx="676148" cy="676148"/>
          </a:xfrm>
        </p:grpSpPr>
        <p:sp>
          <p:nvSpPr>
            <p:cNvPr id="18" name="Freeform 18"/>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4">
                <a:alphaModFix amt="0"/>
              </a:blip>
              <a:stretch>
                <a:fillRect l="-78304" r="-78304"/>
              </a:stretch>
            </a:blipFill>
          </p:spPr>
          <p:txBody>
            <a:bodyPr/>
            <a:lstStyle/>
            <a:p>
              <a:endParaRPr lang="en-US"/>
            </a:p>
          </p:txBody>
        </p:sp>
        <p:sp>
          <p:nvSpPr>
            <p:cNvPr id="19" name="TextBox 19"/>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A</a:t>
              </a:r>
            </a:p>
          </p:txBody>
        </p:sp>
      </p:grpSp>
      <p:grpSp>
        <p:nvGrpSpPr>
          <p:cNvPr id="20" name="Group 20"/>
          <p:cNvGrpSpPr/>
          <p:nvPr/>
        </p:nvGrpSpPr>
        <p:grpSpPr>
          <a:xfrm>
            <a:off x="7176325" y="4067813"/>
            <a:ext cx="507111" cy="507111"/>
            <a:chOff x="0" y="0"/>
            <a:chExt cx="676148" cy="676148"/>
          </a:xfrm>
        </p:grpSpPr>
        <p:sp>
          <p:nvSpPr>
            <p:cNvPr id="21" name="Freeform 21"/>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4">
                <a:alphaModFix amt="0"/>
              </a:blip>
              <a:stretch>
                <a:fillRect l="-78304" r="-78304"/>
              </a:stretch>
            </a:blipFill>
          </p:spPr>
          <p:txBody>
            <a:bodyPr/>
            <a:lstStyle/>
            <a:p>
              <a:endParaRPr lang="en-US"/>
            </a:p>
          </p:txBody>
        </p:sp>
        <p:sp>
          <p:nvSpPr>
            <p:cNvPr id="22" name="TextBox 22"/>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C</a:t>
              </a:r>
            </a:p>
          </p:txBody>
        </p:sp>
      </p:grpSp>
      <p:grpSp>
        <p:nvGrpSpPr>
          <p:cNvPr id="23" name="Group 23"/>
          <p:cNvGrpSpPr/>
          <p:nvPr/>
        </p:nvGrpSpPr>
        <p:grpSpPr>
          <a:xfrm>
            <a:off x="7887357" y="3640084"/>
            <a:ext cx="507111" cy="507111"/>
            <a:chOff x="0" y="0"/>
            <a:chExt cx="676148" cy="676148"/>
          </a:xfrm>
        </p:grpSpPr>
        <p:sp>
          <p:nvSpPr>
            <p:cNvPr id="24" name="Freeform 24"/>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4">
                <a:alphaModFix amt="0"/>
              </a:blip>
              <a:stretch>
                <a:fillRect l="-78304" r="-78304"/>
              </a:stretch>
            </a:blipFill>
          </p:spPr>
          <p:txBody>
            <a:bodyPr/>
            <a:lstStyle/>
            <a:p>
              <a:endParaRPr lang="en-US"/>
            </a:p>
          </p:txBody>
        </p:sp>
        <p:sp>
          <p:nvSpPr>
            <p:cNvPr id="25" name="TextBox 25"/>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D</a:t>
              </a:r>
            </a:p>
          </p:txBody>
        </p:sp>
      </p:grpSp>
      <p:grpSp>
        <p:nvGrpSpPr>
          <p:cNvPr id="26" name="Group 26"/>
          <p:cNvGrpSpPr/>
          <p:nvPr/>
        </p:nvGrpSpPr>
        <p:grpSpPr>
          <a:xfrm>
            <a:off x="1349769" y="6273146"/>
            <a:ext cx="507111" cy="507111"/>
            <a:chOff x="0" y="0"/>
            <a:chExt cx="676148" cy="676148"/>
          </a:xfrm>
        </p:grpSpPr>
        <p:sp>
          <p:nvSpPr>
            <p:cNvPr id="27" name="Freeform 27"/>
            <p:cNvSpPr/>
            <p:nvPr/>
          </p:nvSpPr>
          <p:spPr>
            <a:xfrm>
              <a:off x="0" y="0"/>
              <a:ext cx="676144" cy="676144"/>
            </a:xfrm>
            <a:custGeom>
              <a:avLst/>
              <a:gdLst/>
              <a:ahLst/>
              <a:cxnLst/>
              <a:rect l="l" t="t" r="r" b="b"/>
              <a:pathLst>
                <a:path w="676144" h="676144">
                  <a:moveTo>
                    <a:pt x="0" y="0"/>
                  </a:moveTo>
                  <a:lnTo>
                    <a:pt x="676144" y="0"/>
                  </a:lnTo>
                  <a:lnTo>
                    <a:pt x="676144" y="676144"/>
                  </a:lnTo>
                  <a:lnTo>
                    <a:pt x="0" y="676144"/>
                  </a:lnTo>
                  <a:close/>
                </a:path>
              </a:pathLst>
            </a:custGeom>
            <a:blipFill>
              <a:blip r:embed="rId4">
                <a:alphaModFix amt="0"/>
              </a:blip>
              <a:stretch>
                <a:fillRect l="-78304" r="-78304"/>
              </a:stretch>
            </a:blipFill>
          </p:spPr>
          <p:txBody>
            <a:bodyPr/>
            <a:lstStyle/>
            <a:p>
              <a:endParaRPr lang="en-US"/>
            </a:p>
          </p:txBody>
        </p:sp>
        <p:sp>
          <p:nvSpPr>
            <p:cNvPr id="28" name="TextBox 28"/>
            <p:cNvSpPr txBox="1"/>
            <p:nvPr/>
          </p:nvSpPr>
          <p:spPr>
            <a:xfrm>
              <a:off x="0" y="-19050"/>
              <a:ext cx="676148" cy="695198"/>
            </a:xfrm>
            <a:prstGeom prst="rect">
              <a:avLst/>
            </a:prstGeom>
          </p:spPr>
          <p:txBody>
            <a:bodyPr lIns="0" tIns="0" rIns="0" bIns="0" rtlCol="0" anchor="ctr"/>
            <a:lstStyle/>
            <a:p>
              <a:pPr algn="ctr">
                <a:lnSpc>
                  <a:spcPts val="2639"/>
                </a:lnSpc>
              </a:pPr>
              <a:r>
                <a:rPr lang="en-US" sz="2199" b="1">
                  <a:solidFill>
                    <a:srgbClr val="FFFFFF"/>
                  </a:solidFill>
                  <a:latin typeface="Arial"/>
                  <a:ea typeface="Arial"/>
                  <a:cs typeface="Arial"/>
                  <a:sym typeface="Arial"/>
                </a:rPr>
                <a:t>E</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(D1) </a:t>
              </a:r>
              <a:r>
                <a:rPr lang="en-US" sz="5600">
                  <a:solidFill>
                    <a:srgbClr val="1F2A2E"/>
                  </a:solidFill>
                  <a:latin typeface="Anton"/>
                  <a:ea typeface="Anton"/>
                  <a:cs typeface="Anton"/>
                  <a:sym typeface="Anton"/>
                </a:rPr>
                <a:t>Coordinating multiple agents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9</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672846" y="2541270"/>
            <a:ext cx="4061460" cy="806196"/>
            <a:chOff x="0" y="0"/>
            <a:chExt cx="5415280" cy="1074928"/>
          </a:xfrm>
        </p:grpSpPr>
        <p:sp>
          <p:nvSpPr>
            <p:cNvPr id="16" name="Freeform 16"/>
            <p:cNvSpPr/>
            <p:nvPr/>
          </p:nvSpPr>
          <p:spPr>
            <a:xfrm>
              <a:off x="0" y="0"/>
              <a:ext cx="5415280" cy="1074928"/>
            </a:xfrm>
            <a:custGeom>
              <a:avLst/>
              <a:gdLst/>
              <a:ahLst/>
              <a:cxnLst/>
              <a:rect l="l" t="t" r="r" b="b"/>
              <a:pathLst>
                <a:path w="5415280" h="1074928">
                  <a:moveTo>
                    <a:pt x="381000" y="0"/>
                  </a:moveTo>
                  <a:lnTo>
                    <a:pt x="5034280" y="0"/>
                  </a:lnTo>
                  <a:cubicBezTo>
                    <a:pt x="5135327" y="0"/>
                    <a:pt x="5232236" y="40141"/>
                    <a:pt x="5303688" y="111592"/>
                  </a:cubicBezTo>
                  <a:cubicBezTo>
                    <a:pt x="5375139" y="183044"/>
                    <a:pt x="5415280" y="279953"/>
                    <a:pt x="5415280" y="381000"/>
                  </a:cubicBezTo>
                  <a:lnTo>
                    <a:pt x="5415280" y="693928"/>
                  </a:lnTo>
                  <a:cubicBezTo>
                    <a:pt x="5415280" y="904348"/>
                    <a:pt x="5244700" y="1074928"/>
                    <a:pt x="503428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17" name="TextBox 17"/>
            <p:cNvSpPr txBox="1"/>
            <p:nvPr/>
          </p:nvSpPr>
          <p:spPr>
            <a:xfrm>
              <a:off x="0" y="-28575"/>
              <a:ext cx="541528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Sync</a:t>
              </a:r>
            </a:p>
          </p:txBody>
        </p:sp>
      </p:grpSp>
      <p:grpSp>
        <p:nvGrpSpPr>
          <p:cNvPr id="18" name="Group 18"/>
          <p:cNvGrpSpPr/>
          <p:nvPr/>
        </p:nvGrpSpPr>
        <p:grpSpPr>
          <a:xfrm>
            <a:off x="691896" y="3843718"/>
            <a:ext cx="4042410" cy="5414582"/>
            <a:chOff x="0" y="0"/>
            <a:chExt cx="482273" cy="645977"/>
          </a:xfrm>
        </p:grpSpPr>
        <p:sp>
          <p:nvSpPr>
            <p:cNvPr id="19" name="Freeform 19"/>
            <p:cNvSpPr/>
            <p:nvPr/>
          </p:nvSpPr>
          <p:spPr>
            <a:xfrm>
              <a:off x="0" y="0"/>
              <a:ext cx="482273" cy="645977"/>
            </a:xfrm>
            <a:custGeom>
              <a:avLst/>
              <a:gdLst/>
              <a:ahLst/>
              <a:cxnLst/>
              <a:rect l="l" t="t" r="r" b="b"/>
              <a:pathLst>
                <a:path w="482273" h="645977">
                  <a:moveTo>
                    <a:pt x="44887" y="0"/>
                  </a:moveTo>
                  <a:lnTo>
                    <a:pt x="437386" y="0"/>
                  </a:lnTo>
                  <a:cubicBezTo>
                    <a:pt x="462176" y="0"/>
                    <a:pt x="482273" y="20097"/>
                    <a:pt x="482273" y="44887"/>
                  </a:cubicBezTo>
                  <a:lnTo>
                    <a:pt x="482273" y="601090"/>
                  </a:lnTo>
                  <a:cubicBezTo>
                    <a:pt x="482273" y="625881"/>
                    <a:pt x="462176" y="645977"/>
                    <a:pt x="437386" y="645977"/>
                  </a:cubicBezTo>
                  <a:lnTo>
                    <a:pt x="44887" y="645977"/>
                  </a:lnTo>
                  <a:cubicBezTo>
                    <a:pt x="20097" y="645977"/>
                    <a:pt x="0" y="625881"/>
                    <a:pt x="0" y="601090"/>
                  </a:cubicBezTo>
                  <a:lnTo>
                    <a:pt x="0" y="44887"/>
                  </a:lnTo>
                  <a:cubicBezTo>
                    <a:pt x="0" y="20097"/>
                    <a:pt x="20097" y="0"/>
                    <a:pt x="44887" y="0"/>
                  </a:cubicBezTo>
                  <a:close/>
                </a:path>
              </a:pathLst>
            </a:custGeom>
            <a:solidFill>
              <a:srgbClr val="F3F4F6"/>
            </a:solidFill>
          </p:spPr>
          <p:txBody>
            <a:bodyPr/>
            <a:lstStyle/>
            <a:p>
              <a:endParaRPr lang="en-US"/>
            </a:p>
          </p:txBody>
        </p:sp>
        <p:sp>
          <p:nvSpPr>
            <p:cNvPr id="20" name="TextBox 20"/>
            <p:cNvSpPr txBox="1"/>
            <p:nvPr/>
          </p:nvSpPr>
          <p:spPr>
            <a:xfrm>
              <a:off x="0" y="-19050"/>
              <a:ext cx="482273" cy="665027"/>
            </a:xfrm>
            <a:prstGeom prst="rect">
              <a:avLst/>
            </a:prstGeom>
          </p:spPr>
          <p:txBody>
            <a:bodyPr lIns="50800" tIns="50800" rIns="50800" bIns="50800" rtlCol="0" anchor="ctr"/>
            <a:lstStyle/>
            <a:p>
              <a:pPr algn="ctr">
                <a:lnSpc>
                  <a:spcPts val="3120"/>
                </a:lnSpc>
              </a:pPr>
              <a:endParaRPr/>
            </a:p>
          </p:txBody>
        </p:sp>
      </p:grpSp>
      <p:grpSp>
        <p:nvGrpSpPr>
          <p:cNvPr id="21" name="Group 21"/>
          <p:cNvGrpSpPr/>
          <p:nvPr/>
        </p:nvGrpSpPr>
        <p:grpSpPr>
          <a:xfrm>
            <a:off x="2246376" y="4039619"/>
            <a:ext cx="914400" cy="914400"/>
            <a:chOff x="0" y="0"/>
            <a:chExt cx="1219200" cy="1219200"/>
          </a:xfrm>
        </p:grpSpPr>
        <p:sp>
          <p:nvSpPr>
            <p:cNvPr id="22" name="Freeform 22" descr="Sync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4"/>
              <a:stretch>
                <a:fillRect/>
              </a:stretch>
            </a:blipFill>
          </p:spPr>
          <p:txBody>
            <a:bodyPr/>
            <a:lstStyle/>
            <a:p>
              <a:endParaRPr lang="en-US"/>
            </a:p>
          </p:txBody>
        </p:sp>
      </p:grpSp>
      <p:sp>
        <p:nvSpPr>
          <p:cNvPr id="23" name="TextBox 23"/>
          <p:cNvSpPr txBox="1"/>
          <p:nvPr/>
        </p:nvSpPr>
        <p:spPr>
          <a:xfrm>
            <a:off x="962406" y="5426485"/>
            <a:ext cx="3474720" cy="2481580"/>
          </a:xfrm>
          <a:prstGeom prst="rect">
            <a:avLst/>
          </a:prstGeom>
        </p:spPr>
        <p:txBody>
          <a:bodyPr lIns="0" tIns="0" rIns="0" bIns="0" rtlCol="0" anchor="t">
            <a:spAutoFit/>
          </a:bodyPr>
          <a:lstStyle/>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After every edit</a:t>
            </a:r>
          </a:p>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Token-level diff vs. latest draft </a:t>
            </a:r>
          </a:p>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minimal patch &amp; re-render</a:t>
            </a:r>
          </a:p>
        </p:txBody>
      </p:sp>
      <p:grpSp>
        <p:nvGrpSpPr>
          <p:cNvPr id="24" name="Group 24"/>
          <p:cNvGrpSpPr/>
          <p:nvPr/>
        </p:nvGrpSpPr>
        <p:grpSpPr>
          <a:xfrm>
            <a:off x="4970526" y="2541270"/>
            <a:ext cx="4061460" cy="813792"/>
            <a:chOff x="0" y="0"/>
            <a:chExt cx="5415280" cy="1085056"/>
          </a:xfrm>
        </p:grpSpPr>
        <p:sp>
          <p:nvSpPr>
            <p:cNvPr id="25" name="Freeform 25"/>
            <p:cNvSpPr/>
            <p:nvPr/>
          </p:nvSpPr>
          <p:spPr>
            <a:xfrm>
              <a:off x="0" y="0"/>
              <a:ext cx="5415280" cy="1085056"/>
            </a:xfrm>
            <a:custGeom>
              <a:avLst/>
              <a:gdLst/>
              <a:ahLst/>
              <a:cxnLst/>
              <a:rect l="l" t="t" r="r" b="b"/>
              <a:pathLst>
                <a:path w="5415280" h="1085056">
                  <a:moveTo>
                    <a:pt x="381000" y="0"/>
                  </a:moveTo>
                  <a:lnTo>
                    <a:pt x="5034280" y="0"/>
                  </a:lnTo>
                  <a:cubicBezTo>
                    <a:pt x="5135327" y="0"/>
                    <a:pt x="5232236" y="40141"/>
                    <a:pt x="5303688" y="111592"/>
                  </a:cubicBezTo>
                  <a:cubicBezTo>
                    <a:pt x="5375139" y="183044"/>
                    <a:pt x="5415280" y="279953"/>
                    <a:pt x="5415280" y="381000"/>
                  </a:cubicBezTo>
                  <a:lnTo>
                    <a:pt x="5415280" y="704056"/>
                  </a:lnTo>
                  <a:cubicBezTo>
                    <a:pt x="5415280" y="914477"/>
                    <a:pt x="5244700" y="1085056"/>
                    <a:pt x="503428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26" name="TextBox 26"/>
            <p:cNvSpPr txBox="1"/>
            <p:nvPr/>
          </p:nvSpPr>
          <p:spPr>
            <a:xfrm>
              <a:off x="0" y="-28575"/>
              <a:ext cx="541528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Rank</a:t>
              </a:r>
            </a:p>
          </p:txBody>
        </p:sp>
      </p:grpSp>
      <p:grpSp>
        <p:nvGrpSpPr>
          <p:cNvPr id="27" name="Group 27"/>
          <p:cNvGrpSpPr/>
          <p:nvPr/>
        </p:nvGrpSpPr>
        <p:grpSpPr>
          <a:xfrm>
            <a:off x="4989576" y="3831312"/>
            <a:ext cx="4042410" cy="5426988"/>
            <a:chOff x="0" y="0"/>
            <a:chExt cx="482273" cy="647457"/>
          </a:xfrm>
        </p:grpSpPr>
        <p:sp>
          <p:nvSpPr>
            <p:cNvPr id="28" name="Freeform 28"/>
            <p:cNvSpPr/>
            <p:nvPr/>
          </p:nvSpPr>
          <p:spPr>
            <a:xfrm>
              <a:off x="0" y="0"/>
              <a:ext cx="482273" cy="647457"/>
            </a:xfrm>
            <a:custGeom>
              <a:avLst/>
              <a:gdLst/>
              <a:ahLst/>
              <a:cxnLst/>
              <a:rect l="l" t="t" r="r" b="b"/>
              <a:pathLst>
                <a:path w="482273" h="647457">
                  <a:moveTo>
                    <a:pt x="44887" y="0"/>
                  </a:moveTo>
                  <a:lnTo>
                    <a:pt x="437386" y="0"/>
                  </a:lnTo>
                  <a:cubicBezTo>
                    <a:pt x="462176" y="0"/>
                    <a:pt x="482273" y="20097"/>
                    <a:pt x="482273" y="44887"/>
                  </a:cubicBezTo>
                  <a:lnTo>
                    <a:pt x="482273" y="602570"/>
                  </a:lnTo>
                  <a:cubicBezTo>
                    <a:pt x="482273" y="614475"/>
                    <a:pt x="477544" y="625892"/>
                    <a:pt x="469126" y="634310"/>
                  </a:cubicBezTo>
                  <a:cubicBezTo>
                    <a:pt x="460708" y="642728"/>
                    <a:pt x="449291" y="647457"/>
                    <a:pt x="437386" y="647457"/>
                  </a:cubicBezTo>
                  <a:lnTo>
                    <a:pt x="44887" y="647457"/>
                  </a:lnTo>
                  <a:cubicBezTo>
                    <a:pt x="20097" y="647457"/>
                    <a:pt x="0" y="627361"/>
                    <a:pt x="0" y="602570"/>
                  </a:cubicBezTo>
                  <a:lnTo>
                    <a:pt x="0" y="44887"/>
                  </a:lnTo>
                  <a:cubicBezTo>
                    <a:pt x="0" y="20097"/>
                    <a:pt x="20097" y="0"/>
                    <a:pt x="44887" y="0"/>
                  </a:cubicBezTo>
                  <a:close/>
                </a:path>
              </a:pathLst>
            </a:custGeom>
            <a:solidFill>
              <a:srgbClr val="F3F4F6"/>
            </a:solidFill>
          </p:spPr>
          <p:txBody>
            <a:bodyPr/>
            <a:lstStyle/>
            <a:p>
              <a:endParaRPr lang="en-US"/>
            </a:p>
          </p:txBody>
        </p:sp>
        <p:sp>
          <p:nvSpPr>
            <p:cNvPr id="29" name="TextBox 29"/>
            <p:cNvSpPr txBox="1"/>
            <p:nvPr/>
          </p:nvSpPr>
          <p:spPr>
            <a:xfrm>
              <a:off x="0" y="-19050"/>
              <a:ext cx="482273" cy="666507"/>
            </a:xfrm>
            <a:prstGeom prst="rect">
              <a:avLst/>
            </a:prstGeom>
          </p:spPr>
          <p:txBody>
            <a:bodyPr lIns="50800" tIns="50800" rIns="50800" bIns="50800" rtlCol="0" anchor="ctr"/>
            <a:lstStyle/>
            <a:p>
              <a:pPr algn="ctr">
                <a:lnSpc>
                  <a:spcPts val="3120"/>
                </a:lnSpc>
              </a:pPr>
              <a:endParaRPr/>
            </a:p>
          </p:txBody>
        </p:sp>
      </p:grpSp>
      <p:grpSp>
        <p:nvGrpSpPr>
          <p:cNvPr id="30" name="Group 30"/>
          <p:cNvGrpSpPr/>
          <p:nvPr/>
        </p:nvGrpSpPr>
        <p:grpSpPr>
          <a:xfrm>
            <a:off x="6544056" y="4039619"/>
            <a:ext cx="914400" cy="914400"/>
            <a:chOff x="0" y="0"/>
            <a:chExt cx="1219200" cy="1219200"/>
          </a:xfrm>
        </p:grpSpPr>
        <p:sp>
          <p:nvSpPr>
            <p:cNvPr id="31" name="Freeform 31" descr="Ranking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5"/>
              <a:stretch>
                <a:fillRect/>
              </a:stretch>
            </a:blipFill>
          </p:spPr>
          <p:txBody>
            <a:bodyPr/>
            <a:lstStyle/>
            <a:p>
              <a:endParaRPr lang="en-US"/>
            </a:p>
          </p:txBody>
        </p:sp>
      </p:grpSp>
      <p:sp>
        <p:nvSpPr>
          <p:cNvPr id="32" name="TextBox 32"/>
          <p:cNvSpPr txBox="1"/>
          <p:nvPr/>
        </p:nvSpPr>
        <p:spPr>
          <a:xfrm>
            <a:off x="5263896" y="5426485"/>
            <a:ext cx="3474720" cy="1986280"/>
          </a:xfrm>
          <a:prstGeom prst="rect">
            <a:avLst/>
          </a:prstGeom>
        </p:spPr>
        <p:txBody>
          <a:bodyPr lIns="0" tIns="0" rIns="0" bIns="0" rtlCol="0" anchor="t">
            <a:spAutoFit/>
          </a:bodyPr>
          <a:lstStyle/>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Score from goal &amp; context</a:t>
            </a:r>
          </a:p>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Top 3 shown first</a:t>
            </a:r>
          </a:p>
          <a:p>
            <a:pPr marL="675639" lvl="1" indent="-337820" algn="l">
              <a:lnSpc>
                <a:spcPts val="3919"/>
              </a:lnSpc>
              <a:spcBef>
                <a:spcPct val="0"/>
              </a:spcBef>
              <a:buFont typeface="Arial"/>
              <a:buChar char="•"/>
            </a:pPr>
            <a:r>
              <a:rPr lang="en-US" sz="2799" u="none" strike="noStrike">
                <a:solidFill>
                  <a:srgbClr val="1F2A2E"/>
                </a:solidFill>
                <a:latin typeface="Arial"/>
                <a:ea typeface="Arial"/>
                <a:cs typeface="Arial"/>
                <a:sym typeface="Arial"/>
              </a:rPr>
              <a:t>All 7 available</a:t>
            </a:r>
          </a:p>
        </p:txBody>
      </p:sp>
      <p:grpSp>
        <p:nvGrpSpPr>
          <p:cNvPr id="33" name="Group 33"/>
          <p:cNvGrpSpPr/>
          <p:nvPr/>
        </p:nvGrpSpPr>
        <p:grpSpPr>
          <a:xfrm>
            <a:off x="9268206" y="2541270"/>
            <a:ext cx="4061460" cy="813792"/>
            <a:chOff x="0" y="0"/>
            <a:chExt cx="5415280" cy="1085056"/>
          </a:xfrm>
        </p:grpSpPr>
        <p:sp>
          <p:nvSpPr>
            <p:cNvPr id="34" name="Freeform 34"/>
            <p:cNvSpPr/>
            <p:nvPr/>
          </p:nvSpPr>
          <p:spPr>
            <a:xfrm>
              <a:off x="0" y="0"/>
              <a:ext cx="5415280" cy="1085056"/>
            </a:xfrm>
            <a:custGeom>
              <a:avLst/>
              <a:gdLst/>
              <a:ahLst/>
              <a:cxnLst/>
              <a:rect l="l" t="t" r="r" b="b"/>
              <a:pathLst>
                <a:path w="5415280" h="1085056">
                  <a:moveTo>
                    <a:pt x="381000" y="0"/>
                  </a:moveTo>
                  <a:lnTo>
                    <a:pt x="5034280" y="0"/>
                  </a:lnTo>
                  <a:cubicBezTo>
                    <a:pt x="5135327" y="0"/>
                    <a:pt x="5232236" y="40141"/>
                    <a:pt x="5303688" y="111592"/>
                  </a:cubicBezTo>
                  <a:cubicBezTo>
                    <a:pt x="5375139" y="183044"/>
                    <a:pt x="5415280" y="279953"/>
                    <a:pt x="5415280" y="381000"/>
                  </a:cubicBezTo>
                  <a:lnTo>
                    <a:pt x="5415280" y="704056"/>
                  </a:lnTo>
                  <a:cubicBezTo>
                    <a:pt x="5415280" y="914477"/>
                    <a:pt x="5244700" y="1085056"/>
                    <a:pt x="503428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35" name="TextBox 35"/>
            <p:cNvSpPr txBox="1"/>
            <p:nvPr/>
          </p:nvSpPr>
          <p:spPr>
            <a:xfrm>
              <a:off x="0" y="-28575"/>
              <a:ext cx="541528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Recover</a:t>
              </a:r>
            </a:p>
          </p:txBody>
        </p:sp>
      </p:grpSp>
      <p:grpSp>
        <p:nvGrpSpPr>
          <p:cNvPr id="36" name="Group 36"/>
          <p:cNvGrpSpPr/>
          <p:nvPr/>
        </p:nvGrpSpPr>
        <p:grpSpPr>
          <a:xfrm>
            <a:off x="9289161" y="3831312"/>
            <a:ext cx="4042410" cy="5426988"/>
            <a:chOff x="0" y="0"/>
            <a:chExt cx="482273" cy="647457"/>
          </a:xfrm>
        </p:grpSpPr>
        <p:sp>
          <p:nvSpPr>
            <p:cNvPr id="37" name="Freeform 37"/>
            <p:cNvSpPr/>
            <p:nvPr/>
          </p:nvSpPr>
          <p:spPr>
            <a:xfrm>
              <a:off x="0" y="0"/>
              <a:ext cx="482273" cy="647457"/>
            </a:xfrm>
            <a:custGeom>
              <a:avLst/>
              <a:gdLst/>
              <a:ahLst/>
              <a:cxnLst/>
              <a:rect l="l" t="t" r="r" b="b"/>
              <a:pathLst>
                <a:path w="482273" h="647457">
                  <a:moveTo>
                    <a:pt x="44887" y="0"/>
                  </a:moveTo>
                  <a:lnTo>
                    <a:pt x="437386" y="0"/>
                  </a:lnTo>
                  <a:cubicBezTo>
                    <a:pt x="462176" y="0"/>
                    <a:pt x="482273" y="20097"/>
                    <a:pt x="482273" y="44887"/>
                  </a:cubicBezTo>
                  <a:lnTo>
                    <a:pt x="482273" y="602570"/>
                  </a:lnTo>
                  <a:cubicBezTo>
                    <a:pt x="482273" y="614475"/>
                    <a:pt x="477544" y="625892"/>
                    <a:pt x="469126" y="634310"/>
                  </a:cubicBezTo>
                  <a:cubicBezTo>
                    <a:pt x="460708" y="642728"/>
                    <a:pt x="449291" y="647457"/>
                    <a:pt x="437386" y="647457"/>
                  </a:cubicBezTo>
                  <a:lnTo>
                    <a:pt x="44887" y="647457"/>
                  </a:lnTo>
                  <a:cubicBezTo>
                    <a:pt x="20097" y="647457"/>
                    <a:pt x="0" y="627361"/>
                    <a:pt x="0" y="602570"/>
                  </a:cubicBezTo>
                  <a:lnTo>
                    <a:pt x="0" y="44887"/>
                  </a:lnTo>
                  <a:cubicBezTo>
                    <a:pt x="0" y="20097"/>
                    <a:pt x="20097" y="0"/>
                    <a:pt x="44887" y="0"/>
                  </a:cubicBezTo>
                  <a:close/>
                </a:path>
              </a:pathLst>
            </a:custGeom>
            <a:solidFill>
              <a:srgbClr val="F3F4F6"/>
            </a:solidFill>
          </p:spPr>
          <p:txBody>
            <a:bodyPr/>
            <a:lstStyle/>
            <a:p>
              <a:endParaRPr lang="en-US"/>
            </a:p>
          </p:txBody>
        </p:sp>
        <p:sp>
          <p:nvSpPr>
            <p:cNvPr id="38" name="TextBox 38"/>
            <p:cNvSpPr txBox="1"/>
            <p:nvPr/>
          </p:nvSpPr>
          <p:spPr>
            <a:xfrm>
              <a:off x="0" y="-19050"/>
              <a:ext cx="482273" cy="666507"/>
            </a:xfrm>
            <a:prstGeom prst="rect">
              <a:avLst/>
            </a:prstGeom>
          </p:spPr>
          <p:txBody>
            <a:bodyPr lIns="50800" tIns="50800" rIns="50800" bIns="50800" rtlCol="0" anchor="ctr"/>
            <a:lstStyle/>
            <a:p>
              <a:pPr algn="ctr">
                <a:lnSpc>
                  <a:spcPts val="3120"/>
                </a:lnSpc>
              </a:pPr>
              <a:endParaRPr/>
            </a:p>
          </p:txBody>
        </p:sp>
      </p:grpSp>
      <p:grpSp>
        <p:nvGrpSpPr>
          <p:cNvPr id="39" name="Group 39"/>
          <p:cNvGrpSpPr/>
          <p:nvPr/>
        </p:nvGrpSpPr>
        <p:grpSpPr>
          <a:xfrm>
            <a:off x="10841736" y="4039619"/>
            <a:ext cx="914400" cy="914400"/>
            <a:chOff x="0" y="0"/>
            <a:chExt cx="1219200" cy="1219200"/>
          </a:xfrm>
        </p:grpSpPr>
        <p:sp>
          <p:nvSpPr>
            <p:cNvPr id="40" name="Freeform 40" descr="Ban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6"/>
              <a:stretch>
                <a:fillRect/>
              </a:stretch>
            </a:blipFill>
          </p:spPr>
          <p:txBody>
            <a:bodyPr/>
            <a:lstStyle/>
            <a:p>
              <a:endParaRPr lang="en-US"/>
            </a:p>
          </p:txBody>
        </p:sp>
      </p:grpSp>
      <p:sp>
        <p:nvSpPr>
          <p:cNvPr id="41" name="TextBox 41"/>
          <p:cNvSpPr txBox="1"/>
          <p:nvPr/>
        </p:nvSpPr>
        <p:spPr>
          <a:xfrm>
            <a:off x="9481277" y="5178835"/>
            <a:ext cx="3777523" cy="1986280"/>
          </a:xfrm>
          <a:prstGeom prst="rect">
            <a:avLst/>
          </a:prstGeom>
        </p:spPr>
        <p:txBody>
          <a:bodyPr lIns="0" tIns="0" rIns="0" bIns="0" rtlCol="0" anchor="t">
            <a:spAutoFit/>
          </a:bodyPr>
          <a:lstStyle/>
          <a:p>
            <a:pPr marL="675639" lvl="1" indent="-337820" algn="l">
              <a:lnSpc>
                <a:spcPts val="3919"/>
              </a:lnSpc>
              <a:buFont typeface="Arial"/>
              <a:buChar char="•"/>
            </a:pPr>
            <a:r>
              <a:rPr lang="en-US" sz="2799">
                <a:solidFill>
                  <a:srgbClr val="1F2A2E"/>
                </a:solidFill>
                <a:latin typeface="Arial"/>
                <a:ea typeface="Arial"/>
                <a:cs typeface="Arial"/>
                <a:sym typeface="Arial"/>
              </a:rPr>
              <a:t>Bad examples list</a:t>
            </a:r>
          </a:p>
          <a:p>
            <a:pPr marL="675639" lvl="1" indent="-337820" algn="l">
              <a:lnSpc>
                <a:spcPts val="3919"/>
              </a:lnSpc>
              <a:buFont typeface="Arial"/>
              <a:buChar char="•"/>
            </a:pPr>
            <a:r>
              <a:rPr lang="en-US" sz="2799">
                <a:solidFill>
                  <a:srgbClr val="1F2A2E"/>
                </a:solidFill>
                <a:latin typeface="Arial"/>
                <a:ea typeface="Arial"/>
                <a:cs typeface="Arial"/>
                <a:sym typeface="Arial"/>
              </a:rPr>
              <a:t>Few-shot learning</a:t>
            </a:r>
          </a:p>
          <a:p>
            <a:pPr marL="675639" lvl="1" indent="-337820" algn="l">
              <a:lnSpc>
                <a:spcPts val="3919"/>
              </a:lnSpc>
              <a:buFont typeface="Arial"/>
              <a:buChar char="•"/>
            </a:pPr>
            <a:r>
              <a:rPr lang="en-US" sz="2799">
                <a:solidFill>
                  <a:srgbClr val="1F2A2E"/>
                </a:solidFill>
                <a:latin typeface="Arial"/>
                <a:ea typeface="Arial"/>
                <a:cs typeface="Arial"/>
                <a:sym typeface="Arial"/>
              </a:rPr>
              <a:t>Single agent regeneration</a:t>
            </a:r>
          </a:p>
        </p:txBody>
      </p:sp>
      <p:grpSp>
        <p:nvGrpSpPr>
          <p:cNvPr id="42" name="Group 42"/>
          <p:cNvGrpSpPr/>
          <p:nvPr/>
        </p:nvGrpSpPr>
        <p:grpSpPr>
          <a:xfrm>
            <a:off x="13807440" y="1379461"/>
            <a:ext cx="4293573" cy="7023903"/>
            <a:chOff x="0" y="0"/>
            <a:chExt cx="4754880" cy="7778560"/>
          </a:xfrm>
        </p:grpSpPr>
        <p:sp>
          <p:nvSpPr>
            <p:cNvPr id="43" name="Freeform 43" descr="Agent Collaboration panel: translator intent, suggested agents, Style Agent diff with Apply and Regenerate."/>
            <p:cNvSpPr/>
            <p:nvPr/>
          </p:nvSpPr>
          <p:spPr>
            <a:xfrm>
              <a:off x="0" y="0"/>
              <a:ext cx="4754880" cy="7778496"/>
            </a:xfrm>
            <a:custGeom>
              <a:avLst/>
              <a:gdLst/>
              <a:ahLst/>
              <a:cxnLst/>
              <a:rect l="l" t="t" r="r" b="b"/>
              <a:pathLst>
                <a:path w="4754880" h="7778496">
                  <a:moveTo>
                    <a:pt x="611806" y="0"/>
                  </a:moveTo>
                  <a:lnTo>
                    <a:pt x="4143074" y="0"/>
                  </a:lnTo>
                  <a:cubicBezTo>
                    <a:pt x="4305335" y="0"/>
                    <a:pt x="4460950" y="64458"/>
                    <a:pt x="4575686" y="179194"/>
                  </a:cubicBezTo>
                  <a:cubicBezTo>
                    <a:pt x="4690422" y="293930"/>
                    <a:pt x="4754880" y="449545"/>
                    <a:pt x="4754880" y="611806"/>
                  </a:cubicBezTo>
                  <a:lnTo>
                    <a:pt x="4754880" y="7166690"/>
                  </a:lnTo>
                  <a:cubicBezTo>
                    <a:pt x="4754880" y="7504581"/>
                    <a:pt x="4480965" y="7778496"/>
                    <a:pt x="4143074" y="7778496"/>
                  </a:cubicBezTo>
                  <a:lnTo>
                    <a:pt x="611806" y="7778496"/>
                  </a:lnTo>
                  <a:cubicBezTo>
                    <a:pt x="273915" y="7778496"/>
                    <a:pt x="0" y="7504581"/>
                    <a:pt x="0" y="7166690"/>
                  </a:cubicBezTo>
                  <a:lnTo>
                    <a:pt x="0" y="611806"/>
                  </a:lnTo>
                  <a:cubicBezTo>
                    <a:pt x="0" y="273915"/>
                    <a:pt x="273915" y="0"/>
                    <a:pt x="611806" y="0"/>
                  </a:cubicBezTo>
                  <a:close/>
                </a:path>
              </a:pathLst>
            </a:custGeom>
            <a:blipFill>
              <a:blip r:embed="rId7"/>
              <a:stretch>
                <a:fillRect/>
              </a:stretch>
            </a:blipFill>
          </p:spPr>
          <p:txBody>
            <a:bodyPr/>
            <a:lstStyle/>
            <a:p>
              <a:endParaRPr lang="en-US"/>
            </a:p>
          </p:txBody>
        </p:sp>
      </p:grpSp>
      <p:sp>
        <p:nvSpPr>
          <p:cNvPr id="44" name="TextBox 44"/>
          <p:cNvSpPr txBox="1"/>
          <p:nvPr/>
        </p:nvSpPr>
        <p:spPr>
          <a:xfrm>
            <a:off x="13624560" y="8539734"/>
            <a:ext cx="3931920" cy="476250"/>
          </a:xfrm>
          <a:prstGeom prst="rect">
            <a:avLst/>
          </a:prstGeom>
        </p:spPr>
        <p:txBody>
          <a:bodyPr lIns="0" tIns="0" rIns="0" bIns="0" rtlCol="0" anchor="t">
            <a:spAutoFit/>
          </a:bodyPr>
          <a:lstStyle/>
          <a:p>
            <a:pPr algn="ctr">
              <a:lnSpc>
                <a:spcPts val="2760"/>
              </a:lnSpc>
            </a:pPr>
            <a:r>
              <a:rPr lang="en-US" sz="2300">
                <a:solidFill>
                  <a:srgbClr val="5B6770"/>
                </a:solidFill>
                <a:latin typeface="Arial"/>
                <a:ea typeface="Arial"/>
                <a:cs typeface="Arial"/>
                <a:sym typeface="Arial"/>
              </a:rPr>
              <a:t>Agent Collaboration panel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(D2) </a:t>
              </a:r>
              <a:r>
                <a:rPr lang="en-US" sz="5600">
                  <a:solidFill>
                    <a:srgbClr val="1F2A2E"/>
                  </a:solidFill>
                  <a:latin typeface="Anton"/>
                  <a:ea typeface="Anton"/>
                  <a:cs typeface="Anton"/>
                  <a:sym typeface="Anton"/>
                </a:rPr>
                <a:t>Effort-aware memory</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10</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358390"/>
            <a:ext cx="3695700" cy="774241"/>
            <a:chOff x="0" y="0"/>
            <a:chExt cx="4927600" cy="1032321"/>
          </a:xfrm>
        </p:grpSpPr>
        <p:sp>
          <p:nvSpPr>
            <p:cNvPr id="16" name="Freeform 16"/>
            <p:cNvSpPr/>
            <p:nvPr/>
          </p:nvSpPr>
          <p:spPr>
            <a:xfrm>
              <a:off x="0" y="0"/>
              <a:ext cx="4927600" cy="1032321"/>
            </a:xfrm>
            <a:custGeom>
              <a:avLst/>
              <a:gdLst/>
              <a:ahLst/>
              <a:cxnLst/>
              <a:rect l="l" t="t" r="r" b="b"/>
              <a:pathLst>
                <a:path w="4927600" h="1032321">
                  <a:moveTo>
                    <a:pt x="381000" y="0"/>
                  </a:moveTo>
                  <a:lnTo>
                    <a:pt x="4546600" y="0"/>
                  </a:lnTo>
                  <a:cubicBezTo>
                    <a:pt x="4757020" y="0"/>
                    <a:pt x="4927600" y="170580"/>
                    <a:pt x="4927600" y="381000"/>
                  </a:cubicBezTo>
                  <a:lnTo>
                    <a:pt x="4927600" y="651321"/>
                  </a:lnTo>
                  <a:cubicBezTo>
                    <a:pt x="4927600" y="861742"/>
                    <a:pt x="4757020" y="1032321"/>
                    <a:pt x="4546600" y="1032321"/>
                  </a:cubicBezTo>
                  <a:lnTo>
                    <a:pt x="381000" y="1032321"/>
                  </a:lnTo>
                  <a:cubicBezTo>
                    <a:pt x="170580" y="1032321"/>
                    <a:pt x="0" y="861742"/>
                    <a:pt x="0" y="651321"/>
                  </a:cubicBezTo>
                  <a:lnTo>
                    <a:pt x="0" y="381000"/>
                  </a:lnTo>
                  <a:cubicBezTo>
                    <a:pt x="0" y="170580"/>
                    <a:pt x="170580" y="0"/>
                    <a:pt x="381000" y="0"/>
                  </a:cubicBezTo>
                  <a:close/>
                </a:path>
              </a:pathLst>
            </a:custGeom>
            <a:solidFill>
              <a:srgbClr val="FF751F"/>
            </a:solidFill>
            <a:ln w="38100" cap="rnd">
              <a:solidFill>
                <a:srgbClr val="FF751F"/>
              </a:solidFill>
              <a:prstDash val="solid"/>
              <a:round/>
            </a:ln>
          </p:spPr>
          <p:txBody>
            <a:bodyPr/>
            <a:lstStyle/>
            <a:p>
              <a:endParaRPr lang="en-US"/>
            </a:p>
          </p:txBody>
        </p:sp>
        <p:sp>
          <p:nvSpPr>
            <p:cNvPr id="17" name="TextBox 17"/>
            <p:cNvSpPr txBox="1"/>
            <p:nvPr/>
          </p:nvSpPr>
          <p:spPr>
            <a:xfrm>
              <a:off x="0" y="-19050"/>
              <a:ext cx="4927600" cy="1051371"/>
            </a:xfrm>
            <a:prstGeom prst="rect">
              <a:avLst/>
            </a:prstGeom>
          </p:spPr>
          <p:txBody>
            <a:bodyPr lIns="50800" tIns="50800" rIns="50800" bIns="50800" rtlCol="0" anchor="ctr"/>
            <a:lstStyle/>
            <a:p>
              <a:pPr algn="ctr">
                <a:lnSpc>
                  <a:spcPts val="3600"/>
                </a:lnSpc>
              </a:pPr>
              <a:r>
                <a:rPr lang="en-US" sz="3000" b="1">
                  <a:solidFill>
                    <a:srgbClr val="1F2A2E"/>
                  </a:solidFill>
                  <a:latin typeface="Arial"/>
                  <a:ea typeface="Arial"/>
                  <a:cs typeface="Arial"/>
                  <a:sym typeface="Arial"/>
                </a:rPr>
                <a:t>Live Effort</a:t>
              </a:r>
            </a:p>
          </p:txBody>
        </p:sp>
      </p:grpSp>
      <p:grpSp>
        <p:nvGrpSpPr>
          <p:cNvPr id="18" name="Group 18"/>
          <p:cNvGrpSpPr/>
          <p:nvPr/>
        </p:nvGrpSpPr>
        <p:grpSpPr>
          <a:xfrm>
            <a:off x="914400" y="3317938"/>
            <a:ext cx="3676650" cy="1543622"/>
            <a:chOff x="0" y="0"/>
            <a:chExt cx="464181" cy="194884"/>
          </a:xfrm>
        </p:grpSpPr>
        <p:sp>
          <p:nvSpPr>
            <p:cNvPr id="19" name="Freeform 19"/>
            <p:cNvSpPr/>
            <p:nvPr/>
          </p:nvSpPr>
          <p:spPr>
            <a:xfrm>
              <a:off x="0" y="0"/>
              <a:ext cx="464181" cy="194884"/>
            </a:xfrm>
            <a:custGeom>
              <a:avLst/>
              <a:gdLst/>
              <a:ahLst/>
              <a:cxnLst/>
              <a:rect l="l" t="t" r="r" b="b"/>
              <a:pathLst>
                <a:path w="464181" h="194884">
                  <a:moveTo>
                    <a:pt x="49352" y="0"/>
                  </a:moveTo>
                  <a:lnTo>
                    <a:pt x="414828" y="0"/>
                  </a:lnTo>
                  <a:cubicBezTo>
                    <a:pt x="427917" y="0"/>
                    <a:pt x="440470" y="5200"/>
                    <a:pt x="449726" y="14455"/>
                  </a:cubicBezTo>
                  <a:cubicBezTo>
                    <a:pt x="458981" y="23710"/>
                    <a:pt x="464181" y="36263"/>
                    <a:pt x="464181" y="49352"/>
                  </a:cubicBezTo>
                  <a:lnTo>
                    <a:pt x="464181" y="145531"/>
                  </a:lnTo>
                  <a:cubicBezTo>
                    <a:pt x="464181" y="158620"/>
                    <a:pt x="458981" y="171173"/>
                    <a:pt x="449726" y="180429"/>
                  </a:cubicBezTo>
                  <a:cubicBezTo>
                    <a:pt x="440470" y="189684"/>
                    <a:pt x="427917" y="194884"/>
                    <a:pt x="414828" y="194884"/>
                  </a:cubicBezTo>
                  <a:lnTo>
                    <a:pt x="49352" y="194884"/>
                  </a:lnTo>
                  <a:cubicBezTo>
                    <a:pt x="36263" y="194884"/>
                    <a:pt x="23710" y="189684"/>
                    <a:pt x="14455" y="180429"/>
                  </a:cubicBezTo>
                  <a:cubicBezTo>
                    <a:pt x="5200" y="171173"/>
                    <a:pt x="0" y="158620"/>
                    <a:pt x="0" y="145531"/>
                  </a:cubicBezTo>
                  <a:lnTo>
                    <a:pt x="0" y="49352"/>
                  </a:lnTo>
                  <a:cubicBezTo>
                    <a:pt x="0" y="36263"/>
                    <a:pt x="5200" y="23710"/>
                    <a:pt x="14455" y="14455"/>
                  </a:cubicBezTo>
                  <a:cubicBezTo>
                    <a:pt x="23710" y="5200"/>
                    <a:pt x="36263" y="0"/>
                    <a:pt x="49352" y="0"/>
                  </a:cubicBezTo>
                  <a:close/>
                </a:path>
              </a:pathLst>
            </a:custGeom>
            <a:solidFill>
              <a:srgbClr val="F3F4F6"/>
            </a:solidFill>
          </p:spPr>
          <p:txBody>
            <a:bodyPr/>
            <a:lstStyle/>
            <a:p>
              <a:endParaRPr lang="en-US"/>
            </a:p>
          </p:txBody>
        </p:sp>
        <p:sp>
          <p:nvSpPr>
            <p:cNvPr id="20" name="TextBox 20"/>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21" name="Group 21"/>
          <p:cNvGrpSpPr/>
          <p:nvPr/>
        </p:nvGrpSpPr>
        <p:grpSpPr>
          <a:xfrm>
            <a:off x="4676242" y="3752598"/>
            <a:ext cx="386867" cy="488185"/>
            <a:chOff x="0" y="0"/>
            <a:chExt cx="515823" cy="650913"/>
          </a:xfrm>
        </p:grpSpPr>
        <p:sp>
          <p:nvSpPr>
            <p:cNvPr id="22" name="Freeform 22"/>
            <p:cNvSpPr/>
            <p:nvPr/>
          </p:nvSpPr>
          <p:spPr>
            <a:xfrm>
              <a:off x="0" y="0"/>
              <a:ext cx="515874" cy="650875"/>
            </a:xfrm>
            <a:custGeom>
              <a:avLst/>
              <a:gdLst/>
              <a:ahLst/>
              <a:cxnLst/>
              <a:rect l="l" t="t" r="r" b="b"/>
              <a:pathLst>
                <a:path w="515874" h="650875">
                  <a:moveTo>
                    <a:pt x="0" y="162687"/>
                  </a:moveTo>
                  <a:lnTo>
                    <a:pt x="257937" y="162687"/>
                  </a:lnTo>
                  <a:lnTo>
                    <a:pt x="257937" y="0"/>
                  </a:lnTo>
                  <a:lnTo>
                    <a:pt x="515874" y="325501"/>
                  </a:lnTo>
                  <a:lnTo>
                    <a:pt x="257937" y="650875"/>
                  </a:lnTo>
                  <a:lnTo>
                    <a:pt x="257937"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23" name="Group 23"/>
          <p:cNvGrpSpPr/>
          <p:nvPr/>
        </p:nvGrpSpPr>
        <p:grpSpPr>
          <a:xfrm>
            <a:off x="5156454" y="2358390"/>
            <a:ext cx="3695700" cy="774241"/>
            <a:chOff x="0" y="0"/>
            <a:chExt cx="4927600" cy="1032321"/>
          </a:xfrm>
        </p:grpSpPr>
        <p:sp>
          <p:nvSpPr>
            <p:cNvPr id="24" name="Freeform 24"/>
            <p:cNvSpPr/>
            <p:nvPr/>
          </p:nvSpPr>
          <p:spPr>
            <a:xfrm>
              <a:off x="0" y="0"/>
              <a:ext cx="4927600" cy="1032321"/>
            </a:xfrm>
            <a:custGeom>
              <a:avLst/>
              <a:gdLst/>
              <a:ahLst/>
              <a:cxnLst/>
              <a:rect l="l" t="t" r="r" b="b"/>
              <a:pathLst>
                <a:path w="4927600" h="1032321">
                  <a:moveTo>
                    <a:pt x="381000" y="0"/>
                  </a:moveTo>
                  <a:lnTo>
                    <a:pt x="4546600" y="0"/>
                  </a:lnTo>
                  <a:cubicBezTo>
                    <a:pt x="4757020" y="0"/>
                    <a:pt x="4927600" y="170580"/>
                    <a:pt x="4927600" y="381000"/>
                  </a:cubicBezTo>
                  <a:lnTo>
                    <a:pt x="4927600" y="651321"/>
                  </a:lnTo>
                  <a:cubicBezTo>
                    <a:pt x="4927600" y="861742"/>
                    <a:pt x="4757020" y="1032321"/>
                    <a:pt x="4546600" y="1032321"/>
                  </a:cubicBezTo>
                  <a:lnTo>
                    <a:pt x="381000" y="1032321"/>
                  </a:lnTo>
                  <a:cubicBezTo>
                    <a:pt x="170580" y="1032321"/>
                    <a:pt x="0" y="861742"/>
                    <a:pt x="0" y="651321"/>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25" name="TextBox 25"/>
            <p:cNvSpPr txBox="1"/>
            <p:nvPr/>
          </p:nvSpPr>
          <p:spPr>
            <a:xfrm>
              <a:off x="0" y="-19050"/>
              <a:ext cx="4927600" cy="1051371"/>
            </a:xfrm>
            <a:prstGeom prst="rect">
              <a:avLst/>
            </a:prstGeom>
          </p:spPr>
          <p:txBody>
            <a:bodyPr lIns="50800" tIns="50800" rIns="50800" bIns="50800" rtlCol="0" anchor="ctr"/>
            <a:lstStyle/>
            <a:p>
              <a:pPr algn="ctr">
                <a:lnSpc>
                  <a:spcPts val="3600"/>
                </a:lnSpc>
              </a:pPr>
              <a:r>
                <a:rPr lang="en-US" sz="3000" b="1">
                  <a:solidFill>
                    <a:srgbClr val="FFFFFF"/>
                  </a:solidFill>
                  <a:latin typeface="Arial"/>
                  <a:ea typeface="Arial"/>
                  <a:cs typeface="Arial"/>
                  <a:sym typeface="Arial"/>
                </a:rPr>
                <a:t>Micro-Edits</a:t>
              </a:r>
            </a:p>
          </p:txBody>
        </p:sp>
      </p:grpSp>
      <p:grpSp>
        <p:nvGrpSpPr>
          <p:cNvPr id="26" name="Group 26"/>
          <p:cNvGrpSpPr/>
          <p:nvPr/>
        </p:nvGrpSpPr>
        <p:grpSpPr>
          <a:xfrm>
            <a:off x="5175504" y="3357562"/>
            <a:ext cx="3676650" cy="1543622"/>
            <a:chOff x="0" y="0"/>
            <a:chExt cx="464181" cy="194884"/>
          </a:xfrm>
        </p:grpSpPr>
        <p:sp>
          <p:nvSpPr>
            <p:cNvPr id="27" name="Freeform 27"/>
            <p:cNvSpPr/>
            <p:nvPr/>
          </p:nvSpPr>
          <p:spPr>
            <a:xfrm>
              <a:off x="0" y="0"/>
              <a:ext cx="464181" cy="194884"/>
            </a:xfrm>
            <a:custGeom>
              <a:avLst/>
              <a:gdLst/>
              <a:ahLst/>
              <a:cxnLst/>
              <a:rect l="l" t="t" r="r" b="b"/>
              <a:pathLst>
                <a:path w="464181" h="194884">
                  <a:moveTo>
                    <a:pt x="49352" y="0"/>
                  </a:moveTo>
                  <a:lnTo>
                    <a:pt x="414828" y="0"/>
                  </a:lnTo>
                  <a:cubicBezTo>
                    <a:pt x="427917" y="0"/>
                    <a:pt x="440470" y="5200"/>
                    <a:pt x="449726" y="14455"/>
                  </a:cubicBezTo>
                  <a:cubicBezTo>
                    <a:pt x="458981" y="23710"/>
                    <a:pt x="464181" y="36263"/>
                    <a:pt x="464181" y="49352"/>
                  </a:cubicBezTo>
                  <a:lnTo>
                    <a:pt x="464181" y="145531"/>
                  </a:lnTo>
                  <a:cubicBezTo>
                    <a:pt x="464181" y="158620"/>
                    <a:pt x="458981" y="171173"/>
                    <a:pt x="449726" y="180429"/>
                  </a:cubicBezTo>
                  <a:cubicBezTo>
                    <a:pt x="440470" y="189684"/>
                    <a:pt x="427917" y="194884"/>
                    <a:pt x="414828" y="194884"/>
                  </a:cubicBezTo>
                  <a:lnTo>
                    <a:pt x="49352" y="194884"/>
                  </a:lnTo>
                  <a:cubicBezTo>
                    <a:pt x="36263" y="194884"/>
                    <a:pt x="23710" y="189684"/>
                    <a:pt x="14455" y="180429"/>
                  </a:cubicBezTo>
                  <a:cubicBezTo>
                    <a:pt x="5200" y="171173"/>
                    <a:pt x="0" y="158620"/>
                    <a:pt x="0" y="145531"/>
                  </a:cubicBezTo>
                  <a:lnTo>
                    <a:pt x="0" y="49352"/>
                  </a:lnTo>
                  <a:cubicBezTo>
                    <a:pt x="0" y="36263"/>
                    <a:pt x="5200" y="23710"/>
                    <a:pt x="14455" y="14455"/>
                  </a:cubicBezTo>
                  <a:cubicBezTo>
                    <a:pt x="23710" y="5200"/>
                    <a:pt x="36263" y="0"/>
                    <a:pt x="49352" y="0"/>
                  </a:cubicBezTo>
                  <a:close/>
                </a:path>
              </a:pathLst>
            </a:custGeom>
            <a:solidFill>
              <a:srgbClr val="F3F4F6"/>
            </a:solidFill>
          </p:spPr>
          <p:txBody>
            <a:bodyPr/>
            <a:lstStyle/>
            <a:p>
              <a:endParaRPr lang="en-US"/>
            </a:p>
          </p:txBody>
        </p:sp>
        <p:sp>
          <p:nvSpPr>
            <p:cNvPr id="28" name="TextBox 28"/>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29" name="Group 29"/>
          <p:cNvGrpSpPr/>
          <p:nvPr/>
        </p:nvGrpSpPr>
        <p:grpSpPr>
          <a:xfrm>
            <a:off x="8944204" y="3752598"/>
            <a:ext cx="386867" cy="488185"/>
            <a:chOff x="0" y="0"/>
            <a:chExt cx="515823" cy="650913"/>
          </a:xfrm>
        </p:grpSpPr>
        <p:sp>
          <p:nvSpPr>
            <p:cNvPr id="30" name="Freeform 30"/>
            <p:cNvSpPr/>
            <p:nvPr/>
          </p:nvSpPr>
          <p:spPr>
            <a:xfrm>
              <a:off x="0" y="0"/>
              <a:ext cx="515874" cy="650875"/>
            </a:xfrm>
            <a:custGeom>
              <a:avLst/>
              <a:gdLst/>
              <a:ahLst/>
              <a:cxnLst/>
              <a:rect l="l" t="t" r="r" b="b"/>
              <a:pathLst>
                <a:path w="515874" h="650875">
                  <a:moveTo>
                    <a:pt x="0" y="162687"/>
                  </a:moveTo>
                  <a:lnTo>
                    <a:pt x="257937" y="162687"/>
                  </a:lnTo>
                  <a:lnTo>
                    <a:pt x="257937" y="0"/>
                  </a:lnTo>
                  <a:lnTo>
                    <a:pt x="515874" y="325501"/>
                  </a:lnTo>
                  <a:lnTo>
                    <a:pt x="257937" y="650875"/>
                  </a:lnTo>
                  <a:lnTo>
                    <a:pt x="257937"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31" name="Group 31"/>
          <p:cNvGrpSpPr/>
          <p:nvPr/>
        </p:nvGrpSpPr>
        <p:grpSpPr>
          <a:xfrm>
            <a:off x="9417558" y="2358390"/>
            <a:ext cx="3695700" cy="774241"/>
            <a:chOff x="0" y="0"/>
            <a:chExt cx="4927600" cy="1032321"/>
          </a:xfrm>
        </p:grpSpPr>
        <p:sp>
          <p:nvSpPr>
            <p:cNvPr id="32" name="Freeform 32"/>
            <p:cNvSpPr/>
            <p:nvPr/>
          </p:nvSpPr>
          <p:spPr>
            <a:xfrm>
              <a:off x="0" y="0"/>
              <a:ext cx="4927600" cy="1032321"/>
            </a:xfrm>
            <a:custGeom>
              <a:avLst/>
              <a:gdLst/>
              <a:ahLst/>
              <a:cxnLst/>
              <a:rect l="l" t="t" r="r" b="b"/>
              <a:pathLst>
                <a:path w="4927600" h="1032321">
                  <a:moveTo>
                    <a:pt x="381000" y="0"/>
                  </a:moveTo>
                  <a:lnTo>
                    <a:pt x="4546600" y="0"/>
                  </a:lnTo>
                  <a:cubicBezTo>
                    <a:pt x="4757020" y="0"/>
                    <a:pt x="4927600" y="170580"/>
                    <a:pt x="4927600" y="381000"/>
                  </a:cubicBezTo>
                  <a:lnTo>
                    <a:pt x="4927600" y="651321"/>
                  </a:lnTo>
                  <a:cubicBezTo>
                    <a:pt x="4927600" y="861742"/>
                    <a:pt x="4757020" y="1032321"/>
                    <a:pt x="4546600" y="1032321"/>
                  </a:cubicBezTo>
                  <a:lnTo>
                    <a:pt x="381000" y="1032321"/>
                  </a:lnTo>
                  <a:cubicBezTo>
                    <a:pt x="170580" y="1032321"/>
                    <a:pt x="0" y="861742"/>
                    <a:pt x="0" y="651321"/>
                  </a:cubicBezTo>
                  <a:lnTo>
                    <a:pt x="0" y="381000"/>
                  </a:lnTo>
                  <a:cubicBezTo>
                    <a:pt x="0" y="170580"/>
                    <a:pt x="170580" y="0"/>
                    <a:pt x="381000" y="0"/>
                  </a:cubicBezTo>
                  <a:close/>
                </a:path>
              </a:pathLst>
            </a:custGeom>
            <a:solidFill>
              <a:srgbClr val="FF751F"/>
            </a:solidFill>
            <a:ln w="38100" cap="rnd">
              <a:solidFill>
                <a:srgbClr val="FF751F"/>
              </a:solidFill>
              <a:prstDash val="solid"/>
              <a:round/>
            </a:ln>
          </p:spPr>
          <p:txBody>
            <a:bodyPr/>
            <a:lstStyle/>
            <a:p>
              <a:endParaRPr lang="en-US"/>
            </a:p>
          </p:txBody>
        </p:sp>
        <p:sp>
          <p:nvSpPr>
            <p:cNvPr id="33" name="TextBox 33"/>
            <p:cNvSpPr txBox="1"/>
            <p:nvPr/>
          </p:nvSpPr>
          <p:spPr>
            <a:xfrm>
              <a:off x="0" y="-19050"/>
              <a:ext cx="4927600" cy="1051371"/>
            </a:xfrm>
            <a:prstGeom prst="rect">
              <a:avLst/>
            </a:prstGeom>
          </p:spPr>
          <p:txBody>
            <a:bodyPr lIns="50800" tIns="50800" rIns="50800" bIns="50800" rtlCol="0" anchor="ctr"/>
            <a:lstStyle/>
            <a:p>
              <a:pPr marL="0" lvl="0" indent="0" algn="ctr">
                <a:lnSpc>
                  <a:spcPts val="3600"/>
                </a:lnSpc>
                <a:spcBef>
                  <a:spcPct val="0"/>
                </a:spcBef>
              </a:pPr>
              <a:r>
                <a:rPr lang="en-US" sz="3000" b="1" u="none" strike="noStrike">
                  <a:solidFill>
                    <a:srgbClr val="1F2A2E"/>
                  </a:solidFill>
                  <a:latin typeface="Arial"/>
                  <a:ea typeface="Arial"/>
                  <a:cs typeface="Arial"/>
                  <a:sym typeface="Arial"/>
                </a:rPr>
                <a:t>Memory</a:t>
              </a:r>
            </a:p>
          </p:txBody>
        </p:sp>
      </p:grpSp>
      <p:grpSp>
        <p:nvGrpSpPr>
          <p:cNvPr id="34" name="Group 34"/>
          <p:cNvGrpSpPr/>
          <p:nvPr/>
        </p:nvGrpSpPr>
        <p:grpSpPr>
          <a:xfrm>
            <a:off x="9454896" y="3357562"/>
            <a:ext cx="3676650" cy="1543622"/>
            <a:chOff x="0" y="0"/>
            <a:chExt cx="464181" cy="194884"/>
          </a:xfrm>
        </p:grpSpPr>
        <p:sp>
          <p:nvSpPr>
            <p:cNvPr id="35" name="Freeform 35"/>
            <p:cNvSpPr/>
            <p:nvPr/>
          </p:nvSpPr>
          <p:spPr>
            <a:xfrm>
              <a:off x="0" y="0"/>
              <a:ext cx="464181" cy="194884"/>
            </a:xfrm>
            <a:custGeom>
              <a:avLst/>
              <a:gdLst/>
              <a:ahLst/>
              <a:cxnLst/>
              <a:rect l="l" t="t" r="r" b="b"/>
              <a:pathLst>
                <a:path w="464181" h="194884">
                  <a:moveTo>
                    <a:pt x="49352" y="0"/>
                  </a:moveTo>
                  <a:lnTo>
                    <a:pt x="414828" y="0"/>
                  </a:lnTo>
                  <a:cubicBezTo>
                    <a:pt x="427917" y="0"/>
                    <a:pt x="440470" y="5200"/>
                    <a:pt x="449726" y="14455"/>
                  </a:cubicBezTo>
                  <a:cubicBezTo>
                    <a:pt x="458981" y="23710"/>
                    <a:pt x="464181" y="36263"/>
                    <a:pt x="464181" y="49352"/>
                  </a:cubicBezTo>
                  <a:lnTo>
                    <a:pt x="464181" y="145531"/>
                  </a:lnTo>
                  <a:cubicBezTo>
                    <a:pt x="464181" y="158620"/>
                    <a:pt x="458981" y="171173"/>
                    <a:pt x="449726" y="180429"/>
                  </a:cubicBezTo>
                  <a:cubicBezTo>
                    <a:pt x="440470" y="189684"/>
                    <a:pt x="427917" y="194884"/>
                    <a:pt x="414828" y="194884"/>
                  </a:cubicBezTo>
                  <a:lnTo>
                    <a:pt x="49352" y="194884"/>
                  </a:lnTo>
                  <a:cubicBezTo>
                    <a:pt x="36263" y="194884"/>
                    <a:pt x="23710" y="189684"/>
                    <a:pt x="14455" y="180429"/>
                  </a:cubicBezTo>
                  <a:cubicBezTo>
                    <a:pt x="5200" y="171173"/>
                    <a:pt x="0" y="158620"/>
                    <a:pt x="0" y="145531"/>
                  </a:cubicBezTo>
                  <a:lnTo>
                    <a:pt x="0" y="49352"/>
                  </a:lnTo>
                  <a:cubicBezTo>
                    <a:pt x="0" y="36263"/>
                    <a:pt x="5200" y="23710"/>
                    <a:pt x="14455" y="14455"/>
                  </a:cubicBezTo>
                  <a:cubicBezTo>
                    <a:pt x="23710" y="5200"/>
                    <a:pt x="36263" y="0"/>
                    <a:pt x="49352" y="0"/>
                  </a:cubicBezTo>
                  <a:close/>
                </a:path>
              </a:pathLst>
            </a:custGeom>
            <a:solidFill>
              <a:srgbClr val="F3F4F6"/>
            </a:solidFill>
          </p:spPr>
          <p:txBody>
            <a:bodyPr/>
            <a:lstStyle/>
            <a:p>
              <a:endParaRPr lang="en-US"/>
            </a:p>
          </p:txBody>
        </p:sp>
        <p:sp>
          <p:nvSpPr>
            <p:cNvPr id="36" name="TextBox 36"/>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37" name="Group 37"/>
          <p:cNvGrpSpPr/>
          <p:nvPr/>
        </p:nvGrpSpPr>
        <p:grpSpPr>
          <a:xfrm>
            <a:off x="13226796" y="3752598"/>
            <a:ext cx="386867" cy="488185"/>
            <a:chOff x="0" y="0"/>
            <a:chExt cx="515823" cy="650913"/>
          </a:xfrm>
        </p:grpSpPr>
        <p:sp>
          <p:nvSpPr>
            <p:cNvPr id="38" name="Freeform 38"/>
            <p:cNvSpPr/>
            <p:nvPr/>
          </p:nvSpPr>
          <p:spPr>
            <a:xfrm>
              <a:off x="0" y="0"/>
              <a:ext cx="515874" cy="650875"/>
            </a:xfrm>
            <a:custGeom>
              <a:avLst/>
              <a:gdLst/>
              <a:ahLst/>
              <a:cxnLst/>
              <a:rect l="l" t="t" r="r" b="b"/>
              <a:pathLst>
                <a:path w="515874" h="650875">
                  <a:moveTo>
                    <a:pt x="0" y="162687"/>
                  </a:moveTo>
                  <a:lnTo>
                    <a:pt x="257937" y="162687"/>
                  </a:lnTo>
                  <a:lnTo>
                    <a:pt x="257937" y="0"/>
                  </a:lnTo>
                  <a:lnTo>
                    <a:pt x="515874" y="325501"/>
                  </a:lnTo>
                  <a:lnTo>
                    <a:pt x="257937" y="650875"/>
                  </a:lnTo>
                  <a:lnTo>
                    <a:pt x="257937" y="488188"/>
                  </a:lnTo>
                  <a:lnTo>
                    <a:pt x="0" y="488188"/>
                  </a:lnTo>
                  <a:close/>
                </a:path>
              </a:pathLst>
            </a:custGeom>
            <a:solidFill>
              <a:srgbClr val="004AAD"/>
            </a:solidFill>
            <a:ln w="12700" cap="sq">
              <a:solidFill>
                <a:srgbClr val="004AAD"/>
              </a:solidFill>
              <a:prstDash val="solid"/>
              <a:miter/>
            </a:ln>
          </p:spPr>
          <p:txBody>
            <a:bodyPr/>
            <a:lstStyle/>
            <a:p>
              <a:endParaRPr lang="en-US"/>
            </a:p>
          </p:txBody>
        </p:sp>
      </p:grpSp>
      <p:grpSp>
        <p:nvGrpSpPr>
          <p:cNvPr id="39" name="Group 39"/>
          <p:cNvGrpSpPr/>
          <p:nvPr/>
        </p:nvGrpSpPr>
        <p:grpSpPr>
          <a:xfrm>
            <a:off x="13678662" y="2358390"/>
            <a:ext cx="3695700" cy="774241"/>
            <a:chOff x="0" y="0"/>
            <a:chExt cx="4927600" cy="1032321"/>
          </a:xfrm>
        </p:grpSpPr>
        <p:sp>
          <p:nvSpPr>
            <p:cNvPr id="40" name="Freeform 40"/>
            <p:cNvSpPr/>
            <p:nvPr/>
          </p:nvSpPr>
          <p:spPr>
            <a:xfrm>
              <a:off x="0" y="0"/>
              <a:ext cx="4927600" cy="1032321"/>
            </a:xfrm>
            <a:custGeom>
              <a:avLst/>
              <a:gdLst/>
              <a:ahLst/>
              <a:cxnLst/>
              <a:rect l="l" t="t" r="r" b="b"/>
              <a:pathLst>
                <a:path w="4927600" h="1032321">
                  <a:moveTo>
                    <a:pt x="381000" y="0"/>
                  </a:moveTo>
                  <a:lnTo>
                    <a:pt x="4546600" y="0"/>
                  </a:lnTo>
                  <a:cubicBezTo>
                    <a:pt x="4757020" y="0"/>
                    <a:pt x="4927600" y="170580"/>
                    <a:pt x="4927600" y="381000"/>
                  </a:cubicBezTo>
                  <a:lnTo>
                    <a:pt x="4927600" y="651321"/>
                  </a:lnTo>
                  <a:cubicBezTo>
                    <a:pt x="4927600" y="861742"/>
                    <a:pt x="4757020" y="1032321"/>
                    <a:pt x="4546600" y="1032321"/>
                  </a:cubicBezTo>
                  <a:lnTo>
                    <a:pt x="381000" y="1032321"/>
                  </a:lnTo>
                  <a:cubicBezTo>
                    <a:pt x="170580" y="1032321"/>
                    <a:pt x="0" y="861742"/>
                    <a:pt x="0" y="651321"/>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41" name="TextBox 41"/>
            <p:cNvSpPr txBox="1"/>
            <p:nvPr/>
          </p:nvSpPr>
          <p:spPr>
            <a:xfrm>
              <a:off x="0" y="-19050"/>
              <a:ext cx="4927600" cy="1051371"/>
            </a:xfrm>
            <a:prstGeom prst="rect">
              <a:avLst/>
            </a:prstGeom>
          </p:spPr>
          <p:txBody>
            <a:bodyPr lIns="50800" tIns="50800" rIns="50800" bIns="50800" rtlCol="0" anchor="ctr"/>
            <a:lstStyle/>
            <a:p>
              <a:pPr marL="0" lvl="0" indent="0" algn="ctr">
                <a:lnSpc>
                  <a:spcPts val="3600"/>
                </a:lnSpc>
                <a:spcBef>
                  <a:spcPct val="0"/>
                </a:spcBef>
              </a:pPr>
              <a:r>
                <a:rPr lang="en-US" sz="3000" b="1" u="none" strike="noStrike">
                  <a:solidFill>
                    <a:srgbClr val="FFFFFF"/>
                  </a:solidFill>
                  <a:latin typeface="Arial"/>
                  <a:ea typeface="Arial"/>
                  <a:cs typeface="Arial"/>
                  <a:sym typeface="Arial"/>
                </a:rPr>
                <a:t>Agent prompts</a:t>
              </a:r>
            </a:p>
          </p:txBody>
        </p:sp>
      </p:grpSp>
      <p:grpSp>
        <p:nvGrpSpPr>
          <p:cNvPr id="42" name="Group 42"/>
          <p:cNvGrpSpPr/>
          <p:nvPr/>
        </p:nvGrpSpPr>
        <p:grpSpPr>
          <a:xfrm>
            <a:off x="13713219" y="3357562"/>
            <a:ext cx="3676650" cy="1543622"/>
            <a:chOff x="0" y="0"/>
            <a:chExt cx="464181" cy="194884"/>
          </a:xfrm>
        </p:grpSpPr>
        <p:sp>
          <p:nvSpPr>
            <p:cNvPr id="43" name="Freeform 43"/>
            <p:cNvSpPr/>
            <p:nvPr/>
          </p:nvSpPr>
          <p:spPr>
            <a:xfrm>
              <a:off x="0" y="0"/>
              <a:ext cx="464181" cy="194884"/>
            </a:xfrm>
            <a:custGeom>
              <a:avLst/>
              <a:gdLst/>
              <a:ahLst/>
              <a:cxnLst/>
              <a:rect l="l" t="t" r="r" b="b"/>
              <a:pathLst>
                <a:path w="464181" h="194884">
                  <a:moveTo>
                    <a:pt x="49352" y="0"/>
                  </a:moveTo>
                  <a:lnTo>
                    <a:pt x="414828" y="0"/>
                  </a:lnTo>
                  <a:cubicBezTo>
                    <a:pt x="427917" y="0"/>
                    <a:pt x="440470" y="5200"/>
                    <a:pt x="449726" y="14455"/>
                  </a:cubicBezTo>
                  <a:cubicBezTo>
                    <a:pt x="458981" y="23710"/>
                    <a:pt x="464181" y="36263"/>
                    <a:pt x="464181" y="49352"/>
                  </a:cubicBezTo>
                  <a:lnTo>
                    <a:pt x="464181" y="145531"/>
                  </a:lnTo>
                  <a:cubicBezTo>
                    <a:pt x="464181" y="158620"/>
                    <a:pt x="458981" y="171173"/>
                    <a:pt x="449726" y="180429"/>
                  </a:cubicBezTo>
                  <a:cubicBezTo>
                    <a:pt x="440470" y="189684"/>
                    <a:pt x="427917" y="194884"/>
                    <a:pt x="414828" y="194884"/>
                  </a:cubicBezTo>
                  <a:lnTo>
                    <a:pt x="49352" y="194884"/>
                  </a:lnTo>
                  <a:cubicBezTo>
                    <a:pt x="36263" y="194884"/>
                    <a:pt x="23710" y="189684"/>
                    <a:pt x="14455" y="180429"/>
                  </a:cubicBezTo>
                  <a:cubicBezTo>
                    <a:pt x="5200" y="171173"/>
                    <a:pt x="0" y="158620"/>
                    <a:pt x="0" y="145531"/>
                  </a:cubicBezTo>
                  <a:lnTo>
                    <a:pt x="0" y="49352"/>
                  </a:lnTo>
                  <a:cubicBezTo>
                    <a:pt x="0" y="36263"/>
                    <a:pt x="5200" y="23710"/>
                    <a:pt x="14455" y="14455"/>
                  </a:cubicBezTo>
                  <a:cubicBezTo>
                    <a:pt x="23710" y="5200"/>
                    <a:pt x="36263" y="0"/>
                    <a:pt x="49352" y="0"/>
                  </a:cubicBezTo>
                  <a:close/>
                </a:path>
              </a:pathLst>
            </a:custGeom>
            <a:solidFill>
              <a:srgbClr val="F3F4F6"/>
            </a:solidFill>
          </p:spPr>
          <p:txBody>
            <a:bodyPr/>
            <a:lstStyle/>
            <a:p>
              <a:endParaRPr lang="en-US"/>
            </a:p>
          </p:txBody>
        </p:sp>
        <p:sp>
          <p:nvSpPr>
            <p:cNvPr id="44" name="TextBox 44"/>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45" name="Group 45"/>
          <p:cNvGrpSpPr/>
          <p:nvPr/>
        </p:nvGrpSpPr>
        <p:grpSpPr>
          <a:xfrm>
            <a:off x="2029968" y="6101715"/>
            <a:ext cx="914400" cy="914400"/>
            <a:chOff x="0" y="0"/>
            <a:chExt cx="1219200" cy="1219200"/>
          </a:xfrm>
        </p:grpSpPr>
        <p:sp>
          <p:nvSpPr>
            <p:cNvPr id="46" name="Freeform 46" descr="Clock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4"/>
              <a:stretch>
                <a:fillRect/>
              </a:stretch>
            </a:blipFill>
          </p:spPr>
          <p:txBody>
            <a:bodyPr/>
            <a:lstStyle/>
            <a:p>
              <a:endParaRPr lang="en-US"/>
            </a:p>
          </p:txBody>
        </p:sp>
      </p:grpSp>
      <p:grpSp>
        <p:nvGrpSpPr>
          <p:cNvPr id="47" name="Group 47"/>
          <p:cNvGrpSpPr/>
          <p:nvPr/>
        </p:nvGrpSpPr>
        <p:grpSpPr>
          <a:xfrm>
            <a:off x="5285232" y="6101715"/>
            <a:ext cx="914400" cy="914400"/>
            <a:chOff x="0" y="0"/>
            <a:chExt cx="1219200" cy="1219200"/>
          </a:xfrm>
        </p:grpSpPr>
        <p:sp>
          <p:nvSpPr>
            <p:cNvPr id="48" name="Freeform 48" descr="Keyboard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5"/>
              <a:stretch>
                <a:fillRect/>
              </a:stretch>
            </a:blipFill>
          </p:spPr>
          <p:txBody>
            <a:bodyPr/>
            <a:lstStyle/>
            <a:p>
              <a:endParaRPr lang="en-US"/>
            </a:p>
          </p:txBody>
        </p:sp>
      </p:grpSp>
      <p:grpSp>
        <p:nvGrpSpPr>
          <p:cNvPr id="49" name="Group 49"/>
          <p:cNvGrpSpPr/>
          <p:nvPr/>
        </p:nvGrpSpPr>
        <p:grpSpPr>
          <a:xfrm>
            <a:off x="8540496" y="6101715"/>
            <a:ext cx="914400" cy="914400"/>
            <a:chOff x="0" y="0"/>
            <a:chExt cx="1219200" cy="1219200"/>
          </a:xfrm>
        </p:grpSpPr>
        <p:sp>
          <p:nvSpPr>
            <p:cNvPr id="50" name="Freeform 50" descr="Lightbulb icon"/>
            <p:cNvSpPr/>
            <p:nvPr/>
          </p:nvSpPr>
          <p:spPr>
            <a:xfrm>
              <a:off x="0" y="0"/>
              <a:ext cx="1219200" cy="12192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r:embed="rId6"/>
              <a:stretch>
                <a:fillRect/>
              </a:stretch>
            </a:blipFill>
          </p:spPr>
          <p:txBody>
            <a:bodyPr/>
            <a:lstStyle/>
            <a:p>
              <a:endParaRPr lang="en-US"/>
            </a:p>
          </p:txBody>
        </p:sp>
      </p:grpSp>
      <p:grpSp>
        <p:nvGrpSpPr>
          <p:cNvPr id="51" name="Group 51"/>
          <p:cNvGrpSpPr/>
          <p:nvPr/>
        </p:nvGrpSpPr>
        <p:grpSpPr>
          <a:xfrm>
            <a:off x="10972800" y="5635381"/>
            <a:ext cx="6400800" cy="3121904"/>
            <a:chOff x="0" y="0"/>
            <a:chExt cx="8534400" cy="4162539"/>
          </a:xfrm>
        </p:grpSpPr>
        <p:sp>
          <p:nvSpPr>
            <p:cNvPr id="52" name="Freeform 52" descr="Back-end of the CHORUS system flow: user behavior feeds salient signals, live effort and memory in the weighted memory, which with the agent prompt templates goes to GPT."/>
            <p:cNvSpPr/>
            <p:nvPr/>
          </p:nvSpPr>
          <p:spPr>
            <a:xfrm>
              <a:off x="0" y="0"/>
              <a:ext cx="8534400" cy="4162552"/>
            </a:xfrm>
            <a:custGeom>
              <a:avLst/>
              <a:gdLst/>
              <a:ahLst/>
              <a:cxnLst/>
              <a:rect l="l" t="t" r="r" b="b"/>
              <a:pathLst>
                <a:path w="8534400" h="4162552">
                  <a:moveTo>
                    <a:pt x="0" y="0"/>
                  </a:moveTo>
                  <a:lnTo>
                    <a:pt x="8534400" y="0"/>
                  </a:lnTo>
                  <a:lnTo>
                    <a:pt x="8534400" y="4162552"/>
                  </a:lnTo>
                  <a:lnTo>
                    <a:pt x="0" y="4162552"/>
                  </a:lnTo>
                  <a:lnTo>
                    <a:pt x="0" y="0"/>
                  </a:lnTo>
                  <a:close/>
                </a:path>
              </a:pathLst>
            </a:custGeom>
            <a:blipFill>
              <a:blip r:embed="rId7"/>
              <a:stretch>
                <a:fillRect/>
              </a:stretch>
            </a:blipFill>
          </p:spPr>
          <p:txBody>
            <a:bodyPr/>
            <a:lstStyle/>
            <a:p>
              <a:endParaRPr lang="en-US"/>
            </a:p>
          </p:txBody>
        </p:sp>
      </p:grpSp>
      <p:grpSp>
        <p:nvGrpSpPr>
          <p:cNvPr id="53" name="Group 53"/>
          <p:cNvGrpSpPr/>
          <p:nvPr/>
        </p:nvGrpSpPr>
        <p:grpSpPr>
          <a:xfrm>
            <a:off x="646938" y="5521076"/>
            <a:ext cx="9923526" cy="3803899"/>
            <a:chOff x="0" y="0"/>
            <a:chExt cx="2613604" cy="1001850"/>
          </a:xfrm>
        </p:grpSpPr>
        <p:sp>
          <p:nvSpPr>
            <p:cNvPr id="54" name="Freeform 54"/>
            <p:cNvSpPr/>
            <p:nvPr/>
          </p:nvSpPr>
          <p:spPr>
            <a:xfrm>
              <a:off x="0" y="0"/>
              <a:ext cx="2613604" cy="1001850"/>
            </a:xfrm>
            <a:custGeom>
              <a:avLst/>
              <a:gdLst/>
              <a:ahLst/>
              <a:cxnLst/>
              <a:rect l="l" t="t" r="r" b="b"/>
              <a:pathLst>
                <a:path w="2613604" h="1001850">
                  <a:moveTo>
                    <a:pt x="39788" y="0"/>
                  </a:moveTo>
                  <a:lnTo>
                    <a:pt x="2573816" y="0"/>
                  </a:lnTo>
                  <a:cubicBezTo>
                    <a:pt x="2595790" y="0"/>
                    <a:pt x="2613604" y="17814"/>
                    <a:pt x="2613604" y="39788"/>
                  </a:cubicBezTo>
                  <a:lnTo>
                    <a:pt x="2613604" y="962062"/>
                  </a:lnTo>
                  <a:cubicBezTo>
                    <a:pt x="2613604" y="972614"/>
                    <a:pt x="2609412" y="982735"/>
                    <a:pt x="2601950" y="990196"/>
                  </a:cubicBezTo>
                  <a:cubicBezTo>
                    <a:pt x="2594488" y="997658"/>
                    <a:pt x="2584368" y="1001850"/>
                    <a:pt x="2573816" y="1001850"/>
                  </a:cubicBezTo>
                  <a:lnTo>
                    <a:pt x="39788" y="1001850"/>
                  </a:lnTo>
                  <a:cubicBezTo>
                    <a:pt x="29236" y="1001850"/>
                    <a:pt x="19115" y="997658"/>
                    <a:pt x="11654" y="990196"/>
                  </a:cubicBezTo>
                  <a:cubicBezTo>
                    <a:pt x="4192" y="982735"/>
                    <a:pt x="0" y="972614"/>
                    <a:pt x="0" y="962062"/>
                  </a:cubicBezTo>
                  <a:lnTo>
                    <a:pt x="0" y="39788"/>
                  </a:lnTo>
                  <a:cubicBezTo>
                    <a:pt x="0" y="29236"/>
                    <a:pt x="4192" y="19115"/>
                    <a:pt x="11654" y="11654"/>
                  </a:cubicBezTo>
                  <a:cubicBezTo>
                    <a:pt x="19115" y="4192"/>
                    <a:pt x="29236" y="0"/>
                    <a:pt x="39788" y="0"/>
                  </a:cubicBezTo>
                  <a:close/>
                </a:path>
              </a:pathLst>
            </a:custGeom>
            <a:solidFill>
              <a:srgbClr val="FEE08B">
                <a:alpha val="14902"/>
              </a:srgbClr>
            </a:solidFill>
          </p:spPr>
          <p:txBody>
            <a:bodyPr/>
            <a:lstStyle/>
            <a:p>
              <a:endParaRPr lang="en-US"/>
            </a:p>
          </p:txBody>
        </p:sp>
        <p:sp>
          <p:nvSpPr>
            <p:cNvPr id="55" name="TextBox 55"/>
            <p:cNvSpPr txBox="1"/>
            <p:nvPr/>
          </p:nvSpPr>
          <p:spPr>
            <a:xfrm>
              <a:off x="0" y="-19050"/>
              <a:ext cx="2613604" cy="1020900"/>
            </a:xfrm>
            <a:prstGeom prst="rect">
              <a:avLst/>
            </a:prstGeom>
          </p:spPr>
          <p:txBody>
            <a:bodyPr lIns="50800" tIns="50800" rIns="50800" bIns="50800" rtlCol="0" anchor="ctr"/>
            <a:lstStyle/>
            <a:p>
              <a:pPr algn="ctr">
                <a:lnSpc>
                  <a:spcPts val="3120"/>
                </a:lnSpc>
              </a:pPr>
              <a:endParaRPr/>
            </a:p>
          </p:txBody>
        </p:sp>
      </p:grpSp>
      <p:grpSp>
        <p:nvGrpSpPr>
          <p:cNvPr id="56" name="Group 56"/>
          <p:cNvGrpSpPr/>
          <p:nvPr/>
        </p:nvGrpSpPr>
        <p:grpSpPr>
          <a:xfrm>
            <a:off x="904872" y="5156835"/>
            <a:ext cx="7635624" cy="763905"/>
            <a:chOff x="0" y="0"/>
            <a:chExt cx="2011029" cy="201193"/>
          </a:xfrm>
        </p:grpSpPr>
        <p:sp>
          <p:nvSpPr>
            <p:cNvPr id="57" name="Freeform 57"/>
            <p:cNvSpPr/>
            <p:nvPr/>
          </p:nvSpPr>
          <p:spPr>
            <a:xfrm>
              <a:off x="0" y="0"/>
              <a:ext cx="2011029" cy="201193"/>
            </a:xfrm>
            <a:custGeom>
              <a:avLst/>
              <a:gdLst/>
              <a:ahLst/>
              <a:cxnLst/>
              <a:rect l="l" t="t" r="r" b="b"/>
              <a:pathLst>
                <a:path w="2011029" h="201193">
                  <a:moveTo>
                    <a:pt x="51710" y="0"/>
                  </a:moveTo>
                  <a:lnTo>
                    <a:pt x="1959319" y="0"/>
                  </a:lnTo>
                  <a:cubicBezTo>
                    <a:pt x="1973033" y="0"/>
                    <a:pt x="1986186" y="5448"/>
                    <a:pt x="1995883" y="15146"/>
                  </a:cubicBezTo>
                  <a:cubicBezTo>
                    <a:pt x="2005581" y="24843"/>
                    <a:pt x="2011029" y="37996"/>
                    <a:pt x="2011029" y="51710"/>
                  </a:cubicBezTo>
                  <a:lnTo>
                    <a:pt x="2011029" y="149483"/>
                  </a:lnTo>
                  <a:cubicBezTo>
                    <a:pt x="2011029" y="163197"/>
                    <a:pt x="2005581" y="176350"/>
                    <a:pt x="1995883" y="186048"/>
                  </a:cubicBezTo>
                  <a:cubicBezTo>
                    <a:pt x="1986186" y="195745"/>
                    <a:pt x="1973033" y="201193"/>
                    <a:pt x="1959319" y="201193"/>
                  </a:cubicBezTo>
                  <a:lnTo>
                    <a:pt x="51710" y="201193"/>
                  </a:lnTo>
                  <a:cubicBezTo>
                    <a:pt x="37996" y="201193"/>
                    <a:pt x="24843" y="195745"/>
                    <a:pt x="15146" y="186048"/>
                  </a:cubicBezTo>
                  <a:cubicBezTo>
                    <a:pt x="5448" y="176350"/>
                    <a:pt x="0" y="163197"/>
                    <a:pt x="0" y="149483"/>
                  </a:cubicBezTo>
                  <a:lnTo>
                    <a:pt x="0" y="51710"/>
                  </a:lnTo>
                  <a:cubicBezTo>
                    <a:pt x="0" y="37996"/>
                    <a:pt x="5448" y="24843"/>
                    <a:pt x="15146" y="15146"/>
                  </a:cubicBezTo>
                  <a:cubicBezTo>
                    <a:pt x="24843" y="5448"/>
                    <a:pt x="37996" y="0"/>
                    <a:pt x="51710" y="0"/>
                  </a:cubicBezTo>
                  <a:close/>
                </a:path>
              </a:pathLst>
            </a:custGeom>
            <a:solidFill>
              <a:srgbClr val="FEE08B"/>
            </a:solidFill>
          </p:spPr>
          <p:txBody>
            <a:bodyPr/>
            <a:lstStyle/>
            <a:p>
              <a:endParaRPr lang="en-US"/>
            </a:p>
          </p:txBody>
        </p:sp>
        <p:sp>
          <p:nvSpPr>
            <p:cNvPr id="58" name="TextBox 58"/>
            <p:cNvSpPr txBox="1"/>
            <p:nvPr/>
          </p:nvSpPr>
          <p:spPr>
            <a:xfrm>
              <a:off x="0" y="-19050"/>
              <a:ext cx="2011029" cy="220243"/>
            </a:xfrm>
            <a:prstGeom prst="rect">
              <a:avLst/>
            </a:prstGeom>
          </p:spPr>
          <p:txBody>
            <a:bodyPr lIns="50800" tIns="50800" rIns="50800" bIns="50800" rtlCol="0" anchor="ctr"/>
            <a:lstStyle/>
            <a:p>
              <a:pPr algn="ctr">
                <a:lnSpc>
                  <a:spcPts val="3120"/>
                </a:lnSpc>
              </a:pPr>
              <a:endParaRPr/>
            </a:p>
          </p:txBody>
        </p:sp>
      </p:grpSp>
      <p:sp>
        <p:nvSpPr>
          <p:cNvPr id="59" name="TextBox 59"/>
          <p:cNvSpPr txBox="1"/>
          <p:nvPr/>
        </p:nvSpPr>
        <p:spPr>
          <a:xfrm>
            <a:off x="1106805" y="3743073"/>
            <a:ext cx="3291840" cy="1711328"/>
          </a:xfrm>
          <a:prstGeom prst="rect">
            <a:avLst/>
          </a:prstGeom>
        </p:spPr>
        <p:txBody>
          <a:bodyPr lIns="0" tIns="0" rIns="0" bIns="0" rtlCol="0" anchor="t">
            <a:spAutoFit/>
          </a:bodyPr>
          <a:lstStyle/>
          <a:p>
            <a:pPr algn="ctr">
              <a:lnSpc>
                <a:spcPts val="2999"/>
              </a:lnSpc>
            </a:pPr>
            <a:r>
              <a:rPr lang="en-US" sz="2499">
                <a:solidFill>
                  <a:srgbClr val="1F2A2E"/>
                </a:solidFill>
                <a:latin typeface="Arial"/>
                <a:ea typeface="Arial"/>
                <a:cs typeface="Arial"/>
                <a:sym typeface="Arial"/>
              </a:rPr>
              <a:t>How costly was this edit?</a:t>
            </a:r>
          </a:p>
        </p:txBody>
      </p:sp>
      <p:sp>
        <p:nvSpPr>
          <p:cNvPr id="60" name="TextBox 60"/>
          <p:cNvSpPr txBox="1"/>
          <p:nvPr/>
        </p:nvSpPr>
        <p:spPr>
          <a:xfrm>
            <a:off x="5285232" y="3743073"/>
            <a:ext cx="3291840" cy="1330328"/>
          </a:xfrm>
          <a:prstGeom prst="rect">
            <a:avLst/>
          </a:prstGeom>
        </p:spPr>
        <p:txBody>
          <a:bodyPr lIns="0" tIns="0" rIns="0" bIns="0" rtlCol="0" anchor="t">
            <a:spAutoFit/>
          </a:bodyPr>
          <a:lstStyle/>
          <a:p>
            <a:pPr algn="ctr">
              <a:lnSpc>
                <a:spcPts val="2999"/>
              </a:lnSpc>
            </a:pPr>
            <a:r>
              <a:rPr lang="en-US" sz="2499">
                <a:solidFill>
                  <a:srgbClr val="1F2A2E"/>
                </a:solidFill>
                <a:latin typeface="Arial"/>
                <a:ea typeface="Arial"/>
                <a:cs typeface="Arial"/>
                <a:sym typeface="Arial"/>
              </a:rPr>
              <a:t>What changed</a:t>
            </a:r>
          </a:p>
          <a:p>
            <a:pPr algn="ctr">
              <a:lnSpc>
                <a:spcPts val="2999"/>
              </a:lnSpc>
            </a:pPr>
            <a:r>
              <a:rPr lang="en-US" sz="2499">
                <a:solidFill>
                  <a:srgbClr val="1F2A2E"/>
                </a:solidFill>
                <a:latin typeface="Arial"/>
                <a:ea typeface="Arial"/>
                <a:cs typeface="Arial"/>
                <a:sym typeface="Arial"/>
              </a:rPr>
              <a:t>and where</a:t>
            </a:r>
          </a:p>
        </p:txBody>
      </p:sp>
      <p:sp>
        <p:nvSpPr>
          <p:cNvPr id="61" name="TextBox 61"/>
          <p:cNvSpPr txBox="1"/>
          <p:nvPr/>
        </p:nvSpPr>
        <p:spPr>
          <a:xfrm>
            <a:off x="9619488" y="3743073"/>
            <a:ext cx="3291840" cy="1330328"/>
          </a:xfrm>
          <a:prstGeom prst="rect">
            <a:avLst/>
          </a:prstGeom>
        </p:spPr>
        <p:txBody>
          <a:bodyPr lIns="0" tIns="0" rIns="0" bIns="0" rtlCol="0" anchor="t">
            <a:spAutoFit/>
          </a:bodyPr>
          <a:lstStyle/>
          <a:p>
            <a:pPr algn="ctr">
              <a:lnSpc>
                <a:spcPts val="2999"/>
              </a:lnSpc>
            </a:pPr>
            <a:r>
              <a:rPr lang="en-US" sz="2499">
                <a:solidFill>
                  <a:srgbClr val="1F2A2E"/>
                </a:solidFill>
                <a:latin typeface="Arial"/>
                <a:ea typeface="Arial"/>
                <a:cs typeface="Arial"/>
                <a:sym typeface="Arial"/>
              </a:rPr>
              <a:t>7 agent buckets</a:t>
            </a:r>
          </a:p>
          <a:p>
            <a:pPr algn="ctr">
              <a:lnSpc>
                <a:spcPts val="2999"/>
              </a:lnSpc>
            </a:pPr>
            <a:r>
              <a:rPr lang="en-US" sz="2499">
                <a:solidFill>
                  <a:srgbClr val="1F2A2E"/>
                </a:solidFill>
                <a:latin typeface="Arial"/>
                <a:ea typeface="Arial"/>
                <a:cs typeface="Arial"/>
                <a:sym typeface="Arial"/>
              </a:rPr>
              <a:t>+ 1 general bucket</a:t>
            </a:r>
          </a:p>
        </p:txBody>
      </p:sp>
      <p:sp>
        <p:nvSpPr>
          <p:cNvPr id="62" name="TextBox 62"/>
          <p:cNvSpPr txBox="1"/>
          <p:nvPr/>
        </p:nvSpPr>
        <p:spPr>
          <a:xfrm>
            <a:off x="13899413" y="3743073"/>
            <a:ext cx="3291840" cy="1330328"/>
          </a:xfrm>
          <a:prstGeom prst="rect">
            <a:avLst/>
          </a:prstGeom>
        </p:spPr>
        <p:txBody>
          <a:bodyPr lIns="0" tIns="0" rIns="0" bIns="0" rtlCol="0" anchor="t">
            <a:spAutoFit/>
          </a:bodyPr>
          <a:lstStyle/>
          <a:p>
            <a:pPr algn="ctr">
              <a:lnSpc>
                <a:spcPts val="2999"/>
              </a:lnSpc>
            </a:pPr>
            <a:r>
              <a:rPr lang="en-US" sz="2499">
                <a:solidFill>
                  <a:srgbClr val="1F2A2E"/>
                </a:solidFill>
                <a:latin typeface="Arial"/>
                <a:ea typeface="Arial"/>
                <a:cs typeface="Arial"/>
                <a:sym typeface="Arial"/>
              </a:rPr>
              <a:t>Top-5 edits by effort</a:t>
            </a:r>
          </a:p>
          <a:p>
            <a:pPr algn="ctr">
              <a:lnSpc>
                <a:spcPts val="2999"/>
              </a:lnSpc>
            </a:pPr>
            <a:r>
              <a:rPr lang="en-US" sz="2499">
                <a:solidFill>
                  <a:srgbClr val="1F2A2E"/>
                </a:solidFill>
                <a:latin typeface="Arial"/>
                <a:ea typeface="Arial"/>
                <a:cs typeface="Arial"/>
                <a:sym typeface="Arial"/>
              </a:rPr>
              <a:t>as few-shot examples</a:t>
            </a:r>
          </a:p>
        </p:txBody>
      </p:sp>
      <p:sp>
        <p:nvSpPr>
          <p:cNvPr id="63" name="TextBox 63"/>
          <p:cNvSpPr txBox="1"/>
          <p:nvPr/>
        </p:nvSpPr>
        <p:spPr>
          <a:xfrm>
            <a:off x="1189482" y="5324475"/>
            <a:ext cx="7662672" cy="409575"/>
          </a:xfrm>
          <a:prstGeom prst="rect">
            <a:avLst/>
          </a:prstGeom>
        </p:spPr>
        <p:txBody>
          <a:bodyPr lIns="0" tIns="0" rIns="0" bIns="0" rtlCol="0" anchor="t">
            <a:spAutoFit/>
          </a:bodyPr>
          <a:lstStyle/>
          <a:p>
            <a:pPr algn="l">
              <a:lnSpc>
                <a:spcPts val="3120"/>
              </a:lnSpc>
            </a:pPr>
            <a:r>
              <a:rPr lang="en-US" sz="2600" b="1">
                <a:solidFill>
                  <a:srgbClr val="B84A00"/>
                </a:solidFill>
                <a:latin typeface="Arial"/>
                <a:ea typeface="Arial"/>
                <a:cs typeface="Arial"/>
                <a:sym typeface="Arial"/>
              </a:rPr>
              <a:t>Live Effort = temporal + technical + cognitive</a:t>
            </a:r>
          </a:p>
        </p:txBody>
      </p:sp>
      <p:sp>
        <p:nvSpPr>
          <p:cNvPr id="64" name="TextBox 64"/>
          <p:cNvSpPr txBox="1"/>
          <p:nvPr/>
        </p:nvSpPr>
        <p:spPr>
          <a:xfrm>
            <a:off x="914400" y="7116318"/>
            <a:ext cx="3145536" cy="411861"/>
          </a:xfrm>
          <a:prstGeom prst="rect">
            <a:avLst/>
          </a:prstGeom>
        </p:spPr>
        <p:txBody>
          <a:bodyPr lIns="0" tIns="0" rIns="0" bIns="0" rtlCol="0" anchor="t">
            <a:spAutoFit/>
          </a:bodyPr>
          <a:lstStyle/>
          <a:p>
            <a:pPr algn="ctr">
              <a:lnSpc>
                <a:spcPts val="2879"/>
              </a:lnSpc>
            </a:pPr>
            <a:r>
              <a:rPr lang="en-US" sz="2400" b="1">
                <a:solidFill>
                  <a:srgbClr val="1F2A2E"/>
                </a:solidFill>
                <a:latin typeface="Arial"/>
                <a:ea typeface="Arial"/>
                <a:cs typeface="Arial"/>
                <a:sym typeface="Arial"/>
              </a:rPr>
              <a:t>Temporal</a:t>
            </a:r>
          </a:p>
        </p:txBody>
      </p:sp>
      <p:sp>
        <p:nvSpPr>
          <p:cNvPr id="65" name="TextBox 65"/>
          <p:cNvSpPr txBox="1"/>
          <p:nvPr/>
        </p:nvSpPr>
        <p:spPr>
          <a:xfrm>
            <a:off x="914400" y="7536942"/>
            <a:ext cx="3145536" cy="1125093"/>
          </a:xfrm>
          <a:prstGeom prst="rect">
            <a:avLst/>
          </a:prstGeom>
        </p:spPr>
        <p:txBody>
          <a:bodyPr lIns="0" tIns="0" rIns="0" bIns="0" rtlCol="0" anchor="t">
            <a:spAutoFit/>
          </a:bodyPr>
          <a:lstStyle/>
          <a:p>
            <a:pPr algn="ctr">
              <a:lnSpc>
                <a:spcPts val="2879"/>
              </a:lnSpc>
            </a:pPr>
            <a:r>
              <a:rPr lang="en-US" sz="2400">
                <a:solidFill>
                  <a:srgbClr val="1F2A2E"/>
                </a:solidFill>
                <a:latin typeface="Arial"/>
                <a:ea typeface="Arial"/>
                <a:cs typeface="Arial"/>
                <a:sym typeface="Arial"/>
              </a:rPr>
              <a:t>Initial pause + edit duration</a:t>
            </a:r>
          </a:p>
        </p:txBody>
      </p:sp>
      <p:sp>
        <p:nvSpPr>
          <p:cNvPr id="66" name="TextBox 66"/>
          <p:cNvSpPr txBox="1"/>
          <p:nvPr/>
        </p:nvSpPr>
        <p:spPr>
          <a:xfrm>
            <a:off x="4169664" y="7116318"/>
            <a:ext cx="3145536" cy="411861"/>
          </a:xfrm>
          <a:prstGeom prst="rect">
            <a:avLst/>
          </a:prstGeom>
        </p:spPr>
        <p:txBody>
          <a:bodyPr lIns="0" tIns="0" rIns="0" bIns="0" rtlCol="0" anchor="t">
            <a:spAutoFit/>
          </a:bodyPr>
          <a:lstStyle/>
          <a:p>
            <a:pPr algn="ctr">
              <a:lnSpc>
                <a:spcPts val="2879"/>
              </a:lnSpc>
            </a:pPr>
            <a:r>
              <a:rPr lang="en-US" sz="2400" b="1">
                <a:solidFill>
                  <a:srgbClr val="1F2A2E"/>
                </a:solidFill>
                <a:latin typeface="Arial"/>
                <a:ea typeface="Arial"/>
                <a:cs typeface="Arial"/>
                <a:sym typeface="Arial"/>
              </a:rPr>
              <a:t>Technical</a:t>
            </a:r>
          </a:p>
        </p:txBody>
      </p:sp>
      <p:sp>
        <p:nvSpPr>
          <p:cNvPr id="67" name="TextBox 67"/>
          <p:cNvSpPr txBox="1"/>
          <p:nvPr/>
        </p:nvSpPr>
        <p:spPr>
          <a:xfrm>
            <a:off x="4169664" y="7536942"/>
            <a:ext cx="3145536" cy="1125093"/>
          </a:xfrm>
          <a:prstGeom prst="rect">
            <a:avLst/>
          </a:prstGeom>
        </p:spPr>
        <p:txBody>
          <a:bodyPr lIns="0" tIns="0" rIns="0" bIns="0" rtlCol="0" anchor="t">
            <a:spAutoFit/>
          </a:bodyPr>
          <a:lstStyle/>
          <a:p>
            <a:pPr algn="ctr">
              <a:lnSpc>
                <a:spcPts val="2879"/>
              </a:lnSpc>
            </a:pPr>
            <a:r>
              <a:rPr lang="en-US" sz="2400">
                <a:solidFill>
                  <a:srgbClr val="1F2A2E"/>
                </a:solidFill>
                <a:latin typeface="Arial"/>
                <a:ea typeface="Arial"/>
                <a:cs typeface="Arial"/>
                <a:sym typeface="Arial"/>
              </a:rPr>
              <a:t>Keystrokes, deletions, cursor moves</a:t>
            </a:r>
          </a:p>
        </p:txBody>
      </p:sp>
      <p:sp>
        <p:nvSpPr>
          <p:cNvPr id="68" name="TextBox 68"/>
          <p:cNvSpPr txBox="1"/>
          <p:nvPr/>
        </p:nvSpPr>
        <p:spPr>
          <a:xfrm>
            <a:off x="7424928" y="7116318"/>
            <a:ext cx="3145536" cy="411861"/>
          </a:xfrm>
          <a:prstGeom prst="rect">
            <a:avLst/>
          </a:prstGeom>
        </p:spPr>
        <p:txBody>
          <a:bodyPr lIns="0" tIns="0" rIns="0" bIns="0" rtlCol="0" anchor="t">
            <a:spAutoFit/>
          </a:bodyPr>
          <a:lstStyle/>
          <a:p>
            <a:pPr algn="ctr">
              <a:lnSpc>
                <a:spcPts val="2879"/>
              </a:lnSpc>
            </a:pPr>
            <a:r>
              <a:rPr lang="en-US" sz="2400" b="1">
                <a:solidFill>
                  <a:srgbClr val="1F2A2E"/>
                </a:solidFill>
                <a:latin typeface="Arial"/>
                <a:ea typeface="Arial"/>
                <a:cs typeface="Arial"/>
                <a:sym typeface="Arial"/>
              </a:rPr>
              <a:t>Cognitive</a:t>
            </a:r>
          </a:p>
        </p:txBody>
      </p:sp>
      <p:sp>
        <p:nvSpPr>
          <p:cNvPr id="69" name="TextBox 69"/>
          <p:cNvSpPr txBox="1"/>
          <p:nvPr/>
        </p:nvSpPr>
        <p:spPr>
          <a:xfrm>
            <a:off x="7424928" y="7536942"/>
            <a:ext cx="3145536" cy="1125093"/>
          </a:xfrm>
          <a:prstGeom prst="rect">
            <a:avLst/>
          </a:prstGeom>
        </p:spPr>
        <p:txBody>
          <a:bodyPr lIns="0" tIns="0" rIns="0" bIns="0" rtlCol="0" anchor="t">
            <a:spAutoFit/>
          </a:bodyPr>
          <a:lstStyle/>
          <a:p>
            <a:pPr algn="ctr">
              <a:lnSpc>
                <a:spcPts val="2879"/>
              </a:lnSpc>
            </a:pPr>
            <a:r>
              <a:rPr lang="en-US" sz="2400">
                <a:solidFill>
                  <a:srgbClr val="1F2A2E"/>
                </a:solidFill>
                <a:latin typeface="Arial"/>
                <a:ea typeface="Arial"/>
                <a:cs typeface="Arial"/>
                <a:sym typeface="Arial"/>
              </a:rPr>
              <a:t>Redos + stress (appraisal theory)</a:t>
            </a:r>
          </a:p>
        </p:txBody>
      </p:sp>
      <p:sp>
        <p:nvSpPr>
          <p:cNvPr id="70" name="TextBox 70"/>
          <p:cNvSpPr txBox="1"/>
          <p:nvPr/>
        </p:nvSpPr>
        <p:spPr>
          <a:xfrm>
            <a:off x="1154430" y="8652510"/>
            <a:ext cx="9692640" cy="466725"/>
          </a:xfrm>
          <a:prstGeom prst="rect">
            <a:avLst/>
          </a:prstGeom>
        </p:spPr>
        <p:txBody>
          <a:bodyPr lIns="0" tIns="0" rIns="0" bIns="0" rtlCol="0" anchor="t">
            <a:spAutoFit/>
          </a:bodyPr>
          <a:lstStyle/>
          <a:p>
            <a:pPr algn="l">
              <a:lnSpc>
                <a:spcPts val="2279"/>
              </a:lnSpc>
            </a:pPr>
            <a:r>
              <a:rPr lang="en-US" sz="1899">
                <a:solidFill>
                  <a:srgbClr val="5B6770"/>
                </a:solidFill>
                <a:latin typeface="Arial"/>
                <a:ea typeface="Arial"/>
                <a:cs typeface="Arial"/>
                <a:sym typeface="Arial"/>
              </a:rPr>
              <a:t>Krings, 2001; Stasimioti &amp; Sosoni, 2020; Scherer, 2014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174812"/>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5">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(D3) </a:t>
              </a:r>
              <a:r>
                <a:rPr lang="en-US" sz="5600">
                  <a:solidFill>
                    <a:srgbClr val="1F2A2E"/>
                  </a:solidFill>
                  <a:latin typeface="Anton"/>
                  <a:ea typeface="Anton"/>
                  <a:cs typeface="Anton"/>
                  <a:sym typeface="Anton"/>
                </a:rPr>
                <a:t>Live Style Guide</a:t>
              </a:r>
            </a:p>
          </p:txBody>
        </p:sp>
      </p:grpSp>
      <p:sp>
        <p:nvSpPr>
          <p:cNvPr id="5" name="AutoShape 5"/>
          <p:cNvSpPr/>
          <p:nvPr/>
        </p:nvSpPr>
        <p:spPr>
          <a:xfrm rot="4560">
            <a:off x="904865" y="1397851"/>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5">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11</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5">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5">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sp>
        <p:nvSpPr>
          <p:cNvPr id="15" name="TextBox 15"/>
          <p:cNvSpPr txBox="1"/>
          <p:nvPr/>
        </p:nvSpPr>
        <p:spPr>
          <a:xfrm>
            <a:off x="914400" y="1995014"/>
            <a:ext cx="10020563" cy="1847850"/>
          </a:xfrm>
          <a:prstGeom prst="rect">
            <a:avLst/>
          </a:prstGeom>
        </p:spPr>
        <p:txBody>
          <a:bodyPr lIns="0" tIns="0" rIns="0" bIns="0" rtlCol="0" anchor="t">
            <a:spAutoFit/>
          </a:bodyPr>
          <a:lstStyle/>
          <a:p>
            <a:pPr marL="723900" lvl="1" indent="-361950" algn="l">
              <a:lnSpc>
                <a:spcPts val="3600"/>
              </a:lnSpc>
              <a:buFont typeface="Arial"/>
              <a:buChar char="•"/>
            </a:pPr>
            <a:r>
              <a:rPr lang="en-US" sz="3000">
                <a:solidFill>
                  <a:srgbClr val="1F2A2E"/>
                </a:solidFill>
                <a:latin typeface="Arial"/>
                <a:ea typeface="Arial"/>
                <a:cs typeface="Arial"/>
                <a:sym typeface="Arial"/>
              </a:rPr>
              <a:t>Radar chart of attention across MQM dimensions</a:t>
            </a:r>
          </a:p>
          <a:p>
            <a:pPr marL="723900" lvl="1" indent="-361950" algn="l">
              <a:lnSpc>
                <a:spcPts val="3600"/>
              </a:lnSpc>
              <a:buFont typeface="Arial"/>
              <a:buChar char="•"/>
            </a:pPr>
            <a:r>
              <a:rPr lang="en-US" sz="3000">
                <a:solidFill>
                  <a:srgbClr val="1F2A2E"/>
                </a:solidFill>
                <a:latin typeface="Arial"/>
                <a:ea typeface="Arial"/>
                <a:cs typeface="Arial"/>
                <a:sym typeface="Arial"/>
              </a:rPr>
              <a:t>Learned preferences &amp; recurring corrections</a:t>
            </a:r>
          </a:p>
          <a:p>
            <a:pPr marL="723900" lvl="1" indent="-361950" algn="l">
              <a:lnSpc>
                <a:spcPts val="3600"/>
              </a:lnSpc>
              <a:buFont typeface="Arial"/>
              <a:buChar char="•"/>
            </a:pPr>
            <a:r>
              <a:rPr lang="en-US" sz="3000">
                <a:solidFill>
                  <a:srgbClr val="1F2A2E"/>
                </a:solidFill>
                <a:latin typeface="Arial"/>
                <a:ea typeface="Arial"/>
                <a:cs typeface="Arial"/>
                <a:sym typeface="Arial"/>
              </a:rPr>
              <a:t>Dimension-level strength ranking</a:t>
            </a:r>
          </a:p>
          <a:p>
            <a:pPr marL="723900" lvl="1" indent="-361950" algn="l">
              <a:lnSpc>
                <a:spcPts val="3600"/>
              </a:lnSpc>
              <a:buFont typeface="Arial"/>
              <a:buChar char="•"/>
            </a:pPr>
            <a:r>
              <a:rPr lang="en-US" sz="3000">
                <a:solidFill>
                  <a:srgbClr val="1F2A2E"/>
                </a:solidFill>
                <a:latin typeface="Arial"/>
                <a:ea typeface="Arial"/>
                <a:cs typeface="Arial"/>
                <a:sym typeface="Arial"/>
              </a:rPr>
              <a:t>Built from the weighted memory</a:t>
            </a:r>
          </a:p>
        </p:txBody>
      </p:sp>
      <p:grpSp>
        <p:nvGrpSpPr>
          <p:cNvPr id="16" name="Group 16"/>
          <p:cNvGrpSpPr/>
          <p:nvPr/>
        </p:nvGrpSpPr>
        <p:grpSpPr>
          <a:xfrm>
            <a:off x="12126741" y="174812"/>
            <a:ext cx="5491225" cy="4792535"/>
            <a:chOff x="0" y="0"/>
            <a:chExt cx="6286246" cy="5486400"/>
          </a:xfrm>
        </p:grpSpPr>
        <p:sp>
          <p:nvSpPr>
            <p:cNvPr id="17" name="Freeform 17" descr="Style Guide radar chart over seven quality dimensions, from the CHORUS teaser figure."/>
            <p:cNvSpPr/>
            <p:nvPr/>
          </p:nvSpPr>
          <p:spPr>
            <a:xfrm>
              <a:off x="0" y="0"/>
              <a:ext cx="6286246" cy="5486400"/>
            </a:xfrm>
            <a:custGeom>
              <a:avLst/>
              <a:gdLst/>
              <a:ahLst/>
              <a:cxnLst/>
              <a:rect l="l" t="t" r="r" b="b"/>
              <a:pathLst>
                <a:path w="6286246" h="5486400">
                  <a:moveTo>
                    <a:pt x="0" y="0"/>
                  </a:moveTo>
                  <a:lnTo>
                    <a:pt x="6286246" y="0"/>
                  </a:lnTo>
                  <a:lnTo>
                    <a:pt x="6286246" y="5486400"/>
                  </a:lnTo>
                  <a:lnTo>
                    <a:pt x="0" y="5486400"/>
                  </a:lnTo>
                  <a:lnTo>
                    <a:pt x="0" y="0"/>
                  </a:lnTo>
                  <a:close/>
                </a:path>
              </a:pathLst>
            </a:custGeom>
            <a:blipFill>
              <a:blip r:embed="rId6"/>
              <a:stretch>
                <a:fillRect/>
              </a:stretch>
            </a:blipFill>
          </p:spPr>
          <p:txBody>
            <a:bodyPr/>
            <a:lstStyle/>
            <a:p>
              <a:endParaRPr lang="en-US"/>
            </a:p>
          </p:txBody>
        </p:sp>
      </p:grpSp>
      <p:sp>
        <p:nvSpPr>
          <p:cNvPr id="18" name="TextBox 18"/>
          <p:cNvSpPr txBox="1"/>
          <p:nvPr/>
        </p:nvSpPr>
        <p:spPr>
          <a:xfrm>
            <a:off x="4114800" y="9360894"/>
            <a:ext cx="8595360" cy="567690"/>
          </a:xfrm>
          <a:prstGeom prst="rect">
            <a:avLst/>
          </a:prstGeom>
        </p:spPr>
        <p:txBody>
          <a:bodyPr lIns="0" tIns="0" rIns="0" bIns="0" rtlCol="0" anchor="t">
            <a:spAutoFit/>
          </a:bodyPr>
          <a:lstStyle/>
          <a:p>
            <a:pPr algn="ctr">
              <a:lnSpc>
                <a:spcPts val="2639"/>
              </a:lnSpc>
            </a:pPr>
            <a:r>
              <a:rPr lang="en-US" sz="2199">
                <a:solidFill>
                  <a:srgbClr val="5B6770"/>
                </a:solidFill>
                <a:latin typeface="Arial"/>
                <a:ea typeface="Arial"/>
                <a:cs typeface="Arial"/>
                <a:sym typeface="Arial"/>
              </a:rPr>
              <a:t>Live Style Guide radar chart</a:t>
            </a:r>
          </a:p>
        </p:txBody>
      </p:sp>
      <p:pic>
        <p:nvPicPr>
          <p:cNvPr id="19" name="Picture 1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rcRect l="14" r="14"/>
          <a:stretch>
            <a:fillRect/>
          </a:stretch>
        </p:blipFill>
        <p:spPr>
          <a:xfrm>
            <a:off x="768096" y="5076573"/>
            <a:ext cx="17062704" cy="42271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34"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Within-subject study</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12</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5341620" cy="806196"/>
            <a:chOff x="0" y="0"/>
            <a:chExt cx="7122160" cy="1074928"/>
          </a:xfrm>
        </p:grpSpPr>
        <p:sp>
          <p:nvSpPr>
            <p:cNvPr id="16" name="Freeform 16"/>
            <p:cNvSpPr/>
            <p:nvPr/>
          </p:nvSpPr>
          <p:spPr>
            <a:xfrm>
              <a:off x="0" y="0"/>
              <a:ext cx="7122160" cy="1074928"/>
            </a:xfrm>
            <a:custGeom>
              <a:avLst/>
              <a:gdLst/>
              <a:ahLst/>
              <a:cxnLst/>
              <a:rect l="l" t="t" r="r" b="b"/>
              <a:pathLst>
                <a:path w="7122160" h="1074928">
                  <a:moveTo>
                    <a:pt x="381000" y="0"/>
                  </a:moveTo>
                  <a:lnTo>
                    <a:pt x="6741160" y="0"/>
                  </a:lnTo>
                  <a:cubicBezTo>
                    <a:pt x="6951580" y="0"/>
                    <a:pt x="7122160" y="170580"/>
                    <a:pt x="7122160" y="381000"/>
                  </a:cubicBezTo>
                  <a:lnTo>
                    <a:pt x="7122160" y="693928"/>
                  </a:lnTo>
                  <a:cubicBezTo>
                    <a:pt x="7122160" y="794975"/>
                    <a:pt x="7082019" y="891884"/>
                    <a:pt x="7010567" y="963336"/>
                  </a:cubicBezTo>
                  <a:cubicBezTo>
                    <a:pt x="6939116" y="1034787"/>
                    <a:pt x="6842207" y="1074928"/>
                    <a:pt x="674116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grpSp>
      <p:grpSp>
        <p:nvGrpSpPr>
          <p:cNvPr id="17" name="Group 17"/>
          <p:cNvGrpSpPr/>
          <p:nvPr/>
        </p:nvGrpSpPr>
        <p:grpSpPr>
          <a:xfrm>
            <a:off x="2092109" y="2615184"/>
            <a:ext cx="475488" cy="475488"/>
            <a:chOff x="0" y="0"/>
            <a:chExt cx="633984" cy="633984"/>
          </a:xfrm>
        </p:grpSpPr>
        <p:sp>
          <p:nvSpPr>
            <p:cNvPr id="18" name="Freeform 18" descr="Users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4"/>
              <a:stretch>
                <a:fillRect/>
              </a:stretch>
            </a:blipFill>
          </p:spPr>
          <p:txBody>
            <a:bodyPr/>
            <a:lstStyle/>
            <a:p>
              <a:endParaRPr lang="en-US"/>
            </a:p>
          </p:txBody>
        </p:sp>
      </p:grpSp>
      <p:grpSp>
        <p:nvGrpSpPr>
          <p:cNvPr id="19" name="Group 19"/>
          <p:cNvGrpSpPr/>
          <p:nvPr/>
        </p:nvGrpSpPr>
        <p:grpSpPr>
          <a:xfrm>
            <a:off x="2713901" y="2468880"/>
            <a:ext cx="2692070" cy="768096"/>
            <a:chOff x="0" y="0"/>
            <a:chExt cx="3589426" cy="1024128"/>
          </a:xfrm>
        </p:grpSpPr>
        <p:sp>
          <p:nvSpPr>
            <p:cNvPr id="20" name="Freeform 20"/>
            <p:cNvSpPr/>
            <p:nvPr/>
          </p:nvSpPr>
          <p:spPr>
            <a:xfrm>
              <a:off x="0" y="0"/>
              <a:ext cx="3589432" cy="1024128"/>
            </a:xfrm>
            <a:custGeom>
              <a:avLst/>
              <a:gdLst/>
              <a:ahLst/>
              <a:cxnLst/>
              <a:rect l="l" t="t" r="r" b="b"/>
              <a:pathLst>
                <a:path w="3589432" h="1024128">
                  <a:moveTo>
                    <a:pt x="0" y="0"/>
                  </a:moveTo>
                  <a:lnTo>
                    <a:pt x="3589432" y="0"/>
                  </a:lnTo>
                  <a:lnTo>
                    <a:pt x="3589432" y="1024128"/>
                  </a:lnTo>
                  <a:lnTo>
                    <a:pt x="0" y="1024128"/>
                  </a:lnTo>
                  <a:close/>
                </a:path>
              </a:pathLst>
            </a:custGeom>
            <a:blipFill>
              <a:blip r:embed="rId3">
                <a:alphaModFix amt="0"/>
              </a:blip>
              <a:stretch>
                <a:fillRect t="-18292" b="-18292"/>
              </a:stretch>
            </a:blipFill>
          </p:spPr>
          <p:txBody>
            <a:bodyPr/>
            <a:lstStyle/>
            <a:p>
              <a:endParaRPr lang="en-US"/>
            </a:p>
          </p:txBody>
        </p:sp>
        <p:sp>
          <p:nvSpPr>
            <p:cNvPr id="21" name="TextBox 21"/>
            <p:cNvSpPr txBox="1"/>
            <p:nvPr/>
          </p:nvSpPr>
          <p:spPr>
            <a:xfrm>
              <a:off x="0" y="-28575"/>
              <a:ext cx="3589426"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Participants</a:t>
              </a:r>
            </a:p>
          </p:txBody>
        </p:sp>
      </p:grpSp>
      <p:grpSp>
        <p:nvGrpSpPr>
          <p:cNvPr id="22" name="Group 22"/>
          <p:cNvGrpSpPr/>
          <p:nvPr/>
        </p:nvGrpSpPr>
        <p:grpSpPr>
          <a:xfrm>
            <a:off x="914400" y="3474720"/>
            <a:ext cx="5322570" cy="4754880"/>
            <a:chOff x="0" y="0"/>
            <a:chExt cx="635000" cy="567273"/>
          </a:xfrm>
        </p:grpSpPr>
        <p:sp>
          <p:nvSpPr>
            <p:cNvPr id="23" name="Freeform 23"/>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24" name="TextBox 24"/>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25" name="TextBox 25"/>
          <p:cNvSpPr txBox="1"/>
          <p:nvPr/>
        </p:nvSpPr>
        <p:spPr>
          <a:xfrm>
            <a:off x="1184910" y="3986403"/>
            <a:ext cx="4754880" cy="2952750"/>
          </a:xfrm>
          <a:prstGeom prst="rect">
            <a:avLst/>
          </a:prstGeom>
        </p:spPr>
        <p:txBody>
          <a:bodyPr lIns="0" tIns="0" rIns="0" bIns="0" rtlCol="0" anchor="t">
            <a:spAutoFit/>
          </a:bodyPr>
          <a:lstStyle/>
          <a:p>
            <a:pPr marL="604519" lvl="1" indent="-302260" algn="l">
              <a:lnSpc>
                <a:spcPts val="3359"/>
              </a:lnSpc>
              <a:buFont typeface="Arial"/>
              <a:buChar char="•"/>
            </a:pPr>
            <a:r>
              <a:rPr lang="en-US" sz="2799">
                <a:solidFill>
                  <a:srgbClr val="1F2A2E"/>
                </a:solidFill>
                <a:latin typeface="Arial"/>
                <a:ea typeface="Arial"/>
                <a:cs typeface="Arial"/>
                <a:sym typeface="Arial"/>
              </a:rPr>
              <a:t>30 licensed En–Zh translators</a:t>
            </a:r>
          </a:p>
          <a:p>
            <a:pPr marL="604519" lvl="1" indent="-302260" algn="l">
              <a:lnSpc>
                <a:spcPts val="3359"/>
              </a:lnSpc>
              <a:buFont typeface="Arial"/>
              <a:buChar char="•"/>
            </a:pPr>
            <a:r>
              <a:rPr lang="en-US" sz="2799">
                <a:solidFill>
                  <a:srgbClr val="1F2A2E"/>
                </a:solidFill>
                <a:latin typeface="Arial"/>
                <a:ea typeface="Arial"/>
                <a:cs typeface="Arial"/>
                <a:sym typeface="Arial"/>
              </a:rPr>
              <a:t>Age: 21–50 (M = 28.9)</a:t>
            </a:r>
          </a:p>
          <a:p>
            <a:pPr marL="604519" lvl="1" indent="-302260" algn="l">
              <a:lnSpc>
                <a:spcPts val="3359"/>
              </a:lnSpc>
              <a:buFont typeface="Arial"/>
              <a:buChar char="•"/>
            </a:pPr>
            <a:r>
              <a:rPr lang="en-US" sz="2799">
                <a:solidFill>
                  <a:srgbClr val="1F2A2E"/>
                </a:solidFill>
                <a:latin typeface="Arial"/>
                <a:ea typeface="Arial"/>
                <a:cs typeface="Arial"/>
                <a:sym typeface="Arial"/>
              </a:rPr>
              <a:t>~100 min/session</a:t>
            </a:r>
          </a:p>
          <a:p>
            <a:pPr marL="604519" lvl="1" indent="-302260" algn="l">
              <a:lnSpc>
                <a:spcPts val="3359"/>
              </a:lnSpc>
              <a:buFont typeface="Arial"/>
              <a:buChar char="•"/>
            </a:pPr>
            <a:r>
              <a:rPr lang="en-US" sz="2799">
                <a:solidFill>
                  <a:srgbClr val="1F2A2E"/>
                </a:solidFill>
                <a:latin typeface="Arial"/>
                <a:ea typeface="Arial"/>
                <a:cs typeface="Arial"/>
                <a:sym typeface="Arial"/>
              </a:rPr>
              <a:t>Condition order counterbalanced</a:t>
            </a:r>
          </a:p>
          <a:p>
            <a:pPr algn="l">
              <a:lnSpc>
                <a:spcPts val="3359"/>
              </a:lnSpc>
            </a:pPr>
            <a:endParaRPr lang="en-US" sz="2799">
              <a:solidFill>
                <a:srgbClr val="1F2A2E"/>
              </a:solidFill>
              <a:latin typeface="Arial"/>
              <a:ea typeface="Arial"/>
              <a:cs typeface="Arial"/>
              <a:sym typeface="Arial"/>
            </a:endParaRPr>
          </a:p>
        </p:txBody>
      </p:sp>
      <p:grpSp>
        <p:nvGrpSpPr>
          <p:cNvPr id="26" name="Group 26"/>
          <p:cNvGrpSpPr/>
          <p:nvPr/>
        </p:nvGrpSpPr>
        <p:grpSpPr>
          <a:xfrm>
            <a:off x="6473190" y="2449830"/>
            <a:ext cx="5341620" cy="806196"/>
            <a:chOff x="0" y="0"/>
            <a:chExt cx="7122160" cy="1074928"/>
          </a:xfrm>
        </p:grpSpPr>
        <p:sp>
          <p:nvSpPr>
            <p:cNvPr id="27" name="Freeform 27"/>
            <p:cNvSpPr/>
            <p:nvPr/>
          </p:nvSpPr>
          <p:spPr>
            <a:xfrm>
              <a:off x="0" y="0"/>
              <a:ext cx="7122160" cy="1074928"/>
            </a:xfrm>
            <a:custGeom>
              <a:avLst/>
              <a:gdLst/>
              <a:ahLst/>
              <a:cxnLst/>
              <a:rect l="l" t="t" r="r" b="b"/>
              <a:pathLst>
                <a:path w="7122160" h="1074928">
                  <a:moveTo>
                    <a:pt x="381000" y="0"/>
                  </a:moveTo>
                  <a:lnTo>
                    <a:pt x="6741160" y="0"/>
                  </a:lnTo>
                  <a:cubicBezTo>
                    <a:pt x="6951580" y="0"/>
                    <a:pt x="7122160" y="170580"/>
                    <a:pt x="7122160" y="381000"/>
                  </a:cubicBezTo>
                  <a:lnTo>
                    <a:pt x="7122160" y="693928"/>
                  </a:lnTo>
                  <a:cubicBezTo>
                    <a:pt x="7122160" y="794975"/>
                    <a:pt x="7082019" y="891884"/>
                    <a:pt x="7010567" y="963336"/>
                  </a:cubicBezTo>
                  <a:cubicBezTo>
                    <a:pt x="6939116" y="1034787"/>
                    <a:pt x="6842207" y="1074928"/>
                    <a:pt x="674116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grpSp>
      <p:grpSp>
        <p:nvGrpSpPr>
          <p:cNvPr id="28" name="Group 28"/>
          <p:cNvGrpSpPr/>
          <p:nvPr/>
        </p:nvGrpSpPr>
        <p:grpSpPr>
          <a:xfrm>
            <a:off x="6970090" y="2615184"/>
            <a:ext cx="475488" cy="475488"/>
            <a:chOff x="0" y="0"/>
            <a:chExt cx="633984" cy="633984"/>
          </a:xfrm>
        </p:grpSpPr>
        <p:sp>
          <p:nvSpPr>
            <p:cNvPr id="29" name="Freeform 29" descr="Layers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5"/>
              <a:stretch>
                <a:fillRect/>
              </a:stretch>
            </a:blipFill>
          </p:spPr>
          <p:txBody>
            <a:bodyPr/>
            <a:lstStyle/>
            <a:p>
              <a:endParaRPr lang="en-US"/>
            </a:p>
          </p:txBody>
        </p:sp>
      </p:grpSp>
      <p:grpSp>
        <p:nvGrpSpPr>
          <p:cNvPr id="30" name="Group 30"/>
          <p:cNvGrpSpPr/>
          <p:nvPr/>
        </p:nvGrpSpPr>
        <p:grpSpPr>
          <a:xfrm>
            <a:off x="7591882" y="2468880"/>
            <a:ext cx="4091797" cy="768096"/>
            <a:chOff x="0" y="0"/>
            <a:chExt cx="5455730" cy="1024128"/>
          </a:xfrm>
        </p:grpSpPr>
        <p:sp>
          <p:nvSpPr>
            <p:cNvPr id="31" name="Freeform 31"/>
            <p:cNvSpPr/>
            <p:nvPr/>
          </p:nvSpPr>
          <p:spPr>
            <a:xfrm>
              <a:off x="0" y="0"/>
              <a:ext cx="5455731" cy="1024128"/>
            </a:xfrm>
            <a:custGeom>
              <a:avLst/>
              <a:gdLst/>
              <a:ahLst/>
              <a:cxnLst/>
              <a:rect l="l" t="t" r="r" b="b"/>
              <a:pathLst>
                <a:path w="5455731" h="1024128">
                  <a:moveTo>
                    <a:pt x="0" y="0"/>
                  </a:moveTo>
                  <a:lnTo>
                    <a:pt x="5455731" y="0"/>
                  </a:lnTo>
                  <a:lnTo>
                    <a:pt x="5455731" y="1024128"/>
                  </a:lnTo>
                  <a:lnTo>
                    <a:pt x="0" y="1024128"/>
                  </a:lnTo>
                  <a:close/>
                </a:path>
              </a:pathLst>
            </a:custGeom>
            <a:blipFill>
              <a:blip r:embed="rId3">
                <a:alphaModFix amt="0"/>
              </a:blip>
              <a:stretch>
                <a:fillRect t="-53800" b="-53800"/>
              </a:stretch>
            </a:blipFill>
          </p:spPr>
          <p:txBody>
            <a:bodyPr/>
            <a:lstStyle/>
            <a:p>
              <a:endParaRPr lang="en-US"/>
            </a:p>
          </p:txBody>
        </p:sp>
        <p:sp>
          <p:nvSpPr>
            <p:cNvPr id="32" name="TextBox 32"/>
            <p:cNvSpPr txBox="1"/>
            <p:nvPr/>
          </p:nvSpPr>
          <p:spPr>
            <a:xfrm>
              <a:off x="0" y="-28575"/>
              <a:ext cx="5455730"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Tasks &amp; conditions</a:t>
              </a:r>
            </a:p>
          </p:txBody>
        </p:sp>
      </p:grpSp>
      <p:grpSp>
        <p:nvGrpSpPr>
          <p:cNvPr id="33" name="Group 33"/>
          <p:cNvGrpSpPr/>
          <p:nvPr/>
        </p:nvGrpSpPr>
        <p:grpSpPr>
          <a:xfrm>
            <a:off x="6492240" y="3474720"/>
            <a:ext cx="5322570" cy="4754880"/>
            <a:chOff x="0" y="0"/>
            <a:chExt cx="635000" cy="567273"/>
          </a:xfrm>
        </p:grpSpPr>
        <p:sp>
          <p:nvSpPr>
            <p:cNvPr id="34" name="Freeform 34"/>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35" name="TextBox 35"/>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36" name="TextBox 36"/>
          <p:cNvSpPr txBox="1"/>
          <p:nvPr/>
        </p:nvSpPr>
        <p:spPr>
          <a:xfrm>
            <a:off x="6766560" y="3876294"/>
            <a:ext cx="4754880" cy="2114550"/>
          </a:xfrm>
          <a:prstGeom prst="rect">
            <a:avLst/>
          </a:prstGeom>
        </p:spPr>
        <p:txBody>
          <a:bodyPr lIns="0" tIns="0" rIns="0" bIns="0" rtlCol="0" anchor="t">
            <a:spAutoFit/>
          </a:bodyPr>
          <a:lstStyle/>
          <a:p>
            <a:pPr marL="675639" lvl="1" indent="-337820" algn="l">
              <a:lnSpc>
                <a:spcPts val="3359"/>
              </a:lnSpc>
              <a:buFont typeface="Arial"/>
              <a:buChar char="•"/>
            </a:pPr>
            <a:r>
              <a:rPr lang="en-US" sz="2799">
                <a:solidFill>
                  <a:srgbClr val="1F2A2E"/>
                </a:solidFill>
                <a:latin typeface="Arial"/>
                <a:ea typeface="Arial"/>
                <a:cs typeface="Arial"/>
                <a:sym typeface="Arial"/>
              </a:rPr>
              <a:t>4 translation domains</a:t>
            </a:r>
          </a:p>
          <a:p>
            <a:pPr marL="675639" lvl="1" indent="-337820" algn="l">
              <a:lnSpc>
                <a:spcPts val="3359"/>
              </a:lnSpc>
              <a:buFont typeface="Arial"/>
              <a:buChar char="•"/>
            </a:pPr>
            <a:r>
              <a:rPr lang="en-US" sz="2799">
                <a:solidFill>
                  <a:srgbClr val="1F2A2E"/>
                </a:solidFill>
                <a:latin typeface="Arial"/>
                <a:ea typeface="Arial"/>
                <a:cs typeface="Arial"/>
                <a:sym typeface="Arial"/>
              </a:rPr>
              <a:t>2 domains/person</a:t>
            </a:r>
          </a:p>
          <a:p>
            <a:pPr marL="675639" lvl="1" indent="-337820" algn="l">
              <a:lnSpc>
                <a:spcPts val="3359"/>
              </a:lnSpc>
              <a:buFont typeface="Arial"/>
              <a:buChar char="•"/>
            </a:pPr>
            <a:r>
              <a:rPr lang="en-US" sz="2799">
                <a:solidFill>
                  <a:srgbClr val="1F2A2E"/>
                </a:solidFill>
                <a:latin typeface="Arial"/>
                <a:ea typeface="Arial"/>
                <a:cs typeface="Arial"/>
                <a:sym typeface="Arial"/>
              </a:rPr>
              <a:t>40 sentences total</a:t>
            </a:r>
          </a:p>
          <a:p>
            <a:pPr marL="675639" lvl="1" indent="-337820" algn="l">
              <a:lnSpc>
                <a:spcPts val="3359"/>
              </a:lnSpc>
              <a:buFont typeface="Arial"/>
              <a:buChar char="•"/>
            </a:pPr>
            <a:r>
              <a:rPr lang="en-US" sz="2799">
                <a:solidFill>
                  <a:srgbClr val="1F2A2E"/>
                </a:solidFill>
                <a:latin typeface="Arial"/>
                <a:ea typeface="Arial"/>
                <a:cs typeface="Arial"/>
                <a:sym typeface="Arial"/>
              </a:rPr>
              <a:t>GPT-5.3 baseline</a:t>
            </a:r>
          </a:p>
          <a:p>
            <a:pPr marL="675639" lvl="1" indent="-337820" algn="l">
              <a:lnSpc>
                <a:spcPts val="3359"/>
              </a:lnSpc>
              <a:buFont typeface="Arial"/>
              <a:buChar char="•"/>
            </a:pPr>
            <a:r>
              <a:rPr lang="en-US" sz="2799">
                <a:solidFill>
                  <a:srgbClr val="1F2A2E"/>
                </a:solidFill>
                <a:latin typeface="Arial"/>
                <a:ea typeface="Arial"/>
                <a:cs typeface="Arial"/>
                <a:sym typeface="Arial"/>
              </a:rPr>
              <a:t>Counterbalanced</a:t>
            </a:r>
          </a:p>
        </p:txBody>
      </p:sp>
      <p:grpSp>
        <p:nvGrpSpPr>
          <p:cNvPr id="37" name="Group 37"/>
          <p:cNvGrpSpPr/>
          <p:nvPr/>
        </p:nvGrpSpPr>
        <p:grpSpPr>
          <a:xfrm>
            <a:off x="12051030" y="2449830"/>
            <a:ext cx="5341620" cy="806196"/>
            <a:chOff x="0" y="0"/>
            <a:chExt cx="7122160" cy="1074928"/>
          </a:xfrm>
        </p:grpSpPr>
        <p:sp>
          <p:nvSpPr>
            <p:cNvPr id="38" name="Freeform 38"/>
            <p:cNvSpPr/>
            <p:nvPr/>
          </p:nvSpPr>
          <p:spPr>
            <a:xfrm>
              <a:off x="0" y="0"/>
              <a:ext cx="7122160" cy="1074928"/>
            </a:xfrm>
            <a:custGeom>
              <a:avLst/>
              <a:gdLst/>
              <a:ahLst/>
              <a:cxnLst/>
              <a:rect l="l" t="t" r="r" b="b"/>
              <a:pathLst>
                <a:path w="7122160" h="1074928">
                  <a:moveTo>
                    <a:pt x="381000" y="0"/>
                  </a:moveTo>
                  <a:lnTo>
                    <a:pt x="6741160" y="0"/>
                  </a:lnTo>
                  <a:cubicBezTo>
                    <a:pt x="6951580" y="0"/>
                    <a:pt x="7122160" y="170580"/>
                    <a:pt x="7122160" y="381000"/>
                  </a:cubicBezTo>
                  <a:lnTo>
                    <a:pt x="7122160" y="693928"/>
                  </a:lnTo>
                  <a:cubicBezTo>
                    <a:pt x="7122160" y="794975"/>
                    <a:pt x="7082019" y="891884"/>
                    <a:pt x="7010567" y="963336"/>
                  </a:cubicBezTo>
                  <a:cubicBezTo>
                    <a:pt x="6939116" y="1034787"/>
                    <a:pt x="6842207" y="1074928"/>
                    <a:pt x="674116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grpSp>
      <p:grpSp>
        <p:nvGrpSpPr>
          <p:cNvPr id="39" name="Group 39"/>
          <p:cNvGrpSpPr/>
          <p:nvPr/>
        </p:nvGrpSpPr>
        <p:grpSpPr>
          <a:xfrm>
            <a:off x="12479807" y="2615184"/>
            <a:ext cx="475488" cy="475488"/>
            <a:chOff x="0" y="0"/>
            <a:chExt cx="633984" cy="633984"/>
          </a:xfrm>
        </p:grpSpPr>
        <p:sp>
          <p:nvSpPr>
            <p:cNvPr id="40" name="Freeform 40" descr="Target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6"/>
              <a:stretch>
                <a:fillRect/>
              </a:stretch>
            </a:blipFill>
          </p:spPr>
          <p:txBody>
            <a:bodyPr/>
            <a:lstStyle/>
            <a:p>
              <a:endParaRPr lang="en-US"/>
            </a:p>
          </p:txBody>
        </p:sp>
      </p:grpSp>
      <p:grpSp>
        <p:nvGrpSpPr>
          <p:cNvPr id="41" name="Group 41"/>
          <p:cNvGrpSpPr/>
          <p:nvPr/>
        </p:nvGrpSpPr>
        <p:grpSpPr>
          <a:xfrm>
            <a:off x="13101599" y="2468880"/>
            <a:ext cx="4228024" cy="768096"/>
            <a:chOff x="0" y="0"/>
            <a:chExt cx="5637365" cy="1024128"/>
          </a:xfrm>
        </p:grpSpPr>
        <p:sp>
          <p:nvSpPr>
            <p:cNvPr id="42" name="Freeform 42"/>
            <p:cNvSpPr/>
            <p:nvPr/>
          </p:nvSpPr>
          <p:spPr>
            <a:xfrm>
              <a:off x="0" y="0"/>
              <a:ext cx="5637365" cy="1024128"/>
            </a:xfrm>
            <a:custGeom>
              <a:avLst/>
              <a:gdLst/>
              <a:ahLst/>
              <a:cxnLst/>
              <a:rect l="l" t="t" r="r" b="b"/>
              <a:pathLst>
                <a:path w="5637365" h="1024128">
                  <a:moveTo>
                    <a:pt x="0" y="0"/>
                  </a:moveTo>
                  <a:lnTo>
                    <a:pt x="5637365" y="0"/>
                  </a:lnTo>
                  <a:lnTo>
                    <a:pt x="5637365" y="1024128"/>
                  </a:lnTo>
                  <a:lnTo>
                    <a:pt x="0" y="1024128"/>
                  </a:lnTo>
                  <a:close/>
                </a:path>
              </a:pathLst>
            </a:custGeom>
            <a:blipFill>
              <a:blip r:embed="rId3">
                <a:alphaModFix amt="0"/>
              </a:blip>
              <a:stretch>
                <a:fillRect t="-57256" b="-57256"/>
              </a:stretch>
            </a:blipFill>
          </p:spPr>
          <p:txBody>
            <a:bodyPr/>
            <a:lstStyle/>
            <a:p>
              <a:endParaRPr lang="en-US"/>
            </a:p>
          </p:txBody>
        </p:sp>
        <p:sp>
          <p:nvSpPr>
            <p:cNvPr id="43" name="TextBox 43"/>
            <p:cNvSpPr txBox="1"/>
            <p:nvPr/>
          </p:nvSpPr>
          <p:spPr>
            <a:xfrm>
              <a:off x="0" y="-28575"/>
              <a:ext cx="5637365"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Research questions</a:t>
              </a:r>
            </a:p>
          </p:txBody>
        </p:sp>
      </p:grpSp>
      <p:grpSp>
        <p:nvGrpSpPr>
          <p:cNvPr id="44" name="Group 44"/>
          <p:cNvGrpSpPr/>
          <p:nvPr/>
        </p:nvGrpSpPr>
        <p:grpSpPr>
          <a:xfrm>
            <a:off x="12071985" y="3474720"/>
            <a:ext cx="5322570" cy="4754880"/>
            <a:chOff x="0" y="0"/>
            <a:chExt cx="635000" cy="567273"/>
          </a:xfrm>
        </p:grpSpPr>
        <p:sp>
          <p:nvSpPr>
            <p:cNvPr id="45" name="Freeform 45"/>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46" name="TextBox 46"/>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47" name="TextBox 47"/>
          <p:cNvSpPr txBox="1"/>
          <p:nvPr/>
        </p:nvSpPr>
        <p:spPr>
          <a:xfrm>
            <a:off x="12051030" y="3789426"/>
            <a:ext cx="5048250" cy="3924300"/>
          </a:xfrm>
          <a:prstGeom prst="rect">
            <a:avLst/>
          </a:prstGeom>
        </p:spPr>
        <p:txBody>
          <a:bodyPr lIns="0" tIns="0" rIns="0" bIns="0" rtlCol="0" anchor="t">
            <a:spAutoFit/>
          </a:bodyPr>
          <a:lstStyle/>
          <a:p>
            <a:pPr marL="627381" lvl="1" indent="-313690" algn="l">
              <a:lnSpc>
                <a:spcPts val="3120"/>
              </a:lnSpc>
              <a:buFont typeface="Arial"/>
              <a:buChar char="•"/>
            </a:pPr>
            <a:r>
              <a:rPr lang="en-US" sz="2600" b="1">
                <a:solidFill>
                  <a:srgbClr val="207FFF"/>
                </a:solidFill>
                <a:latin typeface="Arial"/>
                <a:ea typeface="Arial"/>
                <a:cs typeface="Arial"/>
                <a:sym typeface="Arial"/>
              </a:rPr>
              <a:t>RQ1</a:t>
            </a:r>
            <a:r>
              <a:rPr lang="en-US" sz="2600">
                <a:solidFill>
                  <a:srgbClr val="1F2A2E"/>
                </a:solidFill>
                <a:latin typeface="Arial"/>
                <a:ea typeface="Arial"/>
                <a:cs typeface="Arial"/>
                <a:sym typeface="Arial"/>
              </a:rPr>
              <a:t> Does CHORUS reduce translators’ editing effort and perceived workload?</a:t>
            </a:r>
          </a:p>
          <a:p>
            <a:pPr marL="627381" lvl="1" indent="-313690" algn="l">
              <a:lnSpc>
                <a:spcPts val="3120"/>
              </a:lnSpc>
              <a:buFont typeface="Arial"/>
              <a:buChar char="•"/>
            </a:pPr>
            <a:r>
              <a:rPr lang="en-US" sz="2600" b="1">
                <a:solidFill>
                  <a:srgbClr val="207FFF"/>
                </a:solidFill>
                <a:latin typeface="Arial"/>
                <a:ea typeface="Arial"/>
                <a:cs typeface="Arial"/>
                <a:sym typeface="Arial"/>
              </a:rPr>
              <a:t>RQ2</a:t>
            </a:r>
            <a:r>
              <a:rPr lang="en-US" sz="2600">
                <a:solidFill>
                  <a:srgbClr val="1F2A2E"/>
                </a:solidFill>
                <a:latin typeface="Arial"/>
                <a:ea typeface="Arial"/>
                <a:cs typeface="Arial"/>
                <a:sym typeface="Arial"/>
              </a:rPr>
              <a:t> Does CHORUS improve final translation quality?</a:t>
            </a:r>
          </a:p>
          <a:p>
            <a:pPr marL="627381" lvl="1" indent="-313690" algn="l">
              <a:lnSpc>
                <a:spcPts val="3120"/>
              </a:lnSpc>
              <a:buFont typeface="Arial"/>
              <a:buChar char="•"/>
            </a:pPr>
            <a:r>
              <a:rPr lang="en-US" sz="2600" b="1">
                <a:solidFill>
                  <a:srgbClr val="207FFF"/>
                </a:solidFill>
                <a:latin typeface="Arial"/>
                <a:ea typeface="Arial"/>
                <a:cs typeface="Arial"/>
                <a:sym typeface="Arial"/>
              </a:rPr>
              <a:t>RQ3</a:t>
            </a:r>
            <a:r>
              <a:rPr lang="en-US" sz="2600">
                <a:solidFill>
                  <a:srgbClr val="1F2A2E"/>
                </a:solidFill>
                <a:latin typeface="Arial"/>
                <a:ea typeface="Arial"/>
                <a:cs typeface="Arial"/>
                <a:sym typeface="Arial"/>
              </a:rPr>
              <a:t> How does CHORUS support professional translators in revision, reflection, and preference formation?</a:t>
            </a:r>
          </a:p>
        </p:txBody>
      </p:sp>
      <p:sp>
        <p:nvSpPr>
          <p:cNvPr id="48" name="TextBox 48"/>
          <p:cNvSpPr txBox="1"/>
          <p:nvPr/>
        </p:nvSpPr>
        <p:spPr>
          <a:xfrm>
            <a:off x="1028700" y="8869489"/>
            <a:ext cx="16459200" cy="521589"/>
          </a:xfrm>
          <a:prstGeom prst="rect">
            <a:avLst/>
          </a:prstGeom>
        </p:spPr>
        <p:txBody>
          <a:bodyPr lIns="0" tIns="0" rIns="0" bIns="0" rtlCol="0" anchor="t">
            <a:spAutoFit/>
          </a:bodyPr>
          <a:lstStyle/>
          <a:p>
            <a:pPr algn="l">
              <a:lnSpc>
                <a:spcPts val="2279"/>
              </a:lnSpc>
            </a:pPr>
            <a:r>
              <a:rPr lang="en-US" sz="1899">
                <a:solidFill>
                  <a:srgbClr val="5B6770"/>
                </a:solidFill>
                <a:latin typeface="Arial"/>
                <a:ea typeface="Arial"/>
                <a:cs typeface="Arial"/>
                <a:sym typeface="Arial"/>
              </a:rPr>
              <a:t>WMT24 (Deutsch et al., 2025) · NASA-TLX (Hart &amp; Staveland, 1988) · BLEU (Papineni et al., 2002) · COMET (Rei et al., 2020)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(RQ1) </a:t>
              </a:r>
              <a:r>
                <a:rPr lang="en-US" sz="5600">
                  <a:solidFill>
                    <a:srgbClr val="1F2A2E"/>
                  </a:solidFill>
                  <a:latin typeface="Anton"/>
                  <a:ea typeface="Anton"/>
                  <a:cs typeface="Anton"/>
                  <a:sym typeface="Anton"/>
                </a:rPr>
                <a:t>Faster, with less effort</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13</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2708170" y="2436009"/>
            <a:ext cx="5602702" cy="691204"/>
            <a:chOff x="0" y="0"/>
            <a:chExt cx="6692811" cy="825690"/>
          </a:xfrm>
        </p:grpSpPr>
        <p:sp>
          <p:nvSpPr>
            <p:cNvPr id="16" name="Freeform 16"/>
            <p:cNvSpPr/>
            <p:nvPr/>
          </p:nvSpPr>
          <p:spPr>
            <a:xfrm>
              <a:off x="0" y="0"/>
              <a:ext cx="6692816" cy="825688"/>
            </a:xfrm>
            <a:custGeom>
              <a:avLst/>
              <a:gdLst/>
              <a:ahLst/>
              <a:cxnLst/>
              <a:rect l="l" t="t" r="r" b="b"/>
              <a:pathLst>
                <a:path w="6692816" h="825688">
                  <a:moveTo>
                    <a:pt x="0" y="0"/>
                  </a:moveTo>
                  <a:lnTo>
                    <a:pt x="6692816" y="0"/>
                  </a:lnTo>
                  <a:lnTo>
                    <a:pt x="6692816" y="825688"/>
                  </a:lnTo>
                  <a:lnTo>
                    <a:pt x="0" y="825688"/>
                  </a:lnTo>
                  <a:close/>
                </a:path>
              </a:pathLst>
            </a:custGeom>
            <a:blipFill>
              <a:blip r:embed="rId3">
                <a:alphaModFix amt="0"/>
              </a:blip>
              <a:stretch>
                <a:fillRect t="-107940" b="-107940"/>
              </a:stretch>
            </a:blipFill>
          </p:spPr>
          <p:txBody>
            <a:bodyPr/>
            <a:lstStyle/>
            <a:p>
              <a:endParaRPr lang="en-US"/>
            </a:p>
          </p:txBody>
        </p:sp>
        <p:sp>
          <p:nvSpPr>
            <p:cNvPr id="17" name="TextBox 17"/>
            <p:cNvSpPr txBox="1"/>
            <p:nvPr/>
          </p:nvSpPr>
          <p:spPr>
            <a:xfrm>
              <a:off x="0" y="-9525"/>
              <a:ext cx="6692811" cy="835215"/>
            </a:xfrm>
            <a:prstGeom prst="rect">
              <a:avLst/>
            </a:prstGeom>
          </p:spPr>
          <p:txBody>
            <a:bodyPr lIns="0" tIns="0" rIns="0" bIns="0" rtlCol="0" anchor="ctr"/>
            <a:lstStyle/>
            <a:p>
              <a:pPr algn="l">
                <a:lnSpc>
                  <a:spcPts val="2879"/>
                </a:lnSpc>
              </a:pPr>
              <a:r>
                <a:rPr lang="en-US" sz="2400" b="1">
                  <a:solidFill>
                    <a:srgbClr val="1F2A2E"/>
                  </a:solidFill>
                  <a:latin typeface="Arial"/>
                  <a:ea typeface="Arial"/>
                  <a:cs typeface="Arial"/>
                  <a:sym typeface="Arial"/>
                </a:rPr>
                <a:t>NASA-TLX score (0–100)</a:t>
              </a:r>
            </a:p>
          </p:txBody>
        </p:sp>
      </p:grpSp>
      <p:grpSp>
        <p:nvGrpSpPr>
          <p:cNvPr id="18" name="Group 18"/>
          <p:cNvGrpSpPr/>
          <p:nvPr/>
        </p:nvGrpSpPr>
        <p:grpSpPr>
          <a:xfrm>
            <a:off x="9975715" y="2562247"/>
            <a:ext cx="444522" cy="438718"/>
            <a:chOff x="0" y="0"/>
            <a:chExt cx="531012" cy="524078"/>
          </a:xfrm>
        </p:grpSpPr>
        <p:sp>
          <p:nvSpPr>
            <p:cNvPr id="19" name="Freeform 19"/>
            <p:cNvSpPr/>
            <p:nvPr/>
          </p:nvSpPr>
          <p:spPr>
            <a:xfrm>
              <a:off x="0" y="0"/>
              <a:ext cx="530987" cy="524129"/>
            </a:xfrm>
            <a:custGeom>
              <a:avLst/>
              <a:gdLst/>
              <a:ahLst/>
              <a:cxnLst/>
              <a:rect l="l" t="t" r="r" b="b"/>
              <a:pathLst>
                <a:path w="530987" h="524129">
                  <a:moveTo>
                    <a:pt x="0" y="0"/>
                  </a:moveTo>
                  <a:lnTo>
                    <a:pt x="530987" y="0"/>
                  </a:lnTo>
                  <a:lnTo>
                    <a:pt x="530987" y="524129"/>
                  </a:lnTo>
                  <a:lnTo>
                    <a:pt x="0" y="524129"/>
                  </a:lnTo>
                  <a:close/>
                </a:path>
              </a:pathLst>
            </a:custGeom>
            <a:solidFill>
              <a:srgbClr val="1D4ED8"/>
            </a:solidFill>
            <a:ln w="19050" cap="sq">
              <a:solidFill>
                <a:srgbClr val="1D4ED8"/>
              </a:solidFill>
              <a:prstDash val="solid"/>
              <a:miter/>
            </a:ln>
          </p:spPr>
          <p:txBody>
            <a:bodyPr/>
            <a:lstStyle/>
            <a:p>
              <a:endParaRPr lang="en-US"/>
            </a:p>
          </p:txBody>
        </p:sp>
      </p:grpSp>
      <p:grpSp>
        <p:nvGrpSpPr>
          <p:cNvPr id="20" name="Group 20"/>
          <p:cNvGrpSpPr/>
          <p:nvPr/>
        </p:nvGrpSpPr>
        <p:grpSpPr>
          <a:xfrm>
            <a:off x="10594827" y="2436009"/>
            <a:ext cx="1919552" cy="691204"/>
            <a:chOff x="0" y="0"/>
            <a:chExt cx="2293036" cy="825690"/>
          </a:xfrm>
        </p:grpSpPr>
        <p:sp>
          <p:nvSpPr>
            <p:cNvPr id="21" name="Freeform 21"/>
            <p:cNvSpPr/>
            <p:nvPr/>
          </p:nvSpPr>
          <p:spPr>
            <a:xfrm>
              <a:off x="0" y="0"/>
              <a:ext cx="2293034" cy="825688"/>
            </a:xfrm>
            <a:custGeom>
              <a:avLst/>
              <a:gdLst/>
              <a:ahLst/>
              <a:cxnLst/>
              <a:rect l="l" t="t" r="r" b="b"/>
              <a:pathLst>
                <a:path w="2293034" h="825688">
                  <a:moveTo>
                    <a:pt x="0" y="0"/>
                  </a:moveTo>
                  <a:lnTo>
                    <a:pt x="2293034" y="0"/>
                  </a:lnTo>
                  <a:lnTo>
                    <a:pt x="2293034" y="825688"/>
                  </a:lnTo>
                  <a:lnTo>
                    <a:pt x="0" y="825688"/>
                  </a:lnTo>
                  <a:close/>
                </a:path>
              </a:pathLst>
            </a:custGeom>
            <a:blipFill>
              <a:blip r:embed="rId3">
                <a:alphaModFix amt="0"/>
              </a:blip>
              <a:stretch>
                <a:fillRect t="-4112" b="-4112"/>
              </a:stretch>
            </a:blipFill>
          </p:spPr>
          <p:txBody>
            <a:bodyPr/>
            <a:lstStyle/>
            <a:p>
              <a:endParaRPr lang="en-US"/>
            </a:p>
          </p:txBody>
        </p:sp>
        <p:sp>
          <p:nvSpPr>
            <p:cNvPr id="22" name="TextBox 22"/>
            <p:cNvSpPr txBox="1"/>
            <p:nvPr/>
          </p:nvSpPr>
          <p:spPr>
            <a:xfrm>
              <a:off x="0" y="-9525"/>
              <a:ext cx="2293036" cy="835215"/>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CHORUS</a:t>
              </a:r>
            </a:p>
          </p:txBody>
        </p:sp>
      </p:grpSp>
      <p:grpSp>
        <p:nvGrpSpPr>
          <p:cNvPr id="23" name="Group 23"/>
          <p:cNvGrpSpPr/>
          <p:nvPr/>
        </p:nvGrpSpPr>
        <p:grpSpPr>
          <a:xfrm>
            <a:off x="13062494" y="2562247"/>
            <a:ext cx="444522" cy="438718"/>
            <a:chOff x="0" y="0"/>
            <a:chExt cx="531012" cy="524078"/>
          </a:xfrm>
        </p:grpSpPr>
        <p:sp>
          <p:nvSpPr>
            <p:cNvPr id="24" name="Freeform 24"/>
            <p:cNvSpPr/>
            <p:nvPr/>
          </p:nvSpPr>
          <p:spPr>
            <a:xfrm>
              <a:off x="0" y="0"/>
              <a:ext cx="530987" cy="524129"/>
            </a:xfrm>
            <a:custGeom>
              <a:avLst/>
              <a:gdLst/>
              <a:ahLst/>
              <a:cxnLst/>
              <a:rect l="l" t="t" r="r" b="b"/>
              <a:pathLst>
                <a:path w="530987" h="524129">
                  <a:moveTo>
                    <a:pt x="0" y="0"/>
                  </a:moveTo>
                  <a:lnTo>
                    <a:pt x="530987" y="0"/>
                  </a:lnTo>
                  <a:lnTo>
                    <a:pt x="530987" y="524129"/>
                  </a:lnTo>
                  <a:lnTo>
                    <a:pt x="0" y="524129"/>
                  </a:lnTo>
                  <a:close/>
                </a:path>
              </a:pathLst>
            </a:custGeom>
            <a:solidFill>
              <a:srgbClr val="CBD5E1"/>
            </a:solidFill>
            <a:ln w="19050" cap="sq">
              <a:solidFill>
                <a:srgbClr val="64748B"/>
              </a:solidFill>
              <a:prstDash val="solid"/>
              <a:miter/>
            </a:ln>
          </p:spPr>
          <p:txBody>
            <a:bodyPr/>
            <a:lstStyle/>
            <a:p>
              <a:endParaRPr lang="en-US"/>
            </a:p>
          </p:txBody>
        </p:sp>
      </p:grpSp>
      <p:grpSp>
        <p:nvGrpSpPr>
          <p:cNvPr id="25" name="Group 25"/>
          <p:cNvGrpSpPr/>
          <p:nvPr/>
        </p:nvGrpSpPr>
        <p:grpSpPr>
          <a:xfrm>
            <a:off x="13681606" y="2436009"/>
            <a:ext cx="1726027" cy="691204"/>
            <a:chOff x="0" y="0"/>
            <a:chExt cx="2061858" cy="825690"/>
          </a:xfrm>
        </p:grpSpPr>
        <p:sp>
          <p:nvSpPr>
            <p:cNvPr id="26" name="Freeform 26"/>
            <p:cNvSpPr/>
            <p:nvPr/>
          </p:nvSpPr>
          <p:spPr>
            <a:xfrm>
              <a:off x="0" y="0"/>
              <a:ext cx="2061853" cy="825688"/>
            </a:xfrm>
            <a:custGeom>
              <a:avLst/>
              <a:gdLst/>
              <a:ahLst/>
              <a:cxnLst/>
              <a:rect l="l" t="t" r="r" b="b"/>
              <a:pathLst>
                <a:path w="2061853" h="825688">
                  <a:moveTo>
                    <a:pt x="0" y="0"/>
                  </a:moveTo>
                  <a:lnTo>
                    <a:pt x="2061853" y="0"/>
                  </a:lnTo>
                  <a:lnTo>
                    <a:pt x="2061853" y="825688"/>
                  </a:lnTo>
                  <a:lnTo>
                    <a:pt x="0" y="825688"/>
                  </a:lnTo>
                  <a:close/>
                </a:path>
              </a:pathLst>
            </a:custGeom>
            <a:blipFill>
              <a:blip r:embed="rId3">
                <a:alphaModFix amt="0"/>
              </a:blip>
              <a:stretch>
                <a:fillRect l="-1380" r="-1380"/>
              </a:stretch>
            </a:blipFill>
          </p:spPr>
          <p:txBody>
            <a:bodyPr/>
            <a:lstStyle/>
            <a:p>
              <a:endParaRPr lang="en-US"/>
            </a:p>
          </p:txBody>
        </p:sp>
        <p:sp>
          <p:nvSpPr>
            <p:cNvPr id="27" name="TextBox 27"/>
            <p:cNvSpPr txBox="1"/>
            <p:nvPr/>
          </p:nvSpPr>
          <p:spPr>
            <a:xfrm>
              <a:off x="0" y="-9525"/>
              <a:ext cx="2061858" cy="835215"/>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Baseline</a:t>
              </a:r>
            </a:p>
          </p:txBody>
        </p:sp>
      </p:grpSp>
      <p:grpSp>
        <p:nvGrpSpPr>
          <p:cNvPr id="28" name="Group 28"/>
          <p:cNvGrpSpPr/>
          <p:nvPr/>
        </p:nvGrpSpPr>
        <p:grpSpPr>
          <a:xfrm>
            <a:off x="3501882" y="3311531"/>
            <a:ext cx="11765682" cy="4928912"/>
            <a:chOff x="0" y="0"/>
            <a:chExt cx="14054912" cy="5887923"/>
          </a:xfrm>
        </p:grpSpPr>
        <p:sp>
          <p:nvSpPr>
            <p:cNvPr id="29" name="Freeform 29" descr="NASA-TLX bar chart: CHORUS lower on overall workload, mental, physical and temporal demand, effort and frustration; higher on success."/>
            <p:cNvSpPr/>
            <p:nvPr/>
          </p:nvSpPr>
          <p:spPr>
            <a:xfrm>
              <a:off x="0" y="0"/>
              <a:ext cx="14054962" cy="5887974"/>
            </a:xfrm>
            <a:custGeom>
              <a:avLst/>
              <a:gdLst/>
              <a:ahLst/>
              <a:cxnLst/>
              <a:rect l="l" t="t" r="r" b="b"/>
              <a:pathLst>
                <a:path w="14054962" h="5887974">
                  <a:moveTo>
                    <a:pt x="0" y="0"/>
                  </a:moveTo>
                  <a:lnTo>
                    <a:pt x="14054962" y="0"/>
                  </a:lnTo>
                  <a:lnTo>
                    <a:pt x="14054962" y="5887974"/>
                  </a:lnTo>
                  <a:lnTo>
                    <a:pt x="0" y="5887974"/>
                  </a:lnTo>
                  <a:lnTo>
                    <a:pt x="0" y="0"/>
                  </a:lnTo>
                  <a:close/>
                </a:path>
              </a:pathLst>
            </a:custGeom>
            <a:blipFill>
              <a:blip r:embed="rId4"/>
              <a:stretch>
                <a:fillRect t="-660" b="-660"/>
              </a:stretch>
            </a:blipFill>
          </p:spPr>
          <p:txBody>
            <a:bodyPr/>
            <a:lstStyle/>
            <a:p>
              <a:endParaRPr lang="en-US"/>
            </a:p>
          </p:txBody>
        </p:sp>
      </p:grpSp>
      <p:sp>
        <p:nvSpPr>
          <p:cNvPr id="30" name="TextBox 30"/>
          <p:cNvSpPr txBox="1"/>
          <p:nvPr/>
        </p:nvSpPr>
        <p:spPr>
          <a:xfrm>
            <a:off x="3501882" y="9467399"/>
            <a:ext cx="11765682" cy="381000"/>
          </a:xfrm>
          <a:prstGeom prst="rect">
            <a:avLst/>
          </a:prstGeom>
        </p:spPr>
        <p:txBody>
          <a:bodyPr lIns="0" tIns="0" rIns="0" bIns="0" rtlCol="0" anchor="t">
            <a:spAutoFit/>
          </a:bodyPr>
          <a:lstStyle/>
          <a:p>
            <a:pPr algn="ctr">
              <a:lnSpc>
                <a:spcPts val="2946"/>
              </a:lnSpc>
            </a:pPr>
            <a:r>
              <a:rPr lang="en-US" sz="2455">
                <a:solidFill>
                  <a:srgbClr val="5B6770"/>
                </a:solidFill>
                <a:latin typeface="Arial"/>
                <a:ea typeface="Arial"/>
                <a:cs typeface="Arial"/>
                <a:sym typeface="Arial"/>
              </a:rPr>
              <a:t>Error bars: ±SEM · every difference significant (paired t-tests, p &lt; .05)</a:t>
            </a:r>
          </a:p>
        </p:txBody>
      </p:sp>
      <p:sp>
        <p:nvSpPr>
          <p:cNvPr id="31" name="TextBox 31"/>
          <p:cNvSpPr txBox="1"/>
          <p:nvPr/>
        </p:nvSpPr>
        <p:spPr>
          <a:xfrm>
            <a:off x="3809014" y="8346121"/>
            <a:ext cx="1614153" cy="946486"/>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Overall</a:t>
            </a:r>
          </a:p>
          <a:p>
            <a:pPr algn="ctr">
              <a:lnSpc>
                <a:spcPts val="2946"/>
              </a:lnSpc>
            </a:pPr>
            <a:r>
              <a:rPr lang="en-US" sz="2455">
                <a:solidFill>
                  <a:srgbClr val="1F2A2E"/>
                </a:solidFill>
                <a:latin typeface="Arial"/>
                <a:ea typeface="Arial"/>
                <a:cs typeface="Arial"/>
                <a:sym typeface="Arial"/>
              </a:rPr>
              <a:t>workload</a:t>
            </a:r>
          </a:p>
        </p:txBody>
      </p:sp>
      <p:sp>
        <p:nvSpPr>
          <p:cNvPr id="32" name="TextBox 32"/>
          <p:cNvSpPr txBox="1"/>
          <p:nvPr/>
        </p:nvSpPr>
        <p:spPr>
          <a:xfrm>
            <a:off x="5409686" y="8346121"/>
            <a:ext cx="1587191" cy="946486"/>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Mental</a:t>
            </a:r>
          </a:p>
          <a:p>
            <a:pPr algn="ctr">
              <a:lnSpc>
                <a:spcPts val="2946"/>
              </a:lnSpc>
            </a:pPr>
            <a:r>
              <a:rPr lang="en-US" sz="2455">
                <a:solidFill>
                  <a:srgbClr val="1F2A2E"/>
                </a:solidFill>
                <a:latin typeface="Arial"/>
                <a:ea typeface="Arial"/>
                <a:cs typeface="Arial"/>
                <a:sym typeface="Arial"/>
              </a:rPr>
              <a:t>demand</a:t>
            </a:r>
          </a:p>
        </p:txBody>
      </p:sp>
      <p:sp>
        <p:nvSpPr>
          <p:cNvPr id="33" name="TextBox 33"/>
          <p:cNvSpPr txBox="1"/>
          <p:nvPr/>
        </p:nvSpPr>
        <p:spPr>
          <a:xfrm>
            <a:off x="6996877" y="8346121"/>
            <a:ext cx="1587191" cy="946486"/>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Physical</a:t>
            </a:r>
          </a:p>
          <a:p>
            <a:pPr algn="ctr">
              <a:lnSpc>
                <a:spcPts val="2946"/>
              </a:lnSpc>
            </a:pPr>
            <a:r>
              <a:rPr lang="en-US" sz="2455">
                <a:solidFill>
                  <a:srgbClr val="1F2A2E"/>
                </a:solidFill>
                <a:latin typeface="Arial"/>
                <a:ea typeface="Arial"/>
                <a:cs typeface="Arial"/>
                <a:sym typeface="Arial"/>
              </a:rPr>
              <a:t>demand</a:t>
            </a:r>
          </a:p>
        </p:txBody>
      </p:sp>
      <p:sp>
        <p:nvSpPr>
          <p:cNvPr id="34" name="TextBox 34"/>
          <p:cNvSpPr txBox="1"/>
          <p:nvPr/>
        </p:nvSpPr>
        <p:spPr>
          <a:xfrm>
            <a:off x="8529891" y="8346121"/>
            <a:ext cx="1693187" cy="946486"/>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Temporal</a:t>
            </a:r>
          </a:p>
          <a:p>
            <a:pPr algn="ctr">
              <a:lnSpc>
                <a:spcPts val="2946"/>
              </a:lnSpc>
            </a:pPr>
            <a:r>
              <a:rPr lang="en-US" sz="2455">
                <a:solidFill>
                  <a:srgbClr val="1F2A2E"/>
                </a:solidFill>
                <a:latin typeface="Arial"/>
                <a:ea typeface="Arial"/>
                <a:cs typeface="Arial"/>
                <a:sym typeface="Arial"/>
              </a:rPr>
              <a:t>demand</a:t>
            </a:r>
          </a:p>
        </p:txBody>
      </p:sp>
      <p:sp>
        <p:nvSpPr>
          <p:cNvPr id="35" name="TextBox 35"/>
          <p:cNvSpPr txBox="1"/>
          <p:nvPr/>
        </p:nvSpPr>
        <p:spPr>
          <a:xfrm>
            <a:off x="10170079" y="8346121"/>
            <a:ext cx="1587191" cy="524087"/>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Success</a:t>
            </a:r>
          </a:p>
        </p:txBody>
      </p:sp>
      <p:sp>
        <p:nvSpPr>
          <p:cNvPr id="36" name="TextBox 36"/>
          <p:cNvSpPr txBox="1"/>
          <p:nvPr/>
        </p:nvSpPr>
        <p:spPr>
          <a:xfrm>
            <a:off x="11756091" y="8346121"/>
            <a:ext cx="1587191" cy="524087"/>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Effort</a:t>
            </a:r>
          </a:p>
        </p:txBody>
      </p:sp>
      <p:sp>
        <p:nvSpPr>
          <p:cNvPr id="37" name="TextBox 37"/>
          <p:cNvSpPr txBox="1"/>
          <p:nvPr/>
        </p:nvSpPr>
        <p:spPr>
          <a:xfrm>
            <a:off x="13191209" y="8346121"/>
            <a:ext cx="1891346" cy="524087"/>
          </a:xfrm>
          <a:prstGeom prst="rect">
            <a:avLst/>
          </a:prstGeom>
        </p:spPr>
        <p:txBody>
          <a:bodyPr lIns="0" tIns="0" rIns="0" bIns="0" rtlCol="0" anchor="t">
            <a:spAutoFit/>
          </a:bodyPr>
          <a:lstStyle/>
          <a:p>
            <a:pPr algn="ctr">
              <a:lnSpc>
                <a:spcPts val="2946"/>
              </a:lnSpc>
            </a:pPr>
            <a:r>
              <a:rPr lang="en-US" sz="2455">
                <a:solidFill>
                  <a:srgbClr val="1F2A2E"/>
                </a:solidFill>
                <a:latin typeface="Arial"/>
                <a:ea typeface="Arial"/>
                <a:cs typeface="Arial"/>
                <a:sym typeface="Arial"/>
              </a:rPr>
              <a:t>Frustration</a:t>
            </a:r>
          </a:p>
        </p:txBody>
      </p:sp>
      <p:grpSp>
        <p:nvGrpSpPr>
          <p:cNvPr id="38" name="Group 38"/>
          <p:cNvGrpSpPr/>
          <p:nvPr/>
        </p:nvGrpSpPr>
        <p:grpSpPr>
          <a:xfrm>
            <a:off x="2540844" y="7421099"/>
            <a:ext cx="752942" cy="412842"/>
            <a:chOff x="0" y="0"/>
            <a:chExt cx="1003922" cy="550456"/>
          </a:xfrm>
        </p:grpSpPr>
        <p:sp>
          <p:nvSpPr>
            <p:cNvPr id="39" name="Freeform 39"/>
            <p:cNvSpPr/>
            <p:nvPr/>
          </p:nvSpPr>
          <p:spPr>
            <a:xfrm>
              <a:off x="0" y="0"/>
              <a:ext cx="1003922" cy="550458"/>
            </a:xfrm>
            <a:custGeom>
              <a:avLst/>
              <a:gdLst/>
              <a:ahLst/>
              <a:cxnLst/>
              <a:rect l="l" t="t" r="r" b="b"/>
              <a:pathLst>
                <a:path w="1003922" h="550458">
                  <a:moveTo>
                    <a:pt x="0" y="0"/>
                  </a:moveTo>
                  <a:lnTo>
                    <a:pt x="1003922" y="0"/>
                  </a:lnTo>
                  <a:lnTo>
                    <a:pt x="1003922" y="550458"/>
                  </a:lnTo>
                  <a:lnTo>
                    <a:pt x="0" y="550458"/>
                  </a:lnTo>
                  <a:close/>
                </a:path>
              </a:pathLst>
            </a:custGeom>
            <a:blipFill>
              <a:blip r:embed="rId3">
                <a:alphaModFix amt="0"/>
              </a:blip>
              <a:stretch>
                <a:fillRect l="-20349" r="-20349"/>
              </a:stretch>
            </a:blipFill>
          </p:spPr>
          <p:txBody>
            <a:bodyPr/>
            <a:lstStyle/>
            <a:p>
              <a:endParaRPr lang="en-US"/>
            </a:p>
          </p:txBody>
        </p:sp>
        <p:sp>
          <p:nvSpPr>
            <p:cNvPr id="40" name="TextBox 40"/>
            <p:cNvSpPr txBox="1"/>
            <p:nvPr/>
          </p:nvSpPr>
          <p:spPr>
            <a:xfrm>
              <a:off x="0" y="-9525"/>
              <a:ext cx="1003922" cy="559981"/>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0</a:t>
              </a:r>
            </a:p>
          </p:txBody>
        </p:sp>
      </p:grpSp>
      <p:grpSp>
        <p:nvGrpSpPr>
          <p:cNvPr id="41" name="Group 41"/>
          <p:cNvGrpSpPr/>
          <p:nvPr/>
        </p:nvGrpSpPr>
        <p:grpSpPr>
          <a:xfrm>
            <a:off x="2540844" y="6406315"/>
            <a:ext cx="752942" cy="412842"/>
            <a:chOff x="0" y="0"/>
            <a:chExt cx="1003922" cy="550456"/>
          </a:xfrm>
        </p:grpSpPr>
        <p:sp>
          <p:nvSpPr>
            <p:cNvPr id="42" name="Freeform 42"/>
            <p:cNvSpPr/>
            <p:nvPr/>
          </p:nvSpPr>
          <p:spPr>
            <a:xfrm>
              <a:off x="0" y="0"/>
              <a:ext cx="1003922" cy="550458"/>
            </a:xfrm>
            <a:custGeom>
              <a:avLst/>
              <a:gdLst/>
              <a:ahLst/>
              <a:cxnLst/>
              <a:rect l="l" t="t" r="r" b="b"/>
              <a:pathLst>
                <a:path w="1003922" h="550458">
                  <a:moveTo>
                    <a:pt x="0" y="0"/>
                  </a:moveTo>
                  <a:lnTo>
                    <a:pt x="1003922" y="0"/>
                  </a:lnTo>
                  <a:lnTo>
                    <a:pt x="1003922" y="550458"/>
                  </a:lnTo>
                  <a:lnTo>
                    <a:pt x="0" y="550458"/>
                  </a:lnTo>
                  <a:close/>
                </a:path>
              </a:pathLst>
            </a:custGeom>
            <a:blipFill>
              <a:blip r:embed="rId3">
                <a:alphaModFix amt="0"/>
              </a:blip>
              <a:stretch>
                <a:fillRect l="-20349" r="-20349"/>
              </a:stretch>
            </a:blipFill>
          </p:spPr>
          <p:txBody>
            <a:bodyPr/>
            <a:lstStyle/>
            <a:p>
              <a:endParaRPr lang="en-US"/>
            </a:p>
          </p:txBody>
        </p:sp>
        <p:sp>
          <p:nvSpPr>
            <p:cNvPr id="43" name="TextBox 43"/>
            <p:cNvSpPr txBox="1"/>
            <p:nvPr/>
          </p:nvSpPr>
          <p:spPr>
            <a:xfrm>
              <a:off x="0" y="-9525"/>
              <a:ext cx="1003922" cy="559981"/>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20</a:t>
              </a:r>
            </a:p>
          </p:txBody>
        </p:sp>
      </p:grpSp>
      <p:grpSp>
        <p:nvGrpSpPr>
          <p:cNvPr id="44" name="Group 44"/>
          <p:cNvGrpSpPr/>
          <p:nvPr/>
        </p:nvGrpSpPr>
        <p:grpSpPr>
          <a:xfrm>
            <a:off x="2540844" y="5391093"/>
            <a:ext cx="752942" cy="412842"/>
            <a:chOff x="0" y="0"/>
            <a:chExt cx="1003922" cy="550456"/>
          </a:xfrm>
        </p:grpSpPr>
        <p:sp>
          <p:nvSpPr>
            <p:cNvPr id="45" name="Freeform 45"/>
            <p:cNvSpPr/>
            <p:nvPr/>
          </p:nvSpPr>
          <p:spPr>
            <a:xfrm>
              <a:off x="0" y="0"/>
              <a:ext cx="1003922" cy="550458"/>
            </a:xfrm>
            <a:custGeom>
              <a:avLst/>
              <a:gdLst/>
              <a:ahLst/>
              <a:cxnLst/>
              <a:rect l="l" t="t" r="r" b="b"/>
              <a:pathLst>
                <a:path w="1003922" h="550458">
                  <a:moveTo>
                    <a:pt x="0" y="0"/>
                  </a:moveTo>
                  <a:lnTo>
                    <a:pt x="1003922" y="0"/>
                  </a:lnTo>
                  <a:lnTo>
                    <a:pt x="1003922" y="550458"/>
                  </a:lnTo>
                  <a:lnTo>
                    <a:pt x="0" y="550458"/>
                  </a:lnTo>
                  <a:close/>
                </a:path>
              </a:pathLst>
            </a:custGeom>
            <a:blipFill>
              <a:blip r:embed="rId3">
                <a:alphaModFix amt="0"/>
              </a:blip>
              <a:stretch>
                <a:fillRect l="-20349" r="-20349"/>
              </a:stretch>
            </a:blipFill>
          </p:spPr>
          <p:txBody>
            <a:bodyPr/>
            <a:lstStyle/>
            <a:p>
              <a:endParaRPr lang="en-US"/>
            </a:p>
          </p:txBody>
        </p:sp>
        <p:sp>
          <p:nvSpPr>
            <p:cNvPr id="46" name="TextBox 46"/>
            <p:cNvSpPr txBox="1"/>
            <p:nvPr/>
          </p:nvSpPr>
          <p:spPr>
            <a:xfrm>
              <a:off x="0" y="-9525"/>
              <a:ext cx="1003922" cy="559981"/>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40</a:t>
              </a:r>
            </a:p>
          </p:txBody>
        </p:sp>
      </p:grpSp>
      <p:grpSp>
        <p:nvGrpSpPr>
          <p:cNvPr id="47" name="Group 47"/>
          <p:cNvGrpSpPr/>
          <p:nvPr/>
        </p:nvGrpSpPr>
        <p:grpSpPr>
          <a:xfrm>
            <a:off x="2540844" y="4376309"/>
            <a:ext cx="752942" cy="412842"/>
            <a:chOff x="0" y="0"/>
            <a:chExt cx="1003922" cy="550456"/>
          </a:xfrm>
        </p:grpSpPr>
        <p:sp>
          <p:nvSpPr>
            <p:cNvPr id="48" name="Freeform 48"/>
            <p:cNvSpPr/>
            <p:nvPr/>
          </p:nvSpPr>
          <p:spPr>
            <a:xfrm>
              <a:off x="0" y="0"/>
              <a:ext cx="1003922" cy="550458"/>
            </a:xfrm>
            <a:custGeom>
              <a:avLst/>
              <a:gdLst/>
              <a:ahLst/>
              <a:cxnLst/>
              <a:rect l="l" t="t" r="r" b="b"/>
              <a:pathLst>
                <a:path w="1003922" h="550458">
                  <a:moveTo>
                    <a:pt x="0" y="0"/>
                  </a:moveTo>
                  <a:lnTo>
                    <a:pt x="1003922" y="0"/>
                  </a:lnTo>
                  <a:lnTo>
                    <a:pt x="1003922" y="550458"/>
                  </a:lnTo>
                  <a:lnTo>
                    <a:pt x="0" y="550458"/>
                  </a:lnTo>
                  <a:close/>
                </a:path>
              </a:pathLst>
            </a:custGeom>
            <a:blipFill>
              <a:blip r:embed="rId3">
                <a:alphaModFix amt="0"/>
              </a:blip>
              <a:stretch>
                <a:fillRect l="-20349" r="-20349"/>
              </a:stretch>
            </a:blipFill>
          </p:spPr>
          <p:txBody>
            <a:bodyPr/>
            <a:lstStyle/>
            <a:p>
              <a:endParaRPr lang="en-US"/>
            </a:p>
          </p:txBody>
        </p:sp>
        <p:sp>
          <p:nvSpPr>
            <p:cNvPr id="49" name="TextBox 49"/>
            <p:cNvSpPr txBox="1"/>
            <p:nvPr/>
          </p:nvSpPr>
          <p:spPr>
            <a:xfrm>
              <a:off x="0" y="-9525"/>
              <a:ext cx="1003922" cy="559981"/>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60</a:t>
              </a:r>
            </a:p>
          </p:txBody>
        </p:sp>
      </p:grpSp>
      <p:grpSp>
        <p:nvGrpSpPr>
          <p:cNvPr id="50" name="Group 50"/>
          <p:cNvGrpSpPr/>
          <p:nvPr/>
        </p:nvGrpSpPr>
        <p:grpSpPr>
          <a:xfrm>
            <a:off x="2540844" y="3361525"/>
            <a:ext cx="752942" cy="412842"/>
            <a:chOff x="0" y="0"/>
            <a:chExt cx="1003922" cy="550456"/>
          </a:xfrm>
        </p:grpSpPr>
        <p:sp>
          <p:nvSpPr>
            <p:cNvPr id="51" name="Freeform 51"/>
            <p:cNvSpPr/>
            <p:nvPr/>
          </p:nvSpPr>
          <p:spPr>
            <a:xfrm>
              <a:off x="0" y="0"/>
              <a:ext cx="1003922" cy="550458"/>
            </a:xfrm>
            <a:custGeom>
              <a:avLst/>
              <a:gdLst/>
              <a:ahLst/>
              <a:cxnLst/>
              <a:rect l="l" t="t" r="r" b="b"/>
              <a:pathLst>
                <a:path w="1003922" h="550458">
                  <a:moveTo>
                    <a:pt x="0" y="0"/>
                  </a:moveTo>
                  <a:lnTo>
                    <a:pt x="1003922" y="0"/>
                  </a:lnTo>
                  <a:lnTo>
                    <a:pt x="1003922" y="550458"/>
                  </a:lnTo>
                  <a:lnTo>
                    <a:pt x="0" y="550458"/>
                  </a:lnTo>
                  <a:close/>
                </a:path>
              </a:pathLst>
            </a:custGeom>
            <a:blipFill>
              <a:blip r:embed="rId3">
                <a:alphaModFix amt="0"/>
              </a:blip>
              <a:stretch>
                <a:fillRect l="-20349" r="-20349"/>
              </a:stretch>
            </a:blipFill>
          </p:spPr>
          <p:txBody>
            <a:bodyPr/>
            <a:lstStyle/>
            <a:p>
              <a:endParaRPr lang="en-US"/>
            </a:p>
          </p:txBody>
        </p:sp>
        <p:sp>
          <p:nvSpPr>
            <p:cNvPr id="52" name="TextBox 52"/>
            <p:cNvSpPr txBox="1"/>
            <p:nvPr/>
          </p:nvSpPr>
          <p:spPr>
            <a:xfrm>
              <a:off x="0" y="-9525"/>
              <a:ext cx="1003922" cy="559981"/>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80</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(RQ1) </a:t>
              </a:r>
              <a:r>
                <a:rPr lang="en-US" sz="5600">
                  <a:solidFill>
                    <a:srgbClr val="1F2A2E"/>
                  </a:solidFill>
                  <a:latin typeface="Anton"/>
                  <a:ea typeface="Anton"/>
                  <a:cs typeface="Anton"/>
                  <a:sym typeface="Anton"/>
                </a:rPr>
                <a:t>Less time and effort with use</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14</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1687319" y="3179874"/>
            <a:ext cx="6382153" cy="4553533"/>
            <a:chOff x="0" y="0"/>
            <a:chExt cx="7315200" cy="5219243"/>
          </a:xfrm>
        </p:grpSpPr>
        <p:sp>
          <p:nvSpPr>
            <p:cNvPr id="16" name="Freeform 16" descr="Completion time per task (log scale) across task order 1–10: CHORUS declines more steeply than Baseline."/>
            <p:cNvSpPr/>
            <p:nvPr/>
          </p:nvSpPr>
          <p:spPr>
            <a:xfrm>
              <a:off x="0" y="0"/>
              <a:ext cx="7315200" cy="5219192"/>
            </a:xfrm>
            <a:custGeom>
              <a:avLst/>
              <a:gdLst/>
              <a:ahLst/>
              <a:cxnLst/>
              <a:rect l="l" t="t" r="r" b="b"/>
              <a:pathLst>
                <a:path w="7315200" h="5219192">
                  <a:moveTo>
                    <a:pt x="0" y="0"/>
                  </a:moveTo>
                  <a:lnTo>
                    <a:pt x="7315200" y="0"/>
                  </a:lnTo>
                  <a:lnTo>
                    <a:pt x="7315200" y="5219192"/>
                  </a:lnTo>
                  <a:lnTo>
                    <a:pt x="0" y="5219192"/>
                  </a:lnTo>
                  <a:lnTo>
                    <a:pt x="0" y="0"/>
                  </a:lnTo>
                  <a:close/>
                </a:path>
              </a:pathLst>
            </a:custGeom>
            <a:blipFill>
              <a:blip r:embed="rId4"/>
              <a:stretch>
                <a:fillRect/>
              </a:stretch>
            </a:blipFill>
          </p:spPr>
          <p:txBody>
            <a:bodyPr/>
            <a:lstStyle/>
            <a:p>
              <a:endParaRPr lang="en-US"/>
            </a:p>
          </p:txBody>
        </p:sp>
      </p:grpSp>
      <p:grpSp>
        <p:nvGrpSpPr>
          <p:cNvPr id="17" name="Group 17"/>
          <p:cNvGrpSpPr/>
          <p:nvPr/>
        </p:nvGrpSpPr>
        <p:grpSpPr>
          <a:xfrm>
            <a:off x="9133165" y="3179874"/>
            <a:ext cx="6382153" cy="4556104"/>
            <a:chOff x="0" y="0"/>
            <a:chExt cx="7315200" cy="5222189"/>
          </a:xfrm>
        </p:grpSpPr>
        <p:sp>
          <p:nvSpPr>
            <p:cNvPr id="18" name="Freeform 18" descr="Live Effort score across task order 1–10: CHORUS stays below Baseline from task 2 onward."/>
            <p:cNvSpPr/>
            <p:nvPr/>
          </p:nvSpPr>
          <p:spPr>
            <a:xfrm>
              <a:off x="0" y="0"/>
              <a:ext cx="7315200" cy="5222240"/>
            </a:xfrm>
            <a:custGeom>
              <a:avLst/>
              <a:gdLst/>
              <a:ahLst/>
              <a:cxnLst/>
              <a:rect l="l" t="t" r="r" b="b"/>
              <a:pathLst>
                <a:path w="7315200" h="5222240">
                  <a:moveTo>
                    <a:pt x="0" y="0"/>
                  </a:moveTo>
                  <a:lnTo>
                    <a:pt x="7315200" y="0"/>
                  </a:lnTo>
                  <a:lnTo>
                    <a:pt x="7315200" y="5222240"/>
                  </a:lnTo>
                  <a:lnTo>
                    <a:pt x="0" y="5222240"/>
                  </a:lnTo>
                  <a:lnTo>
                    <a:pt x="0" y="0"/>
                  </a:lnTo>
                  <a:close/>
                </a:path>
              </a:pathLst>
            </a:custGeom>
            <a:blipFill>
              <a:blip r:embed="rId5"/>
              <a:stretch>
                <a:fillRect/>
              </a:stretch>
            </a:blipFill>
          </p:spPr>
          <p:txBody>
            <a:bodyPr/>
            <a:lstStyle/>
            <a:p>
              <a:endParaRPr lang="en-US"/>
            </a:p>
          </p:txBody>
        </p:sp>
      </p:grpSp>
      <p:sp>
        <p:nvSpPr>
          <p:cNvPr id="19" name="AutoShape 19"/>
          <p:cNvSpPr/>
          <p:nvPr/>
        </p:nvSpPr>
        <p:spPr>
          <a:xfrm>
            <a:off x="17081534" y="2846429"/>
            <a:ext cx="1011694" cy="118184"/>
          </a:xfrm>
          <a:prstGeom prst="line">
            <a:avLst/>
          </a:prstGeom>
          <a:ln w="47625" cap="rnd">
            <a:solidFill>
              <a:srgbClr val="9AA7B8"/>
            </a:solidFill>
            <a:prstDash val="solid"/>
            <a:headEnd type="none" w="sm" len="sm"/>
            <a:tailEnd type="none" w="sm" len="sm"/>
          </a:ln>
        </p:spPr>
        <p:txBody>
          <a:bodyPr/>
          <a:lstStyle/>
          <a:p>
            <a:endParaRPr lang="en-US"/>
          </a:p>
        </p:txBody>
      </p:sp>
      <p:grpSp>
        <p:nvGrpSpPr>
          <p:cNvPr id="20" name="Group 20"/>
          <p:cNvGrpSpPr/>
          <p:nvPr/>
        </p:nvGrpSpPr>
        <p:grpSpPr>
          <a:xfrm>
            <a:off x="15261611" y="2509787"/>
            <a:ext cx="1912798" cy="572765"/>
            <a:chOff x="0" y="0"/>
            <a:chExt cx="2550397" cy="763687"/>
          </a:xfrm>
        </p:grpSpPr>
        <p:sp>
          <p:nvSpPr>
            <p:cNvPr id="21" name="Freeform 21"/>
            <p:cNvSpPr/>
            <p:nvPr/>
          </p:nvSpPr>
          <p:spPr>
            <a:xfrm>
              <a:off x="0" y="0"/>
              <a:ext cx="2550398" cy="763687"/>
            </a:xfrm>
            <a:custGeom>
              <a:avLst/>
              <a:gdLst/>
              <a:ahLst/>
              <a:cxnLst/>
              <a:rect l="l" t="t" r="r" b="b"/>
              <a:pathLst>
                <a:path w="2550398" h="763687">
                  <a:moveTo>
                    <a:pt x="0" y="0"/>
                  </a:moveTo>
                  <a:lnTo>
                    <a:pt x="2550398" y="0"/>
                  </a:lnTo>
                  <a:lnTo>
                    <a:pt x="2550398" y="763687"/>
                  </a:lnTo>
                  <a:lnTo>
                    <a:pt x="0" y="763687"/>
                  </a:lnTo>
                  <a:close/>
                </a:path>
              </a:pathLst>
            </a:custGeom>
            <a:blipFill>
              <a:blip r:embed="rId3">
                <a:alphaModFix amt="0"/>
              </a:blip>
              <a:stretch>
                <a:fillRect t="-6065" r="19122" b="807"/>
              </a:stretch>
            </a:blipFill>
          </p:spPr>
          <p:txBody>
            <a:bodyPr/>
            <a:lstStyle/>
            <a:p>
              <a:endParaRPr lang="en-US"/>
            </a:p>
          </p:txBody>
        </p:sp>
        <p:sp>
          <p:nvSpPr>
            <p:cNvPr id="22" name="TextBox 22"/>
            <p:cNvSpPr txBox="1"/>
            <p:nvPr/>
          </p:nvSpPr>
          <p:spPr>
            <a:xfrm>
              <a:off x="0" y="-19050"/>
              <a:ext cx="2550397" cy="782737"/>
            </a:xfrm>
            <a:prstGeom prst="rect">
              <a:avLst/>
            </a:prstGeom>
          </p:spPr>
          <p:txBody>
            <a:bodyPr lIns="0" tIns="0" rIns="0" bIns="0" rtlCol="0" anchor="ctr"/>
            <a:lstStyle/>
            <a:p>
              <a:pPr algn="l">
                <a:lnSpc>
                  <a:spcPts val="3359"/>
                </a:lnSpc>
              </a:pPr>
              <a:r>
                <a:rPr lang="en-US" sz="2799">
                  <a:solidFill>
                    <a:srgbClr val="1F2A2E"/>
                  </a:solidFill>
                  <a:latin typeface="Arial"/>
                  <a:ea typeface="Arial"/>
                  <a:cs typeface="Arial"/>
                  <a:sym typeface="Arial"/>
                </a:rPr>
                <a:t>BASELINE</a:t>
              </a:r>
            </a:p>
          </p:txBody>
        </p:sp>
      </p:grpSp>
      <p:sp>
        <p:nvSpPr>
          <p:cNvPr id="23" name="AutoShape 23"/>
          <p:cNvSpPr/>
          <p:nvPr/>
        </p:nvSpPr>
        <p:spPr>
          <a:xfrm>
            <a:off x="17081534" y="3552011"/>
            <a:ext cx="1011694" cy="118184"/>
          </a:xfrm>
          <a:prstGeom prst="line">
            <a:avLst/>
          </a:prstGeom>
          <a:ln w="47625" cap="rnd">
            <a:solidFill>
              <a:srgbClr val="2F55CC"/>
            </a:solidFill>
            <a:prstDash val="solid"/>
            <a:headEnd type="none" w="sm" len="sm"/>
            <a:tailEnd type="none" w="sm" len="sm"/>
          </a:ln>
        </p:spPr>
        <p:txBody>
          <a:bodyPr/>
          <a:lstStyle/>
          <a:p>
            <a:endParaRPr lang="en-US"/>
          </a:p>
        </p:txBody>
      </p:sp>
      <p:grpSp>
        <p:nvGrpSpPr>
          <p:cNvPr id="24" name="Group 24"/>
          <p:cNvGrpSpPr/>
          <p:nvPr/>
        </p:nvGrpSpPr>
        <p:grpSpPr>
          <a:xfrm>
            <a:off x="15474590" y="3258312"/>
            <a:ext cx="1723911" cy="533400"/>
            <a:chOff x="0" y="0"/>
            <a:chExt cx="2298548" cy="711200"/>
          </a:xfrm>
        </p:grpSpPr>
        <p:sp>
          <p:nvSpPr>
            <p:cNvPr id="25" name="Freeform 25"/>
            <p:cNvSpPr/>
            <p:nvPr/>
          </p:nvSpPr>
          <p:spPr>
            <a:xfrm>
              <a:off x="0" y="0"/>
              <a:ext cx="2298544" cy="711200"/>
            </a:xfrm>
            <a:custGeom>
              <a:avLst/>
              <a:gdLst/>
              <a:ahLst/>
              <a:cxnLst/>
              <a:rect l="l" t="t" r="r" b="b"/>
              <a:pathLst>
                <a:path w="2298544" h="711200">
                  <a:moveTo>
                    <a:pt x="0" y="0"/>
                  </a:moveTo>
                  <a:lnTo>
                    <a:pt x="2298544" y="0"/>
                  </a:lnTo>
                  <a:lnTo>
                    <a:pt x="2298544" y="711200"/>
                  </a:lnTo>
                  <a:lnTo>
                    <a:pt x="0" y="711200"/>
                  </a:lnTo>
                  <a:close/>
                </a:path>
              </a:pathLst>
            </a:custGeom>
            <a:blipFill>
              <a:blip r:embed="rId3">
                <a:alphaModFix amt="0"/>
              </a:blip>
              <a:stretch>
                <a:fillRect t="-12974" b="-12974"/>
              </a:stretch>
            </a:blipFill>
          </p:spPr>
          <p:txBody>
            <a:bodyPr/>
            <a:lstStyle/>
            <a:p>
              <a:endParaRPr lang="en-US"/>
            </a:p>
          </p:txBody>
        </p:sp>
        <p:sp>
          <p:nvSpPr>
            <p:cNvPr id="26" name="TextBox 26"/>
            <p:cNvSpPr txBox="1"/>
            <p:nvPr/>
          </p:nvSpPr>
          <p:spPr>
            <a:xfrm>
              <a:off x="0" y="-19050"/>
              <a:ext cx="2298548" cy="730250"/>
            </a:xfrm>
            <a:prstGeom prst="rect">
              <a:avLst/>
            </a:prstGeom>
          </p:spPr>
          <p:txBody>
            <a:bodyPr lIns="0" tIns="0" rIns="0" bIns="0" rtlCol="0" anchor="ctr"/>
            <a:lstStyle/>
            <a:p>
              <a:pPr algn="l">
                <a:lnSpc>
                  <a:spcPts val="3359"/>
                </a:lnSpc>
              </a:pPr>
              <a:r>
                <a:rPr lang="en-US" sz="2799">
                  <a:solidFill>
                    <a:srgbClr val="1F2A2E"/>
                  </a:solidFill>
                  <a:latin typeface="Arial"/>
                  <a:ea typeface="Arial"/>
                  <a:cs typeface="Arial"/>
                  <a:sym typeface="Arial"/>
                </a:rPr>
                <a:t>CHORUS</a:t>
              </a:r>
            </a:p>
          </p:txBody>
        </p:sp>
      </p:grpSp>
      <p:grpSp>
        <p:nvGrpSpPr>
          <p:cNvPr id="27" name="Group 27"/>
          <p:cNvGrpSpPr/>
          <p:nvPr/>
        </p:nvGrpSpPr>
        <p:grpSpPr>
          <a:xfrm>
            <a:off x="729996" y="2414016"/>
            <a:ext cx="7339476" cy="638215"/>
            <a:chOff x="0" y="0"/>
            <a:chExt cx="8412480" cy="731520"/>
          </a:xfrm>
        </p:grpSpPr>
        <p:sp>
          <p:nvSpPr>
            <p:cNvPr id="28" name="Freeform 28"/>
            <p:cNvSpPr/>
            <p:nvPr/>
          </p:nvSpPr>
          <p:spPr>
            <a:xfrm>
              <a:off x="0" y="0"/>
              <a:ext cx="8412480" cy="731520"/>
            </a:xfrm>
            <a:custGeom>
              <a:avLst/>
              <a:gdLst/>
              <a:ahLst/>
              <a:cxnLst/>
              <a:rect l="l" t="t" r="r" b="b"/>
              <a:pathLst>
                <a:path w="8412480" h="731520">
                  <a:moveTo>
                    <a:pt x="0" y="0"/>
                  </a:moveTo>
                  <a:lnTo>
                    <a:pt x="8412480" y="0"/>
                  </a:lnTo>
                  <a:lnTo>
                    <a:pt x="8412480" y="731520"/>
                  </a:lnTo>
                  <a:lnTo>
                    <a:pt x="0" y="731520"/>
                  </a:lnTo>
                  <a:close/>
                </a:path>
              </a:pathLst>
            </a:custGeom>
            <a:blipFill>
              <a:blip r:embed="rId3">
                <a:alphaModFix amt="0"/>
              </a:blip>
              <a:stretch>
                <a:fillRect t="-174077" b="-174077"/>
              </a:stretch>
            </a:blipFill>
          </p:spPr>
          <p:txBody>
            <a:bodyPr/>
            <a:lstStyle/>
            <a:p>
              <a:endParaRPr lang="en-US"/>
            </a:p>
          </p:txBody>
        </p:sp>
        <p:sp>
          <p:nvSpPr>
            <p:cNvPr id="29" name="TextBox 29"/>
            <p:cNvSpPr txBox="1"/>
            <p:nvPr/>
          </p:nvSpPr>
          <p:spPr>
            <a:xfrm>
              <a:off x="0" y="-19050"/>
              <a:ext cx="8412480" cy="750570"/>
            </a:xfrm>
            <a:prstGeom prst="rect">
              <a:avLst/>
            </a:prstGeom>
          </p:spPr>
          <p:txBody>
            <a:bodyPr lIns="0" tIns="0" rIns="0" bIns="0" rtlCol="0" anchor="ctr"/>
            <a:lstStyle/>
            <a:p>
              <a:pPr algn="ctr">
                <a:lnSpc>
                  <a:spcPts val="3120"/>
                </a:lnSpc>
              </a:pPr>
              <a:r>
                <a:rPr lang="en-US" sz="2600" b="1">
                  <a:solidFill>
                    <a:srgbClr val="1F2A2E"/>
                  </a:solidFill>
                  <a:latin typeface="Arial"/>
                  <a:ea typeface="Arial"/>
                  <a:cs typeface="Arial"/>
                  <a:sym typeface="Arial"/>
                </a:rPr>
                <a:t>Completion time (seconds, log scale)</a:t>
              </a:r>
            </a:p>
          </p:txBody>
        </p:sp>
      </p:grpSp>
      <p:sp>
        <p:nvSpPr>
          <p:cNvPr id="30" name="TextBox 30"/>
          <p:cNvSpPr txBox="1"/>
          <p:nvPr/>
        </p:nvSpPr>
        <p:spPr>
          <a:xfrm>
            <a:off x="1669447"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1</a:t>
            </a:r>
          </a:p>
        </p:txBody>
      </p:sp>
      <p:sp>
        <p:nvSpPr>
          <p:cNvPr id="31" name="TextBox 31"/>
          <p:cNvSpPr txBox="1"/>
          <p:nvPr/>
        </p:nvSpPr>
        <p:spPr>
          <a:xfrm>
            <a:off x="2310222"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2</a:t>
            </a:r>
          </a:p>
        </p:txBody>
      </p:sp>
      <p:sp>
        <p:nvSpPr>
          <p:cNvPr id="32" name="TextBox 32"/>
          <p:cNvSpPr txBox="1"/>
          <p:nvPr/>
        </p:nvSpPr>
        <p:spPr>
          <a:xfrm>
            <a:off x="2950985"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3</a:t>
            </a:r>
          </a:p>
        </p:txBody>
      </p:sp>
      <p:sp>
        <p:nvSpPr>
          <p:cNvPr id="33" name="TextBox 33"/>
          <p:cNvSpPr txBox="1"/>
          <p:nvPr/>
        </p:nvSpPr>
        <p:spPr>
          <a:xfrm>
            <a:off x="3587926"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4</a:t>
            </a:r>
          </a:p>
        </p:txBody>
      </p:sp>
      <p:sp>
        <p:nvSpPr>
          <p:cNvPr id="34" name="TextBox 34"/>
          <p:cNvSpPr txBox="1"/>
          <p:nvPr/>
        </p:nvSpPr>
        <p:spPr>
          <a:xfrm>
            <a:off x="4228690"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5</a:t>
            </a:r>
          </a:p>
        </p:txBody>
      </p:sp>
      <p:sp>
        <p:nvSpPr>
          <p:cNvPr id="35" name="TextBox 35"/>
          <p:cNvSpPr txBox="1"/>
          <p:nvPr/>
        </p:nvSpPr>
        <p:spPr>
          <a:xfrm>
            <a:off x="4869465"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6</a:t>
            </a:r>
          </a:p>
        </p:txBody>
      </p:sp>
      <p:sp>
        <p:nvSpPr>
          <p:cNvPr id="36" name="TextBox 36"/>
          <p:cNvSpPr txBox="1"/>
          <p:nvPr/>
        </p:nvSpPr>
        <p:spPr>
          <a:xfrm>
            <a:off x="5510229"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7</a:t>
            </a:r>
          </a:p>
        </p:txBody>
      </p:sp>
      <p:sp>
        <p:nvSpPr>
          <p:cNvPr id="37" name="TextBox 37"/>
          <p:cNvSpPr txBox="1"/>
          <p:nvPr/>
        </p:nvSpPr>
        <p:spPr>
          <a:xfrm>
            <a:off x="6147170"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8</a:t>
            </a:r>
          </a:p>
        </p:txBody>
      </p:sp>
      <p:sp>
        <p:nvSpPr>
          <p:cNvPr id="38" name="TextBox 38"/>
          <p:cNvSpPr txBox="1"/>
          <p:nvPr/>
        </p:nvSpPr>
        <p:spPr>
          <a:xfrm>
            <a:off x="6787934"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9</a:t>
            </a:r>
          </a:p>
        </p:txBody>
      </p:sp>
      <p:sp>
        <p:nvSpPr>
          <p:cNvPr id="39" name="TextBox 39"/>
          <p:cNvSpPr txBox="1"/>
          <p:nvPr/>
        </p:nvSpPr>
        <p:spPr>
          <a:xfrm>
            <a:off x="7428709" y="7830252"/>
            <a:ext cx="640764"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10</a:t>
            </a:r>
          </a:p>
        </p:txBody>
      </p:sp>
      <p:grpSp>
        <p:nvGrpSpPr>
          <p:cNvPr id="40" name="Group 40"/>
          <p:cNvGrpSpPr/>
          <p:nvPr/>
        </p:nvGrpSpPr>
        <p:grpSpPr>
          <a:xfrm>
            <a:off x="793818" y="3111022"/>
            <a:ext cx="765858" cy="425477"/>
            <a:chOff x="0" y="0"/>
            <a:chExt cx="877824" cy="487680"/>
          </a:xfrm>
        </p:grpSpPr>
        <p:sp>
          <p:nvSpPr>
            <p:cNvPr id="41" name="Freeform 41"/>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42" name="TextBox 42"/>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10k</a:t>
              </a:r>
            </a:p>
          </p:txBody>
        </p:sp>
      </p:grpSp>
      <p:grpSp>
        <p:nvGrpSpPr>
          <p:cNvPr id="43" name="Group 43"/>
          <p:cNvGrpSpPr/>
          <p:nvPr/>
        </p:nvGrpSpPr>
        <p:grpSpPr>
          <a:xfrm>
            <a:off x="793818" y="4039947"/>
            <a:ext cx="765858" cy="425477"/>
            <a:chOff x="0" y="0"/>
            <a:chExt cx="877824" cy="487680"/>
          </a:xfrm>
        </p:grpSpPr>
        <p:sp>
          <p:nvSpPr>
            <p:cNvPr id="44" name="Freeform 44"/>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45" name="TextBox 45"/>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1k</a:t>
              </a:r>
            </a:p>
          </p:txBody>
        </p:sp>
      </p:grpSp>
      <p:grpSp>
        <p:nvGrpSpPr>
          <p:cNvPr id="46" name="Group 46"/>
          <p:cNvGrpSpPr/>
          <p:nvPr/>
        </p:nvGrpSpPr>
        <p:grpSpPr>
          <a:xfrm>
            <a:off x="793818" y="4964772"/>
            <a:ext cx="765858" cy="425477"/>
            <a:chOff x="0" y="0"/>
            <a:chExt cx="877824" cy="487680"/>
          </a:xfrm>
        </p:grpSpPr>
        <p:sp>
          <p:nvSpPr>
            <p:cNvPr id="47" name="Freeform 47"/>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48" name="TextBox 48"/>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100</a:t>
              </a:r>
            </a:p>
          </p:txBody>
        </p:sp>
      </p:grpSp>
      <p:grpSp>
        <p:nvGrpSpPr>
          <p:cNvPr id="49" name="Group 49"/>
          <p:cNvGrpSpPr/>
          <p:nvPr/>
        </p:nvGrpSpPr>
        <p:grpSpPr>
          <a:xfrm>
            <a:off x="793818" y="5890051"/>
            <a:ext cx="765858" cy="425477"/>
            <a:chOff x="0" y="0"/>
            <a:chExt cx="877824" cy="487680"/>
          </a:xfrm>
        </p:grpSpPr>
        <p:sp>
          <p:nvSpPr>
            <p:cNvPr id="50" name="Freeform 50"/>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51" name="TextBox 51"/>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10</a:t>
              </a:r>
            </a:p>
          </p:txBody>
        </p:sp>
      </p:grpSp>
      <p:grpSp>
        <p:nvGrpSpPr>
          <p:cNvPr id="52" name="Group 52"/>
          <p:cNvGrpSpPr/>
          <p:nvPr/>
        </p:nvGrpSpPr>
        <p:grpSpPr>
          <a:xfrm>
            <a:off x="793818" y="6818522"/>
            <a:ext cx="765858" cy="425477"/>
            <a:chOff x="0" y="0"/>
            <a:chExt cx="877824" cy="487680"/>
          </a:xfrm>
        </p:grpSpPr>
        <p:sp>
          <p:nvSpPr>
            <p:cNvPr id="53" name="Freeform 53"/>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54" name="TextBox 54"/>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a:t>
              </a:r>
            </a:p>
          </p:txBody>
        </p:sp>
      </p:grpSp>
      <p:grpSp>
        <p:nvGrpSpPr>
          <p:cNvPr id="55" name="Group 55"/>
          <p:cNvGrpSpPr/>
          <p:nvPr/>
        </p:nvGrpSpPr>
        <p:grpSpPr>
          <a:xfrm>
            <a:off x="1687319" y="8399988"/>
            <a:ext cx="6382153" cy="510572"/>
            <a:chOff x="0" y="0"/>
            <a:chExt cx="7315200" cy="585216"/>
          </a:xfrm>
        </p:grpSpPr>
        <p:sp>
          <p:nvSpPr>
            <p:cNvPr id="56" name="Freeform 56"/>
            <p:cNvSpPr/>
            <p:nvPr/>
          </p:nvSpPr>
          <p:spPr>
            <a:xfrm>
              <a:off x="0" y="0"/>
              <a:ext cx="7315200" cy="585216"/>
            </a:xfrm>
            <a:custGeom>
              <a:avLst/>
              <a:gdLst/>
              <a:ahLst/>
              <a:cxnLst/>
              <a:rect l="l" t="t" r="r" b="b"/>
              <a:pathLst>
                <a:path w="7315200" h="585216">
                  <a:moveTo>
                    <a:pt x="0" y="0"/>
                  </a:moveTo>
                  <a:lnTo>
                    <a:pt x="7315200" y="0"/>
                  </a:lnTo>
                  <a:lnTo>
                    <a:pt x="7315200" y="585216"/>
                  </a:lnTo>
                  <a:lnTo>
                    <a:pt x="0" y="585216"/>
                  </a:lnTo>
                  <a:close/>
                </a:path>
              </a:pathLst>
            </a:custGeom>
            <a:blipFill>
              <a:blip r:embed="rId3">
                <a:alphaModFix amt="0"/>
              </a:blip>
              <a:stretch>
                <a:fillRect t="-193562" b="-193562"/>
              </a:stretch>
            </a:blipFill>
          </p:spPr>
          <p:txBody>
            <a:bodyPr/>
            <a:lstStyle/>
            <a:p>
              <a:endParaRPr lang="en-US"/>
            </a:p>
          </p:txBody>
        </p:sp>
        <p:sp>
          <p:nvSpPr>
            <p:cNvPr id="57" name="TextBox 57"/>
            <p:cNvSpPr txBox="1"/>
            <p:nvPr/>
          </p:nvSpPr>
          <p:spPr>
            <a:xfrm>
              <a:off x="0" y="-19050"/>
              <a:ext cx="7315200" cy="604266"/>
            </a:xfrm>
            <a:prstGeom prst="rect">
              <a:avLst/>
            </a:prstGeom>
          </p:spPr>
          <p:txBody>
            <a:bodyPr lIns="0" tIns="0" rIns="0" bIns="0" rtlCol="0" anchor="ctr"/>
            <a:lstStyle/>
            <a:p>
              <a:pPr algn="ctr">
                <a:lnSpc>
                  <a:spcPts val="2639"/>
                </a:lnSpc>
              </a:pPr>
              <a:r>
                <a:rPr lang="en-US" sz="2199">
                  <a:solidFill>
                    <a:srgbClr val="5B6770"/>
                  </a:solidFill>
                  <a:latin typeface="Arial"/>
                  <a:ea typeface="Arial"/>
                  <a:cs typeface="Arial"/>
                  <a:sym typeface="Arial"/>
                </a:rPr>
                <a:t>Task order</a:t>
              </a:r>
            </a:p>
          </p:txBody>
        </p:sp>
      </p:grpSp>
      <p:grpSp>
        <p:nvGrpSpPr>
          <p:cNvPr id="58" name="Group 58"/>
          <p:cNvGrpSpPr/>
          <p:nvPr/>
        </p:nvGrpSpPr>
        <p:grpSpPr>
          <a:xfrm>
            <a:off x="8175842" y="2414016"/>
            <a:ext cx="7339476" cy="638215"/>
            <a:chOff x="0" y="0"/>
            <a:chExt cx="8412480" cy="731520"/>
          </a:xfrm>
        </p:grpSpPr>
        <p:sp>
          <p:nvSpPr>
            <p:cNvPr id="59" name="Freeform 59"/>
            <p:cNvSpPr/>
            <p:nvPr/>
          </p:nvSpPr>
          <p:spPr>
            <a:xfrm>
              <a:off x="0" y="0"/>
              <a:ext cx="8412480" cy="731520"/>
            </a:xfrm>
            <a:custGeom>
              <a:avLst/>
              <a:gdLst/>
              <a:ahLst/>
              <a:cxnLst/>
              <a:rect l="l" t="t" r="r" b="b"/>
              <a:pathLst>
                <a:path w="8412480" h="731520">
                  <a:moveTo>
                    <a:pt x="0" y="0"/>
                  </a:moveTo>
                  <a:lnTo>
                    <a:pt x="8412480" y="0"/>
                  </a:lnTo>
                  <a:lnTo>
                    <a:pt x="8412480" y="731520"/>
                  </a:lnTo>
                  <a:lnTo>
                    <a:pt x="0" y="731520"/>
                  </a:lnTo>
                  <a:close/>
                </a:path>
              </a:pathLst>
            </a:custGeom>
            <a:blipFill>
              <a:blip r:embed="rId3">
                <a:alphaModFix amt="0"/>
              </a:blip>
              <a:stretch>
                <a:fillRect t="-174077" b="-174077"/>
              </a:stretch>
            </a:blipFill>
          </p:spPr>
          <p:txBody>
            <a:bodyPr/>
            <a:lstStyle/>
            <a:p>
              <a:endParaRPr lang="en-US"/>
            </a:p>
          </p:txBody>
        </p:sp>
        <p:sp>
          <p:nvSpPr>
            <p:cNvPr id="60" name="TextBox 60"/>
            <p:cNvSpPr txBox="1"/>
            <p:nvPr/>
          </p:nvSpPr>
          <p:spPr>
            <a:xfrm>
              <a:off x="0" y="-19050"/>
              <a:ext cx="8412480" cy="750570"/>
            </a:xfrm>
            <a:prstGeom prst="rect">
              <a:avLst/>
            </a:prstGeom>
          </p:spPr>
          <p:txBody>
            <a:bodyPr lIns="0" tIns="0" rIns="0" bIns="0" rtlCol="0" anchor="ctr"/>
            <a:lstStyle/>
            <a:p>
              <a:pPr algn="ctr">
                <a:lnSpc>
                  <a:spcPts val="3120"/>
                </a:lnSpc>
              </a:pPr>
              <a:r>
                <a:rPr lang="en-US" sz="2600" b="1">
                  <a:solidFill>
                    <a:srgbClr val="1F2A2E"/>
                  </a:solidFill>
                  <a:latin typeface="Arial"/>
                  <a:ea typeface="Arial"/>
                  <a:cs typeface="Arial"/>
                  <a:sym typeface="Arial"/>
                </a:rPr>
                <a:t>Live Effort score (0–100)</a:t>
              </a:r>
            </a:p>
          </p:txBody>
        </p:sp>
      </p:grpSp>
      <p:sp>
        <p:nvSpPr>
          <p:cNvPr id="61" name="TextBox 61"/>
          <p:cNvSpPr txBox="1"/>
          <p:nvPr/>
        </p:nvSpPr>
        <p:spPr>
          <a:xfrm>
            <a:off x="9116888"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1</a:t>
            </a:r>
          </a:p>
        </p:txBody>
      </p:sp>
      <p:sp>
        <p:nvSpPr>
          <p:cNvPr id="62" name="TextBox 62"/>
          <p:cNvSpPr txBox="1"/>
          <p:nvPr/>
        </p:nvSpPr>
        <p:spPr>
          <a:xfrm>
            <a:off x="9754472"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2</a:t>
            </a:r>
          </a:p>
        </p:txBody>
      </p:sp>
      <p:sp>
        <p:nvSpPr>
          <p:cNvPr id="63" name="TextBox 63"/>
          <p:cNvSpPr txBox="1"/>
          <p:nvPr/>
        </p:nvSpPr>
        <p:spPr>
          <a:xfrm>
            <a:off x="10395235"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3</a:t>
            </a:r>
          </a:p>
        </p:txBody>
      </p:sp>
      <p:sp>
        <p:nvSpPr>
          <p:cNvPr id="64" name="TextBox 64"/>
          <p:cNvSpPr txBox="1"/>
          <p:nvPr/>
        </p:nvSpPr>
        <p:spPr>
          <a:xfrm>
            <a:off x="11036642"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4</a:t>
            </a:r>
          </a:p>
        </p:txBody>
      </p:sp>
      <p:sp>
        <p:nvSpPr>
          <p:cNvPr id="65" name="TextBox 65"/>
          <p:cNvSpPr txBox="1"/>
          <p:nvPr/>
        </p:nvSpPr>
        <p:spPr>
          <a:xfrm>
            <a:off x="11677405"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5</a:t>
            </a:r>
          </a:p>
        </p:txBody>
      </p:sp>
      <p:sp>
        <p:nvSpPr>
          <p:cNvPr id="66" name="TextBox 66"/>
          <p:cNvSpPr txBox="1"/>
          <p:nvPr/>
        </p:nvSpPr>
        <p:spPr>
          <a:xfrm>
            <a:off x="12314989"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6</a:t>
            </a:r>
          </a:p>
        </p:txBody>
      </p:sp>
      <p:sp>
        <p:nvSpPr>
          <p:cNvPr id="67" name="TextBox 67"/>
          <p:cNvSpPr txBox="1"/>
          <p:nvPr/>
        </p:nvSpPr>
        <p:spPr>
          <a:xfrm>
            <a:off x="12956396"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7</a:t>
            </a:r>
          </a:p>
        </p:txBody>
      </p:sp>
      <p:sp>
        <p:nvSpPr>
          <p:cNvPr id="68" name="TextBox 68"/>
          <p:cNvSpPr txBox="1"/>
          <p:nvPr/>
        </p:nvSpPr>
        <p:spPr>
          <a:xfrm>
            <a:off x="13597159"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8</a:t>
            </a:r>
          </a:p>
        </p:txBody>
      </p:sp>
      <p:sp>
        <p:nvSpPr>
          <p:cNvPr id="69" name="TextBox 69"/>
          <p:cNvSpPr txBox="1"/>
          <p:nvPr/>
        </p:nvSpPr>
        <p:spPr>
          <a:xfrm>
            <a:off x="14238566"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9</a:t>
            </a:r>
          </a:p>
        </p:txBody>
      </p:sp>
      <p:sp>
        <p:nvSpPr>
          <p:cNvPr id="70" name="TextBox 70"/>
          <p:cNvSpPr txBox="1"/>
          <p:nvPr/>
        </p:nvSpPr>
        <p:spPr>
          <a:xfrm>
            <a:off x="14876150" y="7832823"/>
            <a:ext cx="637573" cy="484641"/>
          </a:xfrm>
          <a:prstGeom prst="rect">
            <a:avLst/>
          </a:prstGeom>
        </p:spPr>
        <p:txBody>
          <a:bodyPr lIns="0" tIns="0" rIns="0" bIns="0" rtlCol="0" anchor="t">
            <a:spAutoFit/>
          </a:bodyPr>
          <a:lstStyle/>
          <a:p>
            <a:pPr algn="ctr">
              <a:lnSpc>
                <a:spcPts val="3071"/>
              </a:lnSpc>
            </a:pPr>
            <a:r>
              <a:rPr lang="en-US" sz="2559">
                <a:solidFill>
                  <a:srgbClr val="1F2A2E"/>
                </a:solidFill>
                <a:latin typeface="Arial"/>
                <a:ea typeface="Arial"/>
                <a:cs typeface="Arial"/>
                <a:sym typeface="Arial"/>
              </a:rPr>
              <a:t>10</a:t>
            </a:r>
          </a:p>
        </p:txBody>
      </p:sp>
      <p:grpSp>
        <p:nvGrpSpPr>
          <p:cNvPr id="71" name="Group 71"/>
          <p:cNvGrpSpPr/>
          <p:nvPr/>
        </p:nvGrpSpPr>
        <p:grpSpPr>
          <a:xfrm>
            <a:off x="8239663" y="3208605"/>
            <a:ext cx="765858" cy="425477"/>
            <a:chOff x="0" y="0"/>
            <a:chExt cx="877824" cy="487680"/>
          </a:xfrm>
        </p:grpSpPr>
        <p:sp>
          <p:nvSpPr>
            <p:cNvPr id="72" name="Freeform 72"/>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73" name="TextBox 73"/>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100</a:t>
              </a:r>
            </a:p>
          </p:txBody>
        </p:sp>
      </p:grpSp>
      <p:grpSp>
        <p:nvGrpSpPr>
          <p:cNvPr id="74" name="Group 74"/>
          <p:cNvGrpSpPr/>
          <p:nvPr/>
        </p:nvGrpSpPr>
        <p:grpSpPr>
          <a:xfrm>
            <a:off x="8239663" y="4047847"/>
            <a:ext cx="765858" cy="425477"/>
            <a:chOff x="0" y="0"/>
            <a:chExt cx="877824" cy="487680"/>
          </a:xfrm>
        </p:grpSpPr>
        <p:sp>
          <p:nvSpPr>
            <p:cNvPr id="75" name="Freeform 75"/>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76" name="TextBox 76"/>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80</a:t>
              </a:r>
            </a:p>
          </p:txBody>
        </p:sp>
      </p:grpSp>
      <p:grpSp>
        <p:nvGrpSpPr>
          <p:cNvPr id="77" name="Group 77"/>
          <p:cNvGrpSpPr/>
          <p:nvPr/>
        </p:nvGrpSpPr>
        <p:grpSpPr>
          <a:xfrm>
            <a:off x="8239663" y="4886624"/>
            <a:ext cx="765858" cy="425477"/>
            <a:chOff x="0" y="0"/>
            <a:chExt cx="877824" cy="487680"/>
          </a:xfrm>
        </p:grpSpPr>
        <p:sp>
          <p:nvSpPr>
            <p:cNvPr id="78" name="Freeform 78"/>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79" name="TextBox 79"/>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60</a:t>
              </a:r>
            </a:p>
          </p:txBody>
        </p:sp>
      </p:grpSp>
      <p:grpSp>
        <p:nvGrpSpPr>
          <p:cNvPr id="80" name="Group 80"/>
          <p:cNvGrpSpPr/>
          <p:nvPr/>
        </p:nvGrpSpPr>
        <p:grpSpPr>
          <a:xfrm>
            <a:off x="8239663" y="5725855"/>
            <a:ext cx="765858" cy="425477"/>
            <a:chOff x="0" y="0"/>
            <a:chExt cx="877824" cy="487680"/>
          </a:xfrm>
        </p:grpSpPr>
        <p:sp>
          <p:nvSpPr>
            <p:cNvPr id="81" name="Freeform 81"/>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82" name="TextBox 82"/>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40</a:t>
              </a:r>
            </a:p>
          </p:txBody>
        </p:sp>
      </p:grpSp>
      <p:grpSp>
        <p:nvGrpSpPr>
          <p:cNvPr id="83" name="Group 83"/>
          <p:cNvGrpSpPr/>
          <p:nvPr/>
        </p:nvGrpSpPr>
        <p:grpSpPr>
          <a:xfrm>
            <a:off x="8239663" y="6565097"/>
            <a:ext cx="765858" cy="425477"/>
            <a:chOff x="0" y="0"/>
            <a:chExt cx="877824" cy="487680"/>
          </a:xfrm>
        </p:grpSpPr>
        <p:sp>
          <p:nvSpPr>
            <p:cNvPr id="84" name="Freeform 84"/>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85" name="TextBox 85"/>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20</a:t>
              </a:r>
            </a:p>
          </p:txBody>
        </p:sp>
      </p:grpSp>
      <p:grpSp>
        <p:nvGrpSpPr>
          <p:cNvPr id="86" name="Group 86"/>
          <p:cNvGrpSpPr/>
          <p:nvPr/>
        </p:nvGrpSpPr>
        <p:grpSpPr>
          <a:xfrm>
            <a:off x="8239663" y="7404328"/>
            <a:ext cx="765858" cy="425477"/>
            <a:chOff x="0" y="0"/>
            <a:chExt cx="877824" cy="487680"/>
          </a:xfrm>
        </p:grpSpPr>
        <p:sp>
          <p:nvSpPr>
            <p:cNvPr id="87" name="Freeform 87"/>
            <p:cNvSpPr/>
            <p:nvPr/>
          </p:nvSpPr>
          <p:spPr>
            <a:xfrm>
              <a:off x="0" y="0"/>
              <a:ext cx="877824" cy="487680"/>
            </a:xfrm>
            <a:custGeom>
              <a:avLst/>
              <a:gdLst/>
              <a:ahLst/>
              <a:cxnLst/>
              <a:rect l="l" t="t" r="r" b="b"/>
              <a:pathLst>
                <a:path w="877824" h="487680">
                  <a:moveTo>
                    <a:pt x="0" y="0"/>
                  </a:moveTo>
                  <a:lnTo>
                    <a:pt x="877824" y="0"/>
                  </a:lnTo>
                  <a:lnTo>
                    <a:pt x="877824" y="487680"/>
                  </a:lnTo>
                  <a:lnTo>
                    <a:pt x="0" y="487680"/>
                  </a:lnTo>
                  <a:close/>
                </a:path>
              </a:pathLst>
            </a:custGeom>
            <a:blipFill>
              <a:blip r:embed="rId3">
                <a:alphaModFix amt="0"/>
              </a:blip>
              <a:stretch>
                <a:fillRect l="-21279" r="-21279"/>
              </a:stretch>
            </a:blipFill>
          </p:spPr>
          <p:txBody>
            <a:bodyPr/>
            <a:lstStyle/>
            <a:p>
              <a:endParaRPr lang="en-US"/>
            </a:p>
          </p:txBody>
        </p:sp>
        <p:sp>
          <p:nvSpPr>
            <p:cNvPr id="88" name="TextBox 88"/>
            <p:cNvSpPr txBox="1"/>
            <p:nvPr/>
          </p:nvSpPr>
          <p:spPr>
            <a:xfrm>
              <a:off x="0" y="-9525"/>
              <a:ext cx="877824" cy="497205"/>
            </a:xfrm>
            <a:prstGeom prst="rect">
              <a:avLst/>
            </a:prstGeom>
          </p:spPr>
          <p:txBody>
            <a:bodyPr lIns="0" tIns="0" rIns="0" bIns="0" rtlCol="0" anchor="ctr"/>
            <a:lstStyle/>
            <a:p>
              <a:pPr algn="r">
                <a:lnSpc>
                  <a:spcPts val="2520"/>
                </a:lnSpc>
              </a:pPr>
              <a:r>
                <a:rPr lang="en-US" sz="2100">
                  <a:solidFill>
                    <a:srgbClr val="5B6770"/>
                  </a:solidFill>
                  <a:latin typeface="Arial"/>
                  <a:ea typeface="Arial"/>
                  <a:cs typeface="Arial"/>
                  <a:sym typeface="Arial"/>
                </a:rPr>
                <a:t>0</a:t>
              </a:r>
            </a:p>
          </p:txBody>
        </p:sp>
      </p:grpSp>
      <p:grpSp>
        <p:nvGrpSpPr>
          <p:cNvPr id="89" name="Group 89"/>
          <p:cNvGrpSpPr/>
          <p:nvPr/>
        </p:nvGrpSpPr>
        <p:grpSpPr>
          <a:xfrm>
            <a:off x="9133165" y="8402559"/>
            <a:ext cx="6382153" cy="510572"/>
            <a:chOff x="0" y="0"/>
            <a:chExt cx="7315200" cy="585216"/>
          </a:xfrm>
        </p:grpSpPr>
        <p:sp>
          <p:nvSpPr>
            <p:cNvPr id="90" name="Freeform 90"/>
            <p:cNvSpPr/>
            <p:nvPr/>
          </p:nvSpPr>
          <p:spPr>
            <a:xfrm>
              <a:off x="0" y="0"/>
              <a:ext cx="7315200" cy="585216"/>
            </a:xfrm>
            <a:custGeom>
              <a:avLst/>
              <a:gdLst/>
              <a:ahLst/>
              <a:cxnLst/>
              <a:rect l="l" t="t" r="r" b="b"/>
              <a:pathLst>
                <a:path w="7315200" h="585216">
                  <a:moveTo>
                    <a:pt x="0" y="0"/>
                  </a:moveTo>
                  <a:lnTo>
                    <a:pt x="7315200" y="0"/>
                  </a:lnTo>
                  <a:lnTo>
                    <a:pt x="7315200" y="585216"/>
                  </a:lnTo>
                  <a:lnTo>
                    <a:pt x="0" y="585216"/>
                  </a:lnTo>
                  <a:close/>
                </a:path>
              </a:pathLst>
            </a:custGeom>
            <a:blipFill>
              <a:blip r:embed="rId3">
                <a:alphaModFix amt="0"/>
              </a:blip>
              <a:stretch>
                <a:fillRect t="-193562" b="-193562"/>
              </a:stretch>
            </a:blipFill>
          </p:spPr>
          <p:txBody>
            <a:bodyPr/>
            <a:lstStyle/>
            <a:p>
              <a:endParaRPr lang="en-US"/>
            </a:p>
          </p:txBody>
        </p:sp>
        <p:sp>
          <p:nvSpPr>
            <p:cNvPr id="91" name="TextBox 91"/>
            <p:cNvSpPr txBox="1"/>
            <p:nvPr/>
          </p:nvSpPr>
          <p:spPr>
            <a:xfrm>
              <a:off x="0" y="-19050"/>
              <a:ext cx="7315200" cy="604266"/>
            </a:xfrm>
            <a:prstGeom prst="rect">
              <a:avLst/>
            </a:prstGeom>
          </p:spPr>
          <p:txBody>
            <a:bodyPr lIns="0" tIns="0" rIns="0" bIns="0" rtlCol="0" anchor="ctr"/>
            <a:lstStyle/>
            <a:p>
              <a:pPr algn="ctr">
                <a:lnSpc>
                  <a:spcPts val="2639"/>
                </a:lnSpc>
              </a:pPr>
              <a:r>
                <a:rPr lang="en-US" sz="2199">
                  <a:solidFill>
                    <a:srgbClr val="5B6770"/>
                  </a:solidFill>
                  <a:latin typeface="Arial"/>
                  <a:ea typeface="Arial"/>
                  <a:cs typeface="Arial"/>
                  <a:sym typeface="Arial"/>
                </a:rPr>
                <a:t>Task order</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(RQ2) </a:t>
              </a:r>
              <a:r>
                <a:rPr lang="en-US" sz="5600">
                  <a:solidFill>
                    <a:srgbClr val="1F2A2E"/>
                  </a:solidFill>
                  <a:latin typeface="Anton"/>
                  <a:ea typeface="Anton"/>
                  <a:cs typeface="Anton"/>
                  <a:sym typeface="Anton"/>
                </a:rPr>
                <a:t>Better translations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15</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5341620" cy="806196"/>
            <a:chOff x="0" y="0"/>
            <a:chExt cx="7122160" cy="1074928"/>
          </a:xfrm>
        </p:grpSpPr>
        <p:sp>
          <p:nvSpPr>
            <p:cNvPr id="16" name="Freeform 16"/>
            <p:cNvSpPr/>
            <p:nvPr/>
          </p:nvSpPr>
          <p:spPr>
            <a:xfrm>
              <a:off x="0" y="0"/>
              <a:ext cx="7122160" cy="1074928"/>
            </a:xfrm>
            <a:custGeom>
              <a:avLst/>
              <a:gdLst/>
              <a:ahLst/>
              <a:cxnLst/>
              <a:rect l="l" t="t" r="r" b="b"/>
              <a:pathLst>
                <a:path w="7122160" h="1074928">
                  <a:moveTo>
                    <a:pt x="381000" y="0"/>
                  </a:moveTo>
                  <a:lnTo>
                    <a:pt x="6741160" y="0"/>
                  </a:lnTo>
                  <a:cubicBezTo>
                    <a:pt x="6951580" y="0"/>
                    <a:pt x="7122160" y="170580"/>
                    <a:pt x="7122160" y="381000"/>
                  </a:cubicBezTo>
                  <a:lnTo>
                    <a:pt x="7122160" y="693928"/>
                  </a:lnTo>
                  <a:cubicBezTo>
                    <a:pt x="7122160" y="794975"/>
                    <a:pt x="7082019" y="891884"/>
                    <a:pt x="7010567" y="963336"/>
                  </a:cubicBezTo>
                  <a:cubicBezTo>
                    <a:pt x="6939116" y="1034787"/>
                    <a:pt x="6842207" y="1074928"/>
                    <a:pt x="674116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17" name="TextBox 17"/>
            <p:cNvSpPr txBox="1"/>
            <p:nvPr/>
          </p:nvSpPr>
          <p:spPr>
            <a:xfrm>
              <a:off x="0" y="-28575"/>
              <a:ext cx="712216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BLEU</a:t>
              </a:r>
            </a:p>
          </p:txBody>
        </p:sp>
      </p:grpSp>
      <p:grpSp>
        <p:nvGrpSpPr>
          <p:cNvPr id="18" name="Group 18"/>
          <p:cNvGrpSpPr/>
          <p:nvPr/>
        </p:nvGrpSpPr>
        <p:grpSpPr>
          <a:xfrm>
            <a:off x="914400" y="3356038"/>
            <a:ext cx="5322570" cy="2234652"/>
            <a:chOff x="0" y="0"/>
            <a:chExt cx="464181" cy="194884"/>
          </a:xfrm>
        </p:grpSpPr>
        <p:sp>
          <p:nvSpPr>
            <p:cNvPr id="19" name="Freeform 19"/>
            <p:cNvSpPr/>
            <p:nvPr/>
          </p:nvSpPr>
          <p:spPr>
            <a:xfrm>
              <a:off x="0" y="0"/>
              <a:ext cx="464181" cy="194884"/>
            </a:xfrm>
            <a:custGeom>
              <a:avLst/>
              <a:gdLst/>
              <a:ahLst/>
              <a:cxnLst/>
              <a:rect l="l" t="t" r="r" b="b"/>
              <a:pathLst>
                <a:path w="464181" h="194884">
                  <a:moveTo>
                    <a:pt x="34091" y="0"/>
                  </a:moveTo>
                  <a:lnTo>
                    <a:pt x="430090" y="0"/>
                  </a:lnTo>
                  <a:cubicBezTo>
                    <a:pt x="439131" y="0"/>
                    <a:pt x="447802" y="3592"/>
                    <a:pt x="454196" y="9985"/>
                  </a:cubicBezTo>
                  <a:cubicBezTo>
                    <a:pt x="460589" y="16378"/>
                    <a:pt x="464181" y="25049"/>
                    <a:pt x="464181" y="34091"/>
                  </a:cubicBezTo>
                  <a:lnTo>
                    <a:pt x="464181" y="160793"/>
                  </a:lnTo>
                  <a:cubicBezTo>
                    <a:pt x="464181" y="169834"/>
                    <a:pt x="460589" y="178505"/>
                    <a:pt x="454196" y="184899"/>
                  </a:cubicBezTo>
                  <a:cubicBezTo>
                    <a:pt x="447802" y="191292"/>
                    <a:pt x="439131" y="194884"/>
                    <a:pt x="430090" y="194884"/>
                  </a:cubicBezTo>
                  <a:lnTo>
                    <a:pt x="34091" y="194884"/>
                  </a:lnTo>
                  <a:cubicBezTo>
                    <a:pt x="15263" y="194884"/>
                    <a:pt x="0" y="179621"/>
                    <a:pt x="0" y="160793"/>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20" name="TextBox 20"/>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21" name="Group 21"/>
          <p:cNvGrpSpPr/>
          <p:nvPr/>
        </p:nvGrpSpPr>
        <p:grpSpPr>
          <a:xfrm>
            <a:off x="1188720" y="3593087"/>
            <a:ext cx="4754880" cy="1016003"/>
            <a:chOff x="0" y="0"/>
            <a:chExt cx="6339840" cy="1354671"/>
          </a:xfrm>
        </p:grpSpPr>
        <p:sp>
          <p:nvSpPr>
            <p:cNvPr id="22" name="Freeform 22"/>
            <p:cNvSpPr/>
            <p:nvPr/>
          </p:nvSpPr>
          <p:spPr>
            <a:xfrm>
              <a:off x="0" y="0"/>
              <a:ext cx="6339840" cy="1354667"/>
            </a:xfrm>
            <a:custGeom>
              <a:avLst/>
              <a:gdLst/>
              <a:ahLst/>
              <a:cxnLst/>
              <a:rect l="l" t="t" r="r" b="b"/>
              <a:pathLst>
                <a:path w="6339840" h="1354667">
                  <a:moveTo>
                    <a:pt x="0" y="0"/>
                  </a:moveTo>
                  <a:lnTo>
                    <a:pt x="6339840" y="0"/>
                  </a:lnTo>
                  <a:lnTo>
                    <a:pt x="6339840" y="1354667"/>
                  </a:lnTo>
                  <a:lnTo>
                    <a:pt x="0" y="1354667"/>
                  </a:lnTo>
                  <a:close/>
                </a:path>
              </a:pathLst>
            </a:custGeom>
            <a:blipFill>
              <a:blip r:embed="rId3">
                <a:alphaModFix amt="0"/>
              </a:blip>
              <a:stretch>
                <a:fillRect t="-41189" b="-41190"/>
              </a:stretch>
            </a:blipFill>
          </p:spPr>
          <p:txBody>
            <a:bodyPr/>
            <a:lstStyle/>
            <a:p>
              <a:endParaRPr lang="en-US"/>
            </a:p>
          </p:txBody>
        </p:sp>
        <p:sp>
          <p:nvSpPr>
            <p:cNvPr id="23" name="TextBox 23"/>
            <p:cNvSpPr txBox="1"/>
            <p:nvPr/>
          </p:nvSpPr>
          <p:spPr>
            <a:xfrm>
              <a:off x="0" y="-28575"/>
              <a:ext cx="6339840" cy="1383246"/>
            </a:xfrm>
            <a:prstGeom prst="rect">
              <a:avLst/>
            </a:prstGeom>
          </p:spPr>
          <p:txBody>
            <a:bodyPr lIns="0" tIns="0" rIns="0" bIns="0" rtlCol="0" anchor="ctr"/>
            <a:lstStyle/>
            <a:p>
              <a:pPr algn="ctr">
                <a:lnSpc>
                  <a:spcPts val="7679"/>
                </a:lnSpc>
              </a:pPr>
              <a:r>
                <a:rPr lang="en-US" sz="6399" b="1">
                  <a:solidFill>
                    <a:srgbClr val="207FFF"/>
                  </a:solidFill>
                  <a:latin typeface="Arial"/>
                  <a:ea typeface="Arial"/>
                  <a:cs typeface="Arial"/>
                  <a:sym typeface="Arial"/>
                </a:rPr>
                <a:t>+3.08</a:t>
              </a:r>
            </a:p>
          </p:txBody>
        </p:sp>
      </p:grpSp>
      <p:sp>
        <p:nvSpPr>
          <p:cNvPr id="24" name="TextBox 24"/>
          <p:cNvSpPr txBox="1"/>
          <p:nvPr/>
        </p:nvSpPr>
        <p:spPr>
          <a:xfrm>
            <a:off x="1188720" y="4663183"/>
            <a:ext cx="4754880" cy="506730"/>
          </a:xfrm>
          <a:prstGeom prst="rect">
            <a:avLst/>
          </a:prstGeom>
        </p:spPr>
        <p:txBody>
          <a:bodyPr lIns="0" tIns="0" rIns="0" bIns="0" rtlCol="0" anchor="t">
            <a:spAutoFit/>
          </a:bodyPr>
          <a:lstStyle/>
          <a:p>
            <a:pPr algn="ctr">
              <a:lnSpc>
                <a:spcPts val="3120"/>
              </a:lnSpc>
            </a:pPr>
            <a:r>
              <a:rPr lang="en-US" sz="2600">
                <a:solidFill>
                  <a:srgbClr val="1F2A2E"/>
                </a:solidFill>
                <a:latin typeface="Arial"/>
                <a:ea typeface="Arial"/>
                <a:cs typeface="Arial"/>
                <a:sym typeface="Arial"/>
              </a:rPr>
              <a:t>34.90 → 37.98 (p = .0036)</a:t>
            </a:r>
          </a:p>
        </p:txBody>
      </p:sp>
      <p:grpSp>
        <p:nvGrpSpPr>
          <p:cNvPr id="25" name="Group 25"/>
          <p:cNvGrpSpPr/>
          <p:nvPr/>
        </p:nvGrpSpPr>
        <p:grpSpPr>
          <a:xfrm>
            <a:off x="6473190" y="2449830"/>
            <a:ext cx="5341620" cy="813792"/>
            <a:chOff x="0" y="0"/>
            <a:chExt cx="7122160" cy="1085056"/>
          </a:xfrm>
        </p:grpSpPr>
        <p:sp>
          <p:nvSpPr>
            <p:cNvPr id="26" name="Freeform 26"/>
            <p:cNvSpPr/>
            <p:nvPr/>
          </p:nvSpPr>
          <p:spPr>
            <a:xfrm>
              <a:off x="0" y="0"/>
              <a:ext cx="7122160" cy="1085056"/>
            </a:xfrm>
            <a:custGeom>
              <a:avLst/>
              <a:gdLst/>
              <a:ahLst/>
              <a:cxnLst/>
              <a:rect l="l" t="t" r="r" b="b"/>
              <a:pathLst>
                <a:path w="7122160" h="1085056">
                  <a:moveTo>
                    <a:pt x="381000" y="0"/>
                  </a:moveTo>
                  <a:lnTo>
                    <a:pt x="6741160" y="0"/>
                  </a:lnTo>
                  <a:cubicBezTo>
                    <a:pt x="6951580" y="0"/>
                    <a:pt x="7122160" y="170580"/>
                    <a:pt x="7122160" y="381000"/>
                  </a:cubicBezTo>
                  <a:lnTo>
                    <a:pt x="7122160" y="704056"/>
                  </a:lnTo>
                  <a:cubicBezTo>
                    <a:pt x="7122160" y="805104"/>
                    <a:pt x="7082019" y="902013"/>
                    <a:pt x="7010567" y="973464"/>
                  </a:cubicBezTo>
                  <a:cubicBezTo>
                    <a:pt x="6939116" y="1044915"/>
                    <a:pt x="6842207" y="1085056"/>
                    <a:pt x="674116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27" name="TextBox 27"/>
            <p:cNvSpPr txBox="1"/>
            <p:nvPr/>
          </p:nvSpPr>
          <p:spPr>
            <a:xfrm>
              <a:off x="0" y="-28575"/>
              <a:ext cx="712216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COMET</a:t>
              </a:r>
            </a:p>
          </p:txBody>
        </p:sp>
      </p:grpSp>
      <p:grpSp>
        <p:nvGrpSpPr>
          <p:cNvPr id="28" name="Group 28"/>
          <p:cNvGrpSpPr/>
          <p:nvPr/>
        </p:nvGrpSpPr>
        <p:grpSpPr>
          <a:xfrm>
            <a:off x="6502737" y="3394967"/>
            <a:ext cx="5322570" cy="2234652"/>
            <a:chOff x="0" y="0"/>
            <a:chExt cx="464181" cy="194884"/>
          </a:xfrm>
        </p:grpSpPr>
        <p:sp>
          <p:nvSpPr>
            <p:cNvPr id="29" name="Freeform 29"/>
            <p:cNvSpPr/>
            <p:nvPr/>
          </p:nvSpPr>
          <p:spPr>
            <a:xfrm>
              <a:off x="0" y="0"/>
              <a:ext cx="464181" cy="194884"/>
            </a:xfrm>
            <a:custGeom>
              <a:avLst/>
              <a:gdLst/>
              <a:ahLst/>
              <a:cxnLst/>
              <a:rect l="l" t="t" r="r" b="b"/>
              <a:pathLst>
                <a:path w="464181" h="194884">
                  <a:moveTo>
                    <a:pt x="34091" y="0"/>
                  </a:moveTo>
                  <a:lnTo>
                    <a:pt x="430090" y="0"/>
                  </a:lnTo>
                  <a:cubicBezTo>
                    <a:pt x="439131" y="0"/>
                    <a:pt x="447802" y="3592"/>
                    <a:pt x="454196" y="9985"/>
                  </a:cubicBezTo>
                  <a:cubicBezTo>
                    <a:pt x="460589" y="16378"/>
                    <a:pt x="464181" y="25049"/>
                    <a:pt x="464181" y="34091"/>
                  </a:cubicBezTo>
                  <a:lnTo>
                    <a:pt x="464181" y="160793"/>
                  </a:lnTo>
                  <a:cubicBezTo>
                    <a:pt x="464181" y="169834"/>
                    <a:pt x="460589" y="178505"/>
                    <a:pt x="454196" y="184899"/>
                  </a:cubicBezTo>
                  <a:cubicBezTo>
                    <a:pt x="447802" y="191292"/>
                    <a:pt x="439131" y="194884"/>
                    <a:pt x="430090" y="194884"/>
                  </a:cubicBezTo>
                  <a:lnTo>
                    <a:pt x="34091" y="194884"/>
                  </a:lnTo>
                  <a:cubicBezTo>
                    <a:pt x="15263" y="194884"/>
                    <a:pt x="0" y="179621"/>
                    <a:pt x="0" y="160793"/>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30" name="TextBox 30"/>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31" name="Group 31"/>
          <p:cNvGrpSpPr/>
          <p:nvPr/>
        </p:nvGrpSpPr>
        <p:grpSpPr>
          <a:xfrm>
            <a:off x="6766560" y="3593087"/>
            <a:ext cx="4754880" cy="1016003"/>
            <a:chOff x="0" y="0"/>
            <a:chExt cx="6339840" cy="1354671"/>
          </a:xfrm>
        </p:grpSpPr>
        <p:sp>
          <p:nvSpPr>
            <p:cNvPr id="32" name="Freeform 32"/>
            <p:cNvSpPr/>
            <p:nvPr/>
          </p:nvSpPr>
          <p:spPr>
            <a:xfrm>
              <a:off x="0" y="0"/>
              <a:ext cx="6339840" cy="1354667"/>
            </a:xfrm>
            <a:custGeom>
              <a:avLst/>
              <a:gdLst/>
              <a:ahLst/>
              <a:cxnLst/>
              <a:rect l="l" t="t" r="r" b="b"/>
              <a:pathLst>
                <a:path w="6339840" h="1354667">
                  <a:moveTo>
                    <a:pt x="0" y="0"/>
                  </a:moveTo>
                  <a:lnTo>
                    <a:pt x="6339840" y="0"/>
                  </a:lnTo>
                  <a:lnTo>
                    <a:pt x="6339840" y="1354667"/>
                  </a:lnTo>
                  <a:lnTo>
                    <a:pt x="0" y="1354667"/>
                  </a:lnTo>
                  <a:close/>
                </a:path>
              </a:pathLst>
            </a:custGeom>
            <a:blipFill>
              <a:blip r:embed="rId3">
                <a:alphaModFix amt="0"/>
              </a:blip>
              <a:stretch>
                <a:fillRect t="-41189" b="-41190"/>
              </a:stretch>
            </a:blipFill>
          </p:spPr>
          <p:txBody>
            <a:bodyPr/>
            <a:lstStyle/>
            <a:p>
              <a:endParaRPr lang="en-US"/>
            </a:p>
          </p:txBody>
        </p:sp>
        <p:sp>
          <p:nvSpPr>
            <p:cNvPr id="33" name="TextBox 33"/>
            <p:cNvSpPr txBox="1"/>
            <p:nvPr/>
          </p:nvSpPr>
          <p:spPr>
            <a:xfrm>
              <a:off x="0" y="-28575"/>
              <a:ext cx="6339840" cy="1383246"/>
            </a:xfrm>
            <a:prstGeom prst="rect">
              <a:avLst/>
            </a:prstGeom>
          </p:spPr>
          <p:txBody>
            <a:bodyPr lIns="0" tIns="0" rIns="0" bIns="0" rtlCol="0" anchor="ctr"/>
            <a:lstStyle/>
            <a:p>
              <a:pPr algn="ctr">
                <a:lnSpc>
                  <a:spcPts val="7679"/>
                </a:lnSpc>
              </a:pPr>
              <a:r>
                <a:rPr lang="en-US" sz="6399" b="1">
                  <a:solidFill>
                    <a:srgbClr val="207FFF"/>
                  </a:solidFill>
                  <a:latin typeface="Arial"/>
                  <a:ea typeface="Arial"/>
                  <a:cs typeface="Arial"/>
                  <a:sym typeface="Arial"/>
                </a:rPr>
                <a:t>+0.015</a:t>
              </a:r>
            </a:p>
          </p:txBody>
        </p:sp>
      </p:grpSp>
      <p:sp>
        <p:nvSpPr>
          <p:cNvPr id="34" name="TextBox 34"/>
          <p:cNvSpPr txBox="1"/>
          <p:nvPr/>
        </p:nvSpPr>
        <p:spPr>
          <a:xfrm>
            <a:off x="6766560" y="4663183"/>
            <a:ext cx="4754880" cy="506730"/>
          </a:xfrm>
          <a:prstGeom prst="rect">
            <a:avLst/>
          </a:prstGeom>
        </p:spPr>
        <p:txBody>
          <a:bodyPr lIns="0" tIns="0" rIns="0" bIns="0" rtlCol="0" anchor="t">
            <a:spAutoFit/>
          </a:bodyPr>
          <a:lstStyle/>
          <a:p>
            <a:pPr algn="ctr">
              <a:lnSpc>
                <a:spcPts val="3120"/>
              </a:lnSpc>
            </a:pPr>
            <a:r>
              <a:rPr lang="en-US" sz="2600">
                <a:solidFill>
                  <a:srgbClr val="1F2A2E"/>
                </a:solidFill>
                <a:latin typeface="Arial"/>
                <a:ea typeface="Arial"/>
                <a:cs typeface="Arial"/>
                <a:sym typeface="Arial"/>
              </a:rPr>
              <a:t>0.837 → 0.852 (p = .0015)</a:t>
            </a:r>
          </a:p>
        </p:txBody>
      </p:sp>
      <p:grpSp>
        <p:nvGrpSpPr>
          <p:cNvPr id="35" name="Group 35"/>
          <p:cNvGrpSpPr/>
          <p:nvPr/>
        </p:nvGrpSpPr>
        <p:grpSpPr>
          <a:xfrm>
            <a:off x="12051030" y="2449830"/>
            <a:ext cx="5341620" cy="813792"/>
            <a:chOff x="0" y="0"/>
            <a:chExt cx="7122160" cy="1085056"/>
          </a:xfrm>
        </p:grpSpPr>
        <p:sp>
          <p:nvSpPr>
            <p:cNvPr id="36" name="Freeform 36"/>
            <p:cNvSpPr/>
            <p:nvPr/>
          </p:nvSpPr>
          <p:spPr>
            <a:xfrm>
              <a:off x="0" y="0"/>
              <a:ext cx="7122160" cy="1085056"/>
            </a:xfrm>
            <a:custGeom>
              <a:avLst/>
              <a:gdLst/>
              <a:ahLst/>
              <a:cxnLst/>
              <a:rect l="l" t="t" r="r" b="b"/>
              <a:pathLst>
                <a:path w="7122160" h="1085056">
                  <a:moveTo>
                    <a:pt x="381000" y="0"/>
                  </a:moveTo>
                  <a:lnTo>
                    <a:pt x="6741160" y="0"/>
                  </a:lnTo>
                  <a:cubicBezTo>
                    <a:pt x="6951580" y="0"/>
                    <a:pt x="7122160" y="170580"/>
                    <a:pt x="7122160" y="381000"/>
                  </a:cubicBezTo>
                  <a:lnTo>
                    <a:pt x="7122160" y="704056"/>
                  </a:lnTo>
                  <a:cubicBezTo>
                    <a:pt x="7122160" y="805104"/>
                    <a:pt x="7082019" y="902013"/>
                    <a:pt x="7010567" y="973464"/>
                  </a:cubicBezTo>
                  <a:cubicBezTo>
                    <a:pt x="6939116" y="1044915"/>
                    <a:pt x="6842207" y="1085056"/>
                    <a:pt x="674116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37" name="TextBox 37"/>
            <p:cNvSpPr txBox="1"/>
            <p:nvPr/>
          </p:nvSpPr>
          <p:spPr>
            <a:xfrm>
              <a:off x="0" y="-28575"/>
              <a:ext cx="712216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Participants</a:t>
              </a:r>
            </a:p>
          </p:txBody>
        </p:sp>
      </p:grpSp>
      <p:grpSp>
        <p:nvGrpSpPr>
          <p:cNvPr id="38" name="Group 38"/>
          <p:cNvGrpSpPr/>
          <p:nvPr/>
        </p:nvGrpSpPr>
        <p:grpSpPr>
          <a:xfrm>
            <a:off x="12051030" y="3383680"/>
            <a:ext cx="5322570" cy="2234652"/>
            <a:chOff x="0" y="0"/>
            <a:chExt cx="464181" cy="194884"/>
          </a:xfrm>
        </p:grpSpPr>
        <p:sp>
          <p:nvSpPr>
            <p:cNvPr id="39" name="Freeform 39"/>
            <p:cNvSpPr/>
            <p:nvPr/>
          </p:nvSpPr>
          <p:spPr>
            <a:xfrm>
              <a:off x="0" y="0"/>
              <a:ext cx="464181" cy="194884"/>
            </a:xfrm>
            <a:custGeom>
              <a:avLst/>
              <a:gdLst/>
              <a:ahLst/>
              <a:cxnLst/>
              <a:rect l="l" t="t" r="r" b="b"/>
              <a:pathLst>
                <a:path w="464181" h="194884">
                  <a:moveTo>
                    <a:pt x="34091" y="0"/>
                  </a:moveTo>
                  <a:lnTo>
                    <a:pt x="430090" y="0"/>
                  </a:lnTo>
                  <a:cubicBezTo>
                    <a:pt x="439131" y="0"/>
                    <a:pt x="447802" y="3592"/>
                    <a:pt x="454196" y="9985"/>
                  </a:cubicBezTo>
                  <a:cubicBezTo>
                    <a:pt x="460589" y="16378"/>
                    <a:pt x="464181" y="25049"/>
                    <a:pt x="464181" y="34091"/>
                  </a:cubicBezTo>
                  <a:lnTo>
                    <a:pt x="464181" y="160793"/>
                  </a:lnTo>
                  <a:cubicBezTo>
                    <a:pt x="464181" y="169834"/>
                    <a:pt x="460589" y="178505"/>
                    <a:pt x="454196" y="184899"/>
                  </a:cubicBezTo>
                  <a:cubicBezTo>
                    <a:pt x="447802" y="191292"/>
                    <a:pt x="439131" y="194884"/>
                    <a:pt x="430090" y="194884"/>
                  </a:cubicBezTo>
                  <a:lnTo>
                    <a:pt x="34091" y="194884"/>
                  </a:lnTo>
                  <a:cubicBezTo>
                    <a:pt x="15263" y="194884"/>
                    <a:pt x="0" y="179621"/>
                    <a:pt x="0" y="160793"/>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40" name="TextBox 40"/>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41" name="Group 41"/>
          <p:cNvGrpSpPr/>
          <p:nvPr/>
        </p:nvGrpSpPr>
        <p:grpSpPr>
          <a:xfrm>
            <a:off x="12344400" y="3394967"/>
            <a:ext cx="4754880" cy="1016003"/>
            <a:chOff x="0" y="0"/>
            <a:chExt cx="6339840" cy="1354671"/>
          </a:xfrm>
        </p:grpSpPr>
        <p:sp>
          <p:nvSpPr>
            <p:cNvPr id="42" name="Freeform 42"/>
            <p:cNvSpPr/>
            <p:nvPr/>
          </p:nvSpPr>
          <p:spPr>
            <a:xfrm>
              <a:off x="0" y="0"/>
              <a:ext cx="6339840" cy="1354667"/>
            </a:xfrm>
            <a:custGeom>
              <a:avLst/>
              <a:gdLst/>
              <a:ahLst/>
              <a:cxnLst/>
              <a:rect l="l" t="t" r="r" b="b"/>
              <a:pathLst>
                <a:path w="6339840" h="1354667">
                  <a:moveTo>
                    <a:pt x="0" y="0"/>
                  </a:moveTo>
                  <a:lnTo>
                    <a:pt x="6339840" y="0"/>
                  </a:lnTo>
                  <a:lnTo>
                    <a:pt x="6339840" y="1354667"/>
                  </a:lnTo>
                  <a:lnTo>
                    <a:pt x="0" y="1354667"/>
                  </a:lnTo>
                  <a:close/>
                </a:path>
              </a:pathLst>
            </a:custGeom>
            <a:blipFill>
              <a:blip r:embed="rId3">
                <a:alphaModFix amt="0"/>
              </a:blip>
              <a:stretch>
                <a:fillRect t="-41189" b="-41190"/>
              </a:stretch>
            </a:blipFill>
          </p:spPr>
          <p:txBody>
            <a:bodyPr/>
            <a:lstStyle/>
            <a:p>
              <a:endParaRPr lang="en-US"/>
            </a:p>
          </p:txBody>
        </p:sp>
        <p:sp>
          <p:nvSpPr>
            <p:cNvPr id="43" name="TextBox 43"/>
            <p:cNvSpPr txBox="1"/>
            <p:nvPr/>
          </p:nvSpPr>
          <p:spPr>
            <a:xfrm>
              <a:off x="0" y="-28575"/>
              <a:ext cx="6339840" cy="1383246"/>
            </a:xfrm>
            <a:prstGeom prst="rect">
              <a:avLst/>
            </a:prstGeom>
          </p:spPr>
          <p:txBody>
            <a:bodyPr lIns="0" tIns="0" rIns="0" bIns="0" rtlCol="0" anchor="ctr"/>
            <a:lstStyle/>
            <a:p>
              <a:pPr algn="ctr">
                <a:lnSpc>
                  <a:spcPts val="7679"/>
                </a:lnSpc>
              </a:pPr>
              <a:r>
                <a:rPr lang="en-US" sz="6399" b="1">
                  <a:solidFill>
                    <a:srgbClr val="207FFF"/>
                  </a:solidFill>
                  <a:latin typeface="Arial"/>
                  <a:ea typeface="Arial"/>
                  <a:cs typeface="Arial"/>
                  <a:sym typeface="Arial"/>
                </a:rPr>
                <a:t>73.3%</a:t>
              </a:r>
            </a:p>
          </p:txBody>
        </p:sp>
      </p:grpSp>
      <p:sp>
        <p:nvSpPr>
          <p:cNvPr id="44" name="TextBox 44"/>
          <p:cNvSpPr txBox="1"/>
          <p:nvPr/>
        </p:nvSpPr>
        <p:spPr>
          <a:xfrm>
            <a:off x="12344400" y="4465063"/>
            <a:ext cx="4754880" cy="902970"/>
          </a:xfrm>
          <a:prstGeom prst="rect">
            <a:avLst/>
          </a:prstGeom>
        </p:spPr>
        <p:txBody>
          <a:bodyPr lIns="0" tIns="0" rIns="0" bIns="0" rtlCol="0" anchor="t">
            <a:spAutoFit/>
          </a:bodyPr>
          <a:lstStyle/>
          <a:p>
            <a:pPr algn="ctr">
              <a:lnSpc>
                <a:spcPts val="3120"/>
              </a:lnSpc>
            </a:pPr>
            <a:r>
              <a:rPr lang="en-US" sz="2600">
                <a:solidFill>
                  <a:srgbClr val="1F2A2E"/>
                </a:solidFill>
                <a:latin typeface="Arial"/>
                <a:ea typeface="Arial"/>
                <a:cs typeface="Arial"/>
                <a:sym typeface="Arial"/>
              </a:rPr>
              <a:t>higher with CHORUS on each metric (BLEU and COMET)</a:t>
            </a:r>
          </a:p>
        </p:txBody>
      </p:sp>
      <p:sp>
        <p:nvSpPr>
          <p:cNvPr id="45" name="TextBox 45"/>
          <p:cNvSpPr txBox="1"/>
          <p:nvPr/>
        </p:nvSpPr>
        <p:spPr>
          <a:xfrm>
            <a:off x="914400" y="5934075"/>
            <a:ext cx="10881360" cy="558165"/>
          </a:xfrm>
          <a:prstGeom prst="rect">
            <a:avLst/>
          </a:prstGeom>
        </p:spPr>
        <p:txBody>
          <a:bodyPr lIns="0" tIns="0" rIns="0" bIns="0" rtlCol="0" anchor="t">
            <a:spAutoFit/>
          </a:bodyPr>
          <a:lstStyle/>
          <a:p>
            <a:pPr algn="l">
              <a:lnSpc>
                <a:spcPts val="2999"/>
              </a:lnSpc>
            </a:pPr>
            <a:r>
              <a:rPr lang="en-US" sz="2499" b="1">
                <a:solidFill>
                  <a:srgbClr val="1F2A2E"/>
                </a:solidFill>
                <a:latin typeface="Arial"/>
                <a:ea typeface="Arial"/>
                <a:cs typeface="Arial"/>
                <a:sym typeface="Arial"/>
              </a:rPr>
              <a:t>Expert raters: </a:t>
            </a:r>
            <a:r>
              <a:rPr lang="en-US" sz="2499">
                <a:solidFill>
                  <a:srgbClr val="1F2A2E"/>
                </a:solidFill>
                <a:latin typeface="Arial"/>
                <a:ea typeface="Arial"/>
                <a:cs typeface="Arial"/>
                <a:sym typeface="Arial"/>
              </a:rPr>
              <a:t>“The translation quality gets better over time.”</a:t>
            </a:r>
          </a:p>
        </p:txBody>
      </p:sp>
      <p:grpSp>
        <p:nvGrpSpPr>
          <p:cNvPr id="46" name="Group 46"/>
          <p:cNvGrpSpPr/>
          <p:nvPr/>
        </p:nvGrpSpPr>
        <p:grpSpPr>
          <a:xfrm>
            <a:off x="2834640" y="6565392"/>
            <a:ext cx="6488582" cy="1792224"/>
            <a:chOff x="0" y="0"/>
            <a:chExt cx="8651443" cy="2389632"/>
          </a:xfrm>
        </p:grpSpPr>
        <p:sp>
          <p:nvSpPr>
            <p:cNvPr id="47" name="Freeform 47" descr="Expert ratings of “The translation quality gets better over time”: stacked bars from strongly disagree to strongly agree; Baseline mean 1.70, CHORUS mean 3.53."/>
            <p:cNvSpPr/>
            <p:nvPr/>
          </p:nvSpPr>
          <p:spPr>
            <a:xfrm>
              <a:off x="0" y="0"/>
              <a:ext cx="8651494" cy="2389632"/>
            </a:xfrm>
            <a:custGeom>
              <a:avLst/>
              <a:gdLst/>
              <a:ahLst/>
              <a:cxnLst/>
              <a:rect l="l" t="t" r="r" b="b"/>
              <a:pathLst>
                <a:path w="8651494" h="2389632">
                  <a:moveTo>
                    <a:pt x="0" y="0"/>
                  </a:moveTo>
                  <a:lnTo>
                    <a:pt x="8651494" y="0"/>
                  </a:lnTo>
                  <a:lnTo>
                    <a:pt x="8651494" y="2389632"/>
                  </a:lnTo>
                  <a:lnTo>
                    <a:pt x="0" y="2389632"/>
                  </a:lnTo>
                  <a:lnTo>
                    <a:pt x="0" y="0"/>
                  </a:lnTo>
                  <a:close/>
                </a:path>
              </a:pathLst>
            </a:custGeom>
            <a:blipFill>
              <a:blip r:embed="rId4"/>
              <a:stretch>
                <a:fillRect/>
              </a:stretch>
            </a:blipFill>
          </p:spPr>
          <p:txBody>
            <a:bodyPr/>
            <a:lstStyle/>
            <a:p>
              <a:endParaRPr lang="en-US"/>
            </a:p>
          </p:txBody>
        </p:sp>
      </p:grpSp>
      <p:grpSp>
        <p:nvGrpSpPr>
          <p:cNvPr id="48" name="Group 48"/>
          <p:cNvGrpSpPr/>
          <p:nvPr/>
        </p:nvGrpSpPr>
        <p:grpSpPr>
          <a:xfrm>
            <a:off x="2599211" y="8503920"/>
            <a:ext cx="2504113" cy="512064"/>
            <a:chOff x="0" y="0"/>
            <a:chExt cx="3338817" cy="682752"/>
          </a:xfrm>
        </p:grpSpPr>
        <p:sp>
          <p:nvSpPr>
            <p:cNvPr id="49" name="Freeform 49"/>
            <p:cNvSpPr/>
            <p:nvPr/>
          </p:nvSpPr>
          <p:spPr>
            <a:xfrm>
              <a:off x="0" y="0"/>
              <a:ext cx="3338819" cy="682752"/>
            </a:xfrm>
            <a:custGeom>
              <a:avLst/>
              <a:gdLst/>
              <a:ahLst/>
              <a:cxnLst/>
              <a:rect l="l" t="t" r="r" b="b"/>
              <a:pathLst>
                <a:path w="3338819" h="682752">
                  <a:moveTo>
                    <a:pt x="0" y="0"/>
                  </a:moveTo>
                  <a:lnTo>
                    <a:pt x="3338819" y="0"/>
                  </a:lnTo>
                  <a:lnTo>
                    <a:pt x="3338819" y="682752"/>
                  </a:lnTo>
                  <a:lnTo>
                    <a:pt x="0" y="682752"/>
                  </a:lnTo>
                  <a:close/>
                </a:path>
              </a:pathLst>
            </a:custGeom>
            <a:blipFill>
              <a:blip r:embed="rId3">
                <a:alphaModFix amt="0"/>
              </a:blip>
              <a:stretch>
                <a:fillRect t="-45286" b="-45286"/>
              </a:stretch>
            </a:blipFill>
          </p:spPr>
          <p:txBody>
            <a:bodyPr/>
            <a:lstStyle/>
            <a:p>
              <a:endParaRPr lang="en-US"/>
            </a:p>
          </p:txBody>
        </p:sp>
        <p:sp>
          <p:nvSpPr>
            <p:cNvPr id="50" name="TextBox 50"/>
            <p:cNvSpPr txBox="1"/>
            <p:nvPr/>
          </p:nvSpPr>
          <p:spPr>
            <a:xfrm>
              <a:off x="0" y="-9525"/>
              <a:ext cx="3338817" cy="692277"/>
            </a:xfrm>
            <a:prstGeom prst="rect">
              <a:avLst/>
            </a:prstGeom>
          </p:spPr>
          <p:txBody>
            <a:bodyPr lIns="0" tIns="0" rIns="0" bIns="0" rtlCol="0" anchor="ctr"/>
            <a:lstStyle/>
            <a:p>
              <a:pPr algn="l">
                <a:lnSpc>
                  <a:spcPts val="2879"/>
                </a:lnSpc>
              </a:pPr>
              <a:r>
                <a:rPr lang="en-US" sz="2400">
                  <a:solidFill>
                    <a:srgbClr val="5B6770"/>
                  </a:solidFill>
                  <a:latin typeface="Arial"/>
                  <a:ea typeface="Arial"/>
                  <a:cs typeface="Arial"/>
                  <a:sym typeface="Arial"/>
                </a:rPr>
                <a:t>strongly disagree</a:t>
              </a:r>
            </a:p>
          </p:txBody>
        </p:sp>
      </p:grpSp>
      <p:grpSp>
        <p:nvGrpSpPr>
          <p:cNvPr id="51" name="Group 51"/>
          <p:cNvGrpSpPr/>
          <p:nvPr/>
        </p:nvGrpSpPr>
        <p:grpSpPr>
          <a:xfrm>
            <a:off x="5166951" y="8604123"/>
            <a:ext cx="457962" cy="311658"/>
            <a:chOff x="0" y="0"/>
            <a:chExt cx="610616" cy="415544"/>
          </a:xfrm>
        </p:grpSpPr>
        <p:sp>
          <p:nvSpPr>
            <p:cNvPr id="52" name="Freeform 52"/>
            <p:cNvSpPr/>
            <p:nvPr/>
          </p:nvSpPr>
          <p:spPr>
            <a:xfrm>
              <a:off x="0" y="0"/>
              <a:ext cx="610616" cy="415544"/>
            </a:xfrm>
            <a:custGeom>
              <a:avLst/>
              <a:gdLst/>
              <a:ahLst/>
              <a:cxnLst/>
              <a:rect l="l" t="t" r="r" b="b"/>
              <a:pathLst>
                <a:path w="610616" h="415544">
                  <a:moveTo>
                    <a:pt x="0" y="0"/>
                  </a:moveTo>
                  <a:lnTo>
                    <a:pt x="610616" y="0"/>
                  </a:lnTo>
                  <a:lnTo>
                    <a:pt x="610616" y="415544"/>
                  </a:lnTo>
                  <a:lnTo>
                    <a:pt x="0" y="415544"/>
                  </a:lnTo>
                  <a:close/>
                </a:path>
              </a:pathLst>
            </a:custGeom>
            <a:solidFill>
              <a:srgbClr val="F46D43"/>
            </a:solidFill>
            <a:ln w="19050" cap="sq">
              <a:solidFill>
                <a:srgbClr val="F46D43"/>
              </a:solidFill>
              <a:prstDash val="solid"/>
              <a:miter/>
            </a:ln>
          </p:spPr>
          <p:txBody>
            <a:bodyPr/>
            <a:lstStyle/>
            <a:p>
              <a:endParaRPr lang="en-US"/>
            </a:p>
          </p:txBody>
        </p:sp>
      </p:grpSp>
      <p:grpSp>
        <p:nvGrpSpPr>
          <p:cNvPr id="53" name="Group 53"/>
          <p:cNvGrpSpPr/>
          <p:nvPr/>
        </p:nvGrpSpPr>
        <p:grpSpPr>
          <a:xfrm>
            <a:off x="5605863" y="8604123"/>
            <a:ext cx="457962" cy="311658"/>
            <a:chOff x="0" y="0"/>
            <a:chExt cx="610616" cy="415544"/>
          </a:xfrm>
        </p:grpSpPr>
        <p:sp>
          <p:nvSpPr>
            <p:cNvPr id="54" name="Freeform 54"/>
            <p:cNvSpPr/>
            <p:nvPr/>
          </p:nvSpPr>
          <p:spPr>
            <a:xfrm>
              <a:off x="0" y="0"/>
              <a:ext cx="610616" cy="415544"/>
            </a:xfrm>
            <a:custGeom>
              <a:avLst/>
              <a:gdLst/>
              <a:ahLst/>
              <a:cxnLst/>
              <a:rect l="l" t="t" r="r" b="b"/>
              <a:pathLst>
                <a:path w="610616" h="415544">
                  <a:moveTo>
                    <a:pt x="0" y="0"/>
                  </a:moveTo>
                  <a:lnTo>
                    <a:pt x="610616" y="0"/>
                  </a:lnTo>
                  <a:lnTo>
                    <a:pt x="610616" y="415544"/>
                  </a:lnTo>
                  <a:lnTo>
                    <a:pt x="0" y="415544"/>
                  </a:lnTo>
                  <a:close/>
                </a:path>
              </a:pathLst>
            </a:custGeom>
            <a:solidFill>
              <a:srgbClr val="FEE08B"/>
            </a:solidFill>
            <a:ln w="19050" cap="sq">
              <a:solidFill>
                <a:srgbClr val="FEE08B"/>
              </a:solidFill>
              <a:prstDash val="solid"/>
              <a:miter/>
            </a:ln>
          </p:spPr>
          <p:txBody>
            <a:bodyPr/>
            <a:lstStyle/>
            <a:p>
              <a:endParaRPr lang="en-US"/>
            </a:p>
          </p:txBody>
        </p:sp>
      </p:grpSp>
      <p:grpSp>
        <p:nvGrpSpPr>
          <p:cNvPr id="55" name="Group 55"/>
          <p:cNvGrpSpPr/>
          <p:nvPr/>
        </p:nvGrpSpPr>
        <p:grpSpPr>
          <a:xfrm>
            <a:off x="6044775" y="8604123"/>
            <a:ext cx="457962" cy="311658"/>
            <a:chOff x="0" y="0"/>
            <a:chExt cx="610616" cy="415544"/>
          </a:xfrm>
        </p:grpSpPr>
        <p:sp>
          <p:nvSpPr>
            <p:cNvPr id="56" name="Freeform 56"/>
            <p:cNvSpPr/>
            <p:nvPr/>
          </p:nvSpPr>
          <p:spPr>
            <a:xfrm>
              <a:off x="0" y="0"/>
              <a:ext cx="610616" cy="415544"/>
            </a:xfrm>
            <a:custGeom>
              <a:avLst/>
              <a:gdLst/>
              <a:ahLst/>
              <a:cxnLst/>
              <a:rect l="l" t="t" r="r" b="b"/>
              <a:pathLst>
                <a:path w="610616" h="415544">
                  <a:moveTo>
                    <a:pt x="0" y="0"/>
                  </a:moveTo>
                  <a:lnTo>
                    <a:pt x="610616" y="0"/>
                  </a:lnTo>
                  <a:lnTo>
                    <a:pt x="610616" y="415544"/>
                  </a:lnTo>
                  <a:lnTo>
                    <a:pt x="0" y="415544"/>
                  </a:lnTo>
                  <a:close/>
                </a:path>
              </a:pathLst>
            </a:custGeom>
            <a:solidFill>
              <a:srgbClr val="ABD9E9"/>
            </a:solidFill>
            <a:ln w="19050" cap="sq">
              <a:solidFill>
                <a:srgbClr val="ABD9E9"/>
              </a:solidFill>
              <a:prstDash val="solid"/>
              <a:miter/>
            </a:ln>
          </p:spPr>
          <p:txBody>
            <a:bodyPr/>
            <a:lstStyle/>
            <a:p>
              <a:endParaRPr lang="en-US"/>
            </a:p>
          </p:txBody>
        </p:sp>
      </p:grpSp>
      <p:grpSp>
        <p:nvGrpSpPr>
          <p:cNvPr id="57" name="Group 57"/>
          <p:cNvGrpSpPr/>
          <p:nvPr/>
        </p:nvGrpSpPr>
        <p:grpSpPr>
          <a:xfrm>
            <a:off x="6483687" y="8604123"/>
            <a:ext cx="457962" cy="311658"/>
            <a:chOff x="0" y="0"/>
            <a:chExt cx="610616" cy="415544"/>
          </a:xfrm>
        </p:grpSpPr>
        <p:sp>
          <p:nvSpPr>
            <p:cNvPr id="58" name="Freeform 58"/>
            <p:cNvSpPr/>
            <p:nvPr/>
          </p:nvSpPr>
          <p:spPr>
            <a:xfrm>
              <a:off x="0" y="0"/>
              <a:ext cx="610616" cy="415544"/>
            </a:xfrm>
            <a:custGeom>
              <a:avLst/>
              <a:gdLst/>
              <a:ahLst/>
              <a:cxnLst/>
              <a:rect l="l" t="t" r="r" b="b"/>
              <a:pathLst>
                <a:path w="610616" h="415544">
                  <a:moveTo>
                    <a:pt x="0" y="0"/>
                  </a:moveTo>
                  <a:lnTo>
                    <a:pt x="610616" y="0"/>
                  </a:lnTo>
                  <a:lnTo>
                    <a:pt x="610616" y="415544"/>
                  </a:lnTo>
                  <a:lnTo>
                    <a:pt x="0" y="415544"/>
                  </a:lnTo>
                  <a:close/>
                </a:path>
              </a:pathLst>
            </a:custGeom>
            <a:solidFill>
              <a:srgbClr val="74ADD1"/>
            </a:solidFill>
            <a:ln w="19050" cap="sq">
              <a:solidFill>
                <a:srgbClr val="74ADD1"/>
              </a:solidFill>
              <a:prstDash val="solid"/>
              <a:miter/>
            </a:ln>
          </p:spPr>
          <p:txBody>
            <a:bodyPr/>
            <a:lstStyle/>
            <a:p>
              <a:endParaRPr lang="en-US"/>
            </a:p>
          </p:txBody>
        </p:sp>
      </p:grpSp>
      <p:grpSp>
        <p:nvGrpSpPr>
          <p:cNvPr id="59" name="Group 59"/>
          <p:cNvGrpSpPr/>
          <p:nvPr/>
        </p:nvGrpSpPr>
        <p:grpSpPr>
          <a:xfrm>
            <a:off x="6922599" y="8604123"/>
            <a:ext cx="457962" cy="311658"/>
            <a:chOff x="0" y="0"/>
            <a:chExt cx="610616" cy="415544"/>
          </a:xfrm>
        </p:grpSpPr>
        <p:sp>
          <p:nvSpPr>
            <p:cNvPr id="60" name="Freeform 60"/>
            <p:cNvSpPr/>
            <p:nvPr/>
          </p:nvSpPr>
          <p:spPr>
            <a:xfrm>
              <a:off x="0" y="0"/>
              <a:ext cx="610616" cy="415544"/>
            </a:xfrm>
            <a:custGeom>
              <a:avLst/>
              <a:gdLst/>
              <a:ahLst/>
              <a:cxnLst/>
              <a:rect l="l" t="t" r="r" b="b"/>
              <a:pathLst>
                <a:path w="610616" h="415544">
                  <a:moveTo>
                    <a:pt x="0" y="0"/>
                  </a:moveTo>
                  <a:lnTo>
                    <a:pt x="610616" y="0"/>
                  </a:lnTo>
                  <a:lnTo>
                    <a:pt x="610616" y="415544"/>
                  </a:lnTo>
                  <a:lnTo>
                    <a:pt x="0" y="415544"/>
                  </a:lnTo>
                  <a:close/>
                </a:path>
              </a:pathLst>
            </a:custGeom>
            <a:solidFill>
              <a:srgbClr val="3B5CC4"/>
            </a:solidFill>
            <a:ln w="19050" cap="sq">
              <a:solidFill>
                <a:srgbClr val="3B5CC4"/>
              </a:solidFill>
              <a:prstDash val="solid"/>
              <a:miter/>
            </a:ln>
          </p:spPr>
          <p:txBody>
            <a:bodyPr/>
            <a:lstStyle/>
            <a:p>
              <a:endParaRPr lang="en-US"/>
            </a:p>
          </p:txBody>
        </p:sp>
      </p:grpSp>
      <p:grpSp>
        <p:nvGrpSpPr>
          <p:cNvPr id="61" name="Group 61"/>
          <p:cNvGrpSpPr/>
          <p:nvPr/>
        </p:nvGrpSpPr>
        <p:grpSpPr>
          <a:xfrm>
            <a:off x="7553916" y="8503920"/>
            <a:ext cx="2114455" cy="512064"/>
            <a:chOff x="0" y="0"/>
            <a:chExt cx="2819273" cy="682752"/>
          </a:xfrm>
        </p:grpSpPr>
        <p:sp>
          <p:nvSpPr>
            <p:cNvPr id="62" name="Freeform 62"/>
            <p:cNvSpPr/>
            <p:nvPr/>
          </p:nvSpPr>
          <p:spPr>
            <a:xfrm>
              <a:off x="0" y="0"/>
              <a:ext cx="2819277" cy="682752"/>
            </a:xfrm>
            <a:custGeom>
              <a:avLst/>
              <a:gdLst/>
              <a:ahLst/>
              <a:cxnLst/>
              <a:rect l="l" t="t" r="r" b="b"/>
              <a:pathLst>
                <a:path w="2819277" h="682752">
                  <a:moveTo>
                    <a:pt x="0" y="0"/>
                  </a:moveTo>
                  <a:lnTo>
                    <a:pt x="2819277" y="0"/>
                  </a:lnTo>
                  <a:lnTo>
                    <a:pt x="2819277" y="682752"/>
                  </a:lnTo>
                  <a:lnTo>
                    <a:pt x="0" y="682752"/>
                  </a:lnTo>
                  <a:close/>
                </a:path>
              </a:pathLst>
            </a:custGeom>
            <a:blipFill>
              <a:blip r:embed="rId3">
                <a:alphaModFix amt="0"/>
              </a:blip>
              <a:stretch>
                <a:fillRect t="-30459" b="-30459"/>
              </a:stretch>
            </a:blipFill>
          </p:spPr>
          <p:txBody>
            <a:bodyPr/>
            <a:lstStyle/>
            <a:p>
              <a:endParaRPr lang="en-US"/>
            </a:p>
          </p:txBody>
        </p:sp>
        <p:sp>
          <p:nvSpPr>
            <p:cNvPr id="63" name="TextBox 63"/>
            <p:cNvSpPr txBox="1"/>
            <p:nvPr/>
          </p:nvSpPr>
          <p:spPr>
            <a:xfrm>
              <a:off x="0" y="-9525"/>
              <a:ext cx="2819273" cy="692277"/>
            </a:xfrm>
            <a:prstGeom prst="rect">
              <a:avLst/>
            </a:prstGeom>
          </p:spPr>
          <p:txBody>
            <a:bodyPr lIns="0" tIns="0" rIns="0" bIns="0" rtlCol="0" anchor="ctr"/>
            <a:lstStyle/>
            <a:p>
              <a:pPr algn="l">
                <a:lnSpc>
                  <a:spcPts val="2879"/>
                </a:lnSpc>
              </a:pPr>
              <a:r>
                <a:rPr lang="en-US" sz="2400">
                  <a:solidFill>
                    <a:srgbClr val="5B6770"/>
                  </a:solidFill>
                  <a:latin typeface="Arial"/>
                  <a:ea typeface="Arial"/>
                  <a:cs typeface="Arial"/>
                  <a:sym typeface="Arial"/>
                </a:rPr>
                <a:t>strongly agree</a:t>
              </a:r>
            </a:p>
          </p:txBody>
        </p:sp>
      </p:grpSp>
      <p:grpSp>
        <p:nvGrpSpPr>
          <p:cNvPr id="64" name="Group 64"/>
          <p:cNvGrpSpPr/>
          <p:nvPr/>
        </p:nvGrpSpPr>
        <p:grpSpPr>
          <a:xfrm>
            <a:off x="12051030" y="5924550"/>
            <a:ext cx="5341620" cy="813792"/>
            <a:chOff x="0" y="0"/>
            <a:chExt cx="7122160" cy="1085056"/>
          </a:xfrm>
        </p:grpSpPr>
        <p:sp>
          <p:nvSpPr>
            <p:cNvPr id="65" name="Freeform 65"/>
            <p:cNvSpPr/>
            <p:nvPr/>
          </p:nvSpPr>
          <p:spPr>
            <a:xfrm>
              <a:off x="0" y="0"/>
              <a:ext cx="7122160" cy="1085056"/>
            </a:xfrm>
            <a:custGeom>
              <a:avLst/>
              <a:gdLst/>
              <a:ahLst/>
              <a:cxnLst/>
              <a:rect l="l" t="t" r="r" b="b"/>
              <a:pathLst>
                <a:path w="7122160" h="1085056">
                  <a:moveTo>
                    <a:pt x="381000" y="0"/>
                  </a:moveTo>
                  <a:lnTo>
                    <a:pt x="6741160" y="0"/>
                  </a:lnTo>
                  <a:cubicBezTo>
                    <a:pt x="6951580" y="0"/>
                    <a:pt x="7122160" y="170580"/>
                    <a:pt x="7122160" y="381000"/>
                  </a:cubicBezTo>
                  <a:lnTo>
                    <a:pt x="7122160" y="704056"/>
                  </a:lnTo>
                  <a:cubicBezTo>
                    <a:pt x="7122160" y="805104"/>
                    <a:pt x="7082019" y="902013"/>
                    <a:pt x="7010567" y="973464"/>
                  </a:cubicBezTo>
                  <a:cubicBezTo>
                    <a:pt x="6939116" y="1044915"/>
                    <a:pt x="6842207" y="1085056"/>
                    <a:pt x="674116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66" name="TextBox 66"/>
            <p:cNvSpPr txBox="1"/>
            <p:nvPr/>
          </p:nvSpPr>
          <p:spPr>
            <a:xfrm>
              <a:off x="0" y="-28575"/>
              <a:ext cx="712216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3 Expert Raters</a:t>
              </a:r>
            </a:p>
          </p:txBody>
        </p:sp>
      </p:grpSp>
      <p:grpSp>
        <p:nvGrpSpPr>
          <p:cNvPr id="67" name="Group 67"/>
          <p:cNvGrpSpPr/>
          <p:nvPr/>
        </p:nvGrpSpPr>
        <p:grpSpPr>
          <a:xfrm>
            <a:off x="12060555" y="6861833"/>
            <a:ext cx="5322570" cy="2234652"/>
            <a:chOff x="0" y="0"/>
            <a:chExt cx="464181" cy="194884"/>
          </a:xfrm>
        </p:grpSpPr>
        <p:sp>
          <p:nvSpPr>
            <p:cNvPr id="68" name="Freeform 68"/>
            <p:cNvSpPr/>
            <p:nvPr/>
          </p:nvSpPr>
          <p:spPr>
            <a:xfrm>
              <a:off x="0" y="0"/>
              <a:ext cx="464181" cy="194884"/>
            </a:xfrm>
            <a:custGeom>
              <a:avLst/>
              <a:gdLst/>
              <a:ahLst/>
              <a:cxnLst/>
              <a:rect l="l" t="t" r="r" b="b"/>
              <a:pathLst>
                <a:path w="464181" h="194884">
                  <a:moveTo>
                    <a:pt x="34091" y="0"/>
                  </a:moveTo>
                  <a:lnTo>
                    <a:pt x="430090" y="0"/>
                  </a:lnTo>
                  <a:cubicBezTo>
                    <a:pt x="439131" y="0"/>
                    <a:pt x="447802" y="3592"/>
                    <a:pt x="454196" y="9985"/>
                  </a:cubicBezTo>
                  <a:cubicBezTo>
                    <a:pt x="460589" y="16378"/>
                    <a:pt x="464181" y="25049"/>
                    <a:pt x="464181" y="34091"/>
                  </a:cubicBezTo>
                  <a:lnTo>
                    <a:pt x="464181" y="160793"/>
                  </a:lnTo>
                  <a:cubicBezTo>
                    <a:pt x="464181" y="169834"/>
                    <a:pt x="460589" y="178505"/>
                    <a:pt x="454196" y="184899"/>
                  </a:cubicBezTo>
                  <a:cubicBezTo>
                    <a:pt x="447802" y="191292"/>
                    <a:pt x="439131" y="194884"/>
                    <a:pt x="430090" y="194884"/>
                  </a:cubicBezTo>
                  <a:lnTo>
                    <a:pt x="34091" y="194884"/>
                  </a:lnTo>
                  <a:cubicBezTo>
                    <a:pt x="15263" y="194884"/>
                    <a:pt x="0" y="179621"/>
                    <a:pt x="0" y="160793"/>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69" name="TextBox 69"/>
            <p:cNvSpPr txBox="1"/>
            <p:nvPr/>
          </p:nvSpPr>
          <p:spPr>
            <a:xfrm>
              <a:off x="0" y="-19050"/>
              <a:ext cx="464181" cy="213934"/>
            </a:xfrm>
            <a:prstGeom prst="rect">
              <a:avLst/>
            </a:prstGeom>
          </p:spPr>
          <p:txBody>
            <a:bodyPr lIns="50800" tIns="50800" rIns="50800" bIns="50800" rtlCol="0" anchor="ctr"/>
            <a:lstStyle/>
            <a:p>
              <a:pPr algn="ctr">
                <a:lnSpc>
                  <a:spcPts val="3120"/>
                </a:lnSpc>
              </a:pPr>
              <a:endParaRPr/>
            </a:p>
          </p:txBody>
        </p:sp>
      </p:grpSp>
      <p:grpSp>
        <p:nvGrpSpPr>
          <p:cNvPr id="70" name="Group 70"/>
          <p:cNvGrpSpPr/>
          <p:nvPr/>
        </p:nvGrpSpPr>
        <p:grpSpPr>
          <a:xfrm>
            <a:off x="12344400" y="7017001"/>
            <a:ext cx="4754880" cy="888997"/>
            <a:chOff x="0" y="0"/>
            <a:chExt cx="6339840" cy="1185329"/>
          </a:xfrm>
        </p:grpSpPr>
        <p:sp>
          <p:nvSpPr>
            <p:cNvPr id="71" name="Freeform 71"/>
            <p:cNvSpPr/>
            <p:nvPr/>
          </p:nvSpPr>
          <p:spPr>
            <a:xfrm>
              <a:off x="0" y="0"/>
              <a:ext cx="6339840" cy="1185333"/>
            </a:xfrm>
            <a:custGeom>
              <a:avLst/>
              <a:gdLst/>
              <a:ahLst/>
              <a:cxnLst/>
              <a:rect l="l" t="t" r="r" b="b"/>
              <a:pathLst>
                <a:path w="6339840" h="1185333">
                  <a:moveTo>
                    <a:pt x="0" y="0"/>
                  </a:moveTo>
                  <a:lnTo>
                    <a:pt x="6339840" y="0"/>
                  </a:lnTo>
                  <a:lnTo>
                    <a:pt x="6339840" y="1185333"/>
                  </a:lnTo>
                  <a:lnTo>
                    <a:pt x="0" y="1185333"/>
                  </a:lnTo>
                  <a:close/>
                </a:path>
              </a:pathLst>
            </a:custGeom>
            <a:blipFill>
              <a:blip r:embed="rId3">
                <a:alphaModFix amt="0"/>
              </a:blip>
              <a:stretch>
                <a:fillRect t="-54217" b="-54216"/>
              </a:stretch>
            </a:blipFill>
          </p:spPr>
          <p:txBody>
            <a:bodyPr/>
            <a:lstStyle/>
            <a:p>
              <a:endParaRPr lang="en-US"/>
            </a:p>
          </p:txBody>
        </p:sp>
        <p:sp>
          <p:nvSpPr>
            <p:cNvPr id="72" name="TextBox 72"/>
            <p:cNvSpPr txBox="1"/>
            <p:nvPr/>
          </p:nvSpPr>
          <p:spPr>
            <a:xfrm>
              <a:off x="0" y="-19050"/>
              <a:ext cx="6339840" cy="1204379"/>
            </a:xfrm>
            <a:prstGeom prst="rect">
              <a:avLst/>
            </a:prstGeom>
          </p:spPr>
          <p:txBody>
            <a:bodyPr lIns="0" tIns="0" rIns="0" bIns="0" rtlCol="0" anchor="ctr"/>
            <a:lstStyle/>
            <a:p>
              <a:pPr algn="ctr">
                <a:lnSpc>
                  <a:spcPts val="3600"/>
                </a:lnSpc>
              </a:pPr>
              <a:r>
                <a:rPr lang="en-US" sz="3000" b="1">
                  <a:solidFill>
                    <a:srgbClr val="207FFF"/>
                  </a:solidFill>
                  <a:latin typeface="Arial"/>
                  <a:ea typeface="Arial"/>
                  <a:cs typeface="Arial"/>
                  <a:sym typeface="Arial"/>
                </a:rPr>
                <a:t>3.53</a:t>
              </a:r>
              <a:r>
                <a:rPr lang="en-US" sz="3000" b="1">
                  <a:solidFill>
                    <a:srgbClr val="5B6770"/>
                  </a:solidFill>
                  <a:latin typeface="Arial"/>
                  <a:ea typeface="Arial"/>
                  <a:cs typeface="Arial"/>
                  <a:sym typeface="Arial"/>
                </a:rPr>
                <a:t>  vs  1.70</a:t>
              </a:r>
            </a:p>
          </p:txBody>
        </p:sp>
      </p:grpSp>
      <p:sp>
        <p:nvSpPr>
          <p:cNvPr id="73" name="TextBox 73"/>
          <p:cNvSpPr txBox="1"/>
          <p:nvPr/>
        </p:nvSpPr>
        <p:spPr>
          <a:xfrm>
            <a:off x="12344400" y="7969634"/>
            <a:ext cx="4754880" cy="832485"/>
          </a:xfrm>
          <a:prstGeom prst="rect">
            <a:avLst/>
          </a:prstGeom>
        </p:spPr>
        <p:txBody>
          <a:bodyPr lIns="0" tIns="0" rIns="0" bIns="0" rtlCol="0" anchor="t">
            <a:spAutoFit/>
          </a:bodyPr>
          <a:lstStyle/>
          <a:p>
            <a:pPr algn="ctr">
              <a:lnSpc>
                <a:spcPts val="2879"/>
              </a:lnSpc>
            </a:pPr>
            <a:r>
              <a:rPr lang="en-US" sz="2400">
                <a:solidFill>
                  <a:srgbClr val="1F2A2E"/>
                </a:solidFill>
                <a:latin typeface="Arial"/>
                <a:ea typeface="Arial"/>
                <a:cs typeface="Arial"/>
                <a:sym typeface="Arial"/>
              </a:rPr>
              <a:t>mean rating that quality improves over time (CHORUS vs Baseline)</a:t>
            </a:r>
          </a:p>
        </p:txBody>
      </p:sp>
      <p:grpSp>
        <p:nvGrpSpPr>
          <p:cNvPr id="74" name="Group 74"/>
          <p:cNvGrpSpPr/>
          <p:nvPr/>
        </p:nvGrpSpPr>
        <p:grpSpPr>
          <a:xfrm>
            <a:off x="914400" y="6656861"/>
            <a:ext cx="1737360" cy="548640"/>
            <a:chOff x="0" y="0"/>
            <a:chExt cx="2316480" cy="731520"/>
          </a:xfrm>
        </p:grpSpPr>
        <p:sp>
          <p:nvSpPr>
            <p:cNvPr id="75" name="Freeform 75"/>
            <p:cNvSpPr/>
            <p:nvPr/>
          </p:nvSpPr>
          <p:spPr>
            <a:xfrm>
              <a:off x="0" y="0"/>
              <a:ext cx="2316480" cy="731520"/>
            </a:xfrm>
            <a:custGeom>
              <a:avLst/>
              <a:gdLst/>
              <a:ahLst/>
              <a:cxnLst/>
              <a:rect l="l" t="t" r="r" b="b"/>
              <a:pathLst>
                <a:path w="2316480" h="731520">
                  <a:moveTo>
                    <a:pt x="0" y="0"/>
                  </a:moveTo>
                  <a:lnTo>
                    <a:pt x="2316480" y="0"/>
                  </a:lnTo>
                  <a:lnTo>
                    <a:pt x="2316480" y="731520"/>
                  </a:lnTo>
                  <a:lnTo>
                    <a:pt x="0" y="731520"/>
                  </a:lnTo>
                  <a:close/>
                </a:path>
              </a:pathLst>
            </a:custGeom>
            <a:blipFill>
              <a:blip r:embed="rId3">
                <a:alphaModFix amt="0"/>
              </a:blip>
              <a:stretch>
                <a:fillRect t="-11702" b="-11702"/>
              </a:stretch>
            </a:blipFill>
          </p:spPr>
          <p:txBody>
            <a:bodyPr/>
            <a:lstStyle/>
            <a:p>
              <a:endParaRPr lang="en-US"/>
            </a:p>
          </p:txBody>
        </p:sp>
        <p:sp>
          <p:nvSpPr>
            <p:cNvPr id="76" name="TextBox 76"/>
            <p:cNvSpPr txBox="1"/>
            <p:nvPr/>
          </p:nvSpPr>
          <p:spPr>
            <a:xfrm>
              <a:off x="0" y="-9525"/>
              <a:ext cx="2316480" cy="741045"/>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Baseline</a:t>
              </a:r>
            </a:p>
          </p:txBody>
        </p:sp>
      </p:grpSp>
      <p:grpSp>
        <p:nvGrpSpPr>
          <p:cNvPr id="77" name="Group 77"/>
          <p:cNvGrpSpPr/>
          <p:nvPr/>
        </p:nvGrpSpPr>
        <p:grpSpPr>
          <a:xfrm>
            <a:off x="9506102" y="6656861"/>
            <a:ext cx="2289658" cy="548640"/>
            <a:chOff x="0" y="0"/>
            <a:chExt cx="3052877" cy="731520"/>
          </a:xfrm>
        </p:grpSpPr>
        <p:sp>
          <p:nvSpPr>
            <p:cNvPr id="78" name="Freeform 78"/>
            <p:cNvSpPr/>
            <p:nvPr/>
          </p:nvSpPr>
          <p:spPr>
            <a:xfrm>
              <a:off x="0" y="0"/>
              <a:ext cx="3052877" cy="731520"/>
            </a:xfrm>
            <a:custGeom>
              <a:avLst/>
              <a:gdLst/>
              <a:ahLst/>
              <a:cxnLst/>
              <a:rect l="l" t="t" r="r" b="b"/>
              <a:pathLst>
                <a:path w="3052877" h="731520">
                  <a:moveTo>
                    <a:pt x="0" y="0"/>
                  </a:moveTo>
                  <a:lnTo>
                    <a:pt x="3052877" y="0"/>
                  </a:lnTo>
                  <a:lnTo>
                    <a:pt x="3052877" y="731520"/>
                  </a:lnTo>
                  <a:lnTo>
                    <a:pt x="0" y="731520"/>
                  </a:lnTo>
                  <a:close/>
                </a:path>
              </a:pathLst>
            </a:custGeom>
            <a:blipFill>
              <a:blip r:embed="rId3">
                <a:alphaModFix amt="0"/>
              </a:blip>
              <a:stretch>
                <a:fillRect t="-31317" b="-31317"/>
              </a:stretch>
            </a:blipFill>
          </p:spPr>
          <p:txBody>
            <a:bodyPr/>
            <a:lstStyle/>
            <a:p>
              <a:endParaRPr lang="en-US"/>
            </a:p>
          </p:txBody>
        </p:sp>
        <p:sp>
          <p:nvSpPr>
            <p:cNvPr id="79" name="TextBox 79"/>
            <p:cNvSpPr txBox="1"/>
            <p:nvPr/>
          </p:nvSpPr>
          <p:spPr>
            <a:xfrm>
              <a:off x="0" y="-9525"/>
              <a:ext cx="3052877" cy="741045"/>
            </a:xfrm>
            <a:prstGeom prst="rect">
              <a:avLst/>
            </a:prstGeom>
          </p:spPr>
          <p:txBody>
            <a:bodyPr lIns="0" tIns="0" rIns="0" bIns="0" rtlCol="0" anchor="ctr"/>
            <a:lstStyle/>
            <a:p>
              <a:pPr algn="l">
                <a:lnSpc>
                  <a:spcPts val="2879"/>
                </a:lnSpc>
              </a:pPr>
              <a:r>
                <a:rPr lang="en-US" sz="2400" b="1">
                  <a:solidFill>
                    <a:srgbClr val="1F2A2E"/>
                  </a:solidFill>
                  <a:latin typeface="Arial"/>
                  <a:ea typeface="Arial"/>
                  <a:cs typeface="Arial"/>
                  <a:sym typeface="Arial"/>
                </a:rPr>
                <a:t>M = 1.70</a:t>
              </a:r>
            </a:p>
          </p:txBody>
        </p:sp>
      </p:grpSp>
      <p:grpSp>
        <p:nvGrpSpPr>
          <p:cNvPr id="80" name="Group 80"/>
          <p:cNvGrpSpPr/>
          <p:nvPr/>
        </p:nvGrpSpPr>
        <p:grpSpPr>
          <a:xfrm>
            <a:off x="914400" y="7717507"/>
            <a:ext cx="1737360" cy="548640"/>
            <a:chOff x="0" y="0"/>
            <a:chExt cx="2316480" cy="731520"/>
          </a:xfrm>
        </p:grpSpPr>
        <p:sp>
          <p:nvSpPr>
            <p:cNvPr id="81" name="Freeform 81"/>
            <p:cNvSpPr/>
            <p:nvPr/>
          </p:nvSpPr>
          <p:spPr>
            <a:xfrm>
              <a:off x="0" y="0"/>
              <a:ext cx="2316480" cy="731520"/>
            </a:xfrm>
            <a:custGeom>
              <a:avLst/>
              <a:gdLst/>
              <a:ahLst/>
              <a:cxnLst/>
              <a:rect l="l" t="t" r="r" b="b"/>
              <a:pathLst>
                <a:path w="2316480" h="731520">
                  <a:moveTo>
                    <a:pt x="0" y="0"/>
                  </a:moveTo>
                  <a:lnTo>
                    <a:pt x="2316480" y="0"/>
                  </a:lnTo>
                  <a:lnTo>
                    <a:pt x="2316480" y="731520"/>
                  </a:lnTo>
                  <a:lnTo>
                    <a:pt x="0" y="731520"/>
                  </a:lnTo>
                  <a:close/>
                </a:path>
              </a:pathLst>
            </a:custGeom>
            <a:blipFill>
              <a:blip r:embed="rId3">
                <a:alphaModFix amt="0"/>
              </a:blip>
              <a:stretch>
                <a:fillRect t="-11702" b="-11702"/>
              </a:stretch>
            </a:blipFill>
          </p:spPr>
          <p:txBody>
            <a:bodyPr/>
            <a:lstStyle/>
            <a:p>
              <a:endParaRPr lang="en-US"/>
            </a:p>
          </p:txBody>
        </p:sp>
        <p:sp>
          <p:nvSpPr>
            <p:cNvPr id="82" name="TextBox 82"/>
            <p:cNvSpPr txBox="1"/>
            <p:nvPr/>
          </p:nvSpPr>
          <p:spPr>
            <a:xfrm>
              <a:off x="0" y="-9525"/>
              <a:ext cx="2316480" cy="741045"/>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CHORUS</a:t>
              </a:r>
            </a:p>
          </p:txBody>
        </p:sp>
      </p:grpSp>
      <p:grpSp>
        <p:nvGrpSpPr>
          <p:cNvPr id="83" name="Group 83"/>
          <p:cNvGrpSpPr/>
          <p:nvPr/>
        </p:nvGrpSpPr>
        <p:grpSpPr>
          <a:xfrm>
            <a:off x="9506102" y="7717507"/>
            <a:ext cx="2289658" cy="548640"/>
            <a:chOff x="0" y="0"/>
            <a:chExt cx="3052877" cy="731520"/>
          </a:xfrm>
        </p:grpSpPr>
        <p:sp>
          <p:nvSpPr>
            <p:cNvPr id="84" name="Freeform 84"/>
            <p:cNvSpPr/>
            <p:nvPr/>
          </p:nvSpPr>
          <p:spPr>
            <a:xfrm>
              <a:off x="0" y="0"/>
              <a:ext cx="3052877" cy="731520"/>
            </a:xfrm>
            <a:custGeom>
              <a:avLst/>
              <a:gdLst/>
              <a:ahLst/>
              <a:cxnLst/>
              <a:rect l="l" t="t" r="r" b="b"/>
              <a:pathLst>
                <a:path w="3052877" h="731520">
                  <a:moveTo>
                    <a:pt x="0" y="0"/>
                  </a:moveTo>
                  <a:lnTo>
                    <a:pt x="3052877" y="0"/>
                  </a:lnTo>
                  <a:lnTo>
                    <a:pt x="3052877" y="731520"/>
                  </a:lnTo>
                  <a:lnTo>
                    <a:pt x="0" y="731520"/>
                  </a:lnTo>
                  <a:close/>
                </a:path>
              </a:pathLst>
            </a:custGeom>
            <a:blipFill>
              <a:blip r:embed="rId3">
                <a:alphaModFix amt="0"/>
              </a:blip>
              <a:stretch>
                <a:fillRect t="-31317" b="-31317"/>
              </a:stretch>
            </a:blipFill>
          </p:spPr>
          <p:txBody>
            <a:bodyPr/>
            <a:lstStyle/>
            <a:p>
              <a:endParaRPr lang="en-US"/>
            </a:p>
          </p:txBody>
        </p:sp>
        <p:sp>
          <p:nvSpPr>
            <p:cNvPr id="85" name="TextBox 85"/>
            <p:cNvSpPr txBox="1"/>
            <p:nvPr/>
          </p:nvSpPr>
          <p:spPr>
            <a:xfrm>
              <a:off x="0" y="-9525"/>
              <a:ext cx="3052877" cy="741045"/>
            </a:xfrm>
            <a:prstGeom prst="rect">
              <a:avLst/>
            </a:prstGeom>
          </p:spPr>
          <p:txBody>
            <a:bodyPr lIns="0" tIns="0" rIns="0" bIns="0" rtlCol="0" anchor="ctr"/>
            <a:lstStyle/>
            <a:p>
              <a:pPr algn="l">
                <a:lnSpc>
                  <a:spcPts val="2879"/>
                </a:lnSpc>
              </a:pPr>
              <a:r>
                <a:rPr lang="en-US" sz="2400" b="1">
                  <a:solidFill>
                    <a:srgbClr val="0066D6"/>
                  </a:solidFill>
                  <a:latin typeface="Arial"/>
                  <a:ea typeface="Arial"/>
                  <a:cs typeface="Arial"/>
                  <a:sym typeface="Arial"/>
                </a:rPr>
                <a:t>M = 3.53</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(RQ3) </a:t>
              </a:r>
              <a:r>
                <a:rPr lang="en-US" sz="5600">
                  <a:solidFill>
                    <a:srgbClr val="1F2A2E"/>
                  </a:solidFill>
                  <a:latin typeface="Anton"/>
                  <a:ea typeface="Anton"/>
                  <a:cs typeface="Anton"/>
                  <a:sym typeface="Anton"/>
                </a:rPr>
                <a:t>Inspectable, focused, reflective</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16</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5341620" cy="806196"/>
            <a:chOff x="0" y="0"/>
            <a:chExt cx="7122160" cy="1074928"/>
          </a:xfrm>
        </p:grpSpPr>
        <p:sp>
          <p:nvSpPr>
            <p:cNvPr id="16" name="Freeform 16"/>
            <p:cNvSpPr/>
            <p:nvPr/>
          </p:nvSpPr>
          <p:spPr>
            <a:xfrm>
              <a:off x="0" y="0"/>
              <a:ext cx="7122160" cy="1074928"/>
            </a:xfrm>
            <a:custGeom>
              <a:avLst/>
              <a:gdLst/>
              <a:ahLst/>
              <a:cxnLst/>
              <a:rect l="l" t="t" r="r" b="b"/>
              <a:pathLst>
                <a:path w="7122160" h="1074928">
                  <a:moveTo>
                    <a:pt x="381000" y="0"/>
                  </a:moveTo>
                  <a:lnTo>
                    <a:pt x="6741160" y="0"/>
                  </a:lnTo>
                  <a:cubicBezTo>
                    <a:pt x="6951580" y="0"/>
                    <a:pt x="7122160" y="170580"/>
                    <a:pt x="7122160" y="381000"/>
                  </a:cubicBezTo>
                  <a:lnTo>
                    <a:pt x="7122160" y="693928"/>
                  </a:lnTo>
                  <a:cubicBezTo>
                    <a:pt x="7122160" y="794975"/>
                    <a:pt x="7082019" y="891884"/>
                    <a:pt x="7010567" y="963336"/>
                  </a:cubicBezTo>
                  <a:cubicBezTo>
                    <a:pt x="6939116" y="1034787"/>
                    <a:pt x="6842207" y="1074928"/>
                    <a:pt x="674116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17" name="TextBox 17"/>
            <p:cNvSpPr txBox="1"/>
            <p:nvPr/>
          </p:nvSpPr>
          <p:spPr>
            <a:xfrm>
              <a:off x="0" y="-28575"/>
              <a:ext cx="712216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Inspectable</a:t>
              </a:r>
            </a:p>
          </p:txBody>
        </p:sp>
      </p:grpSp>
      <p:grpSp>
        <p:nvGrpSpPr>
          <p:cNvPr id="18" name="Group 18"/>
          <p:cNvGrpSpPr/>
          <p:nvPr/>
        </p:nvGrpSpPr>
        <p:grpSpPr>
          <a:xfrm>
            <a:off x="914400" y="3474720"/>
            <a:ext cx="5322570" cy="4754880"/>
            <a:chOff x="0" y="0"/>
            <a:chExt cx="635000" cy="567273"/>
          </a:xfrm>
        </p:grpSpPr>
        <p:sp>
          <p:nvSpPr>
            <p:cNvPr id="19" name="Freeform 19"/>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20" name="TextBox 20"/>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21" name="TextBox 21"/>
          <p:cNvSpPr txBox="1"/>
          <p:nvPr/>
        </p:nvSpPr>
        <p:spPr>
          <a:xfrm>
            <a:off x="1188720" y="3919833"/>
            <a:ext cx="4754880" cy="2811272"/>
          </a:xfrm>
          <a:prstGeom prst="rect">
            <a:avLst/>
          </a:prstGeom>
        </p:spPr>
        <p:txBody>
          <a:bodyPr lIns="0" tIns="0" rIns="0" bIns="0" rtlCol="0" anchor="t">
            <a:spAutoFit/>
          </a:bodyPr>
          <a:lstStyle/>
          <a:p>
            <a:pPr marL="675639" lvl="1" indent="-337820" algn="l">
              <a:lnSpc>
                <a:spcPts val="3723"/>
              </a:lnSpc>
              <a:buFont typeface="Arial"/>
              <a:buChar char="•"/>
            </a:pPr>
            <a:r>
              <a:rPr lang="en-US" sz="2799">
                <a:solidFill>
                  <a:srgbClr val="1F2A2E"/>
                </a:solidFill>
                <a:latin typeface="Arial"/>
                <a:ea typeface="Arial"/>
                <a:cs typeface="Arial"/>
                <a:sym typeface="Arial"/>
              </a:rPr>
              <a:t>Dimension-specific suggestions make trade-offs explicit</a:t>
            </a:r>
          </a:p>
          <a:p>
            <a:pPr marL="675639" lvl="1" indent="-337820" algn="l">
              <a:lnSpc>
                <a:spcPts val="3723"/>
              </a:lnSpc>
              <a:buFont typeface="Arial"/>
              <a:buChar char="•"/>
            </a:pPr>
            <a:r>
              <a:rPr lang="en-US" sz="2799">
                <a:solidFill>
                  <a:srgbClr val="1F2A2E"/>
                </a:solidFill>
                <a:latin typeface="Arial"/>
                <a:ea typeface="Arial"/>
                <a:cs typeface="Arial"/>
                <a:sym typeface="Arial"/>
              </a:rPr>
              <a:t>Catch issues otherwise missed; verify before confirming</a:t>
            </a:r>
          </a:p>
        </p:txBody>
      </p:sp>
      <p:grpSp>
        <p:nvGrpSpPr>
          <p:cNvPr id="22" name="Group 22"/>
          <p:cNvGrpSpPr/>
          <p:nvPr/>
        </p:nvGrpSpPr>
        <p:grpSpPr>
          <a:xfrm>
            <a:off x="6473190" y="2449830"/>
            <a:ext cx="5341620" cy="813792"/>
            <a:chOff x="0" y="0"/>
            <a:chExt cx="7122160" cy="1085056"/>
          </a:xfrm>
        </p:grpSpPr>
        <p:sp>
          <p:nvSpPr>
            <p:cNvPr id="23" name="Freeform 23"/>
            <p:cNvSpPr/>
            <p:nvPr/>
          </p:nvSpPr>
          <p:spPr>
            <a:xfrm>
              <a:off x="0" y="0"/>
              <a:ext cx="7122160" cy="1085056"/>
            </a:xfrm>
            <a:custGeom>
              <a:avLst/>
              <a:gdLst/>
              <a:ahLst/>
              <a:cxnLst/>
              <a:rect l="l" t="t" r="r" b="b"/>
              <a:pathLst>
                <a:path w="7122160" h="1085056">
                  <a:moveTo>
                    <a:pt x="381000" y="0"/>
                  </a:moveTo>
                  <a:lnTo>
                    <a:pt x="6741160" y="0"/>
                  </a:lnTo>
                  <a:cubicBezTo>
                    <a:pt x="6951580" y="0"/>
                    <a:pt x="7122160" y="170580"/>
                    <a:pt x="7122160" y="381000"/>
                  </a:cubicBezTo>
                  <a:lnTo>
                    <a:pt x="7122160" y="704056"/>
                  </a:lnTo>
                  <a:cubicBezTo>
                    <a:pt x="7122160" y="805104"/>
                    <a:pt x="7082019" y="902013"/>
                    <a:pt x="7010567" y="973464"/>
                  </a:cubicBezTo>
                  <a:cubicBezTo>
                    <a:pt x="6939116" y="1044915"/>
                    <a:pt x="6842207" y="1085056"/>
                    <a:pt x="674116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24" name="TextBox 24"/>
            <p:cNvSpPr txBox="1"/>
            <p:nvPr/>
          </p:nvSpPr>
          <p:spPr>
            <a:xfrm>
              <a:off x="0" y="-28575"/>
              <a:ext cx="712216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Focused</a:t>
              </a:r>
            </a:p>
          </p:txBody>
        </p:sp>
      </p:grpSp>
      <p:grpSp>
        <p:nvGrpSpPr>
          <p:cNvPr id="25" name="Group 25"/>
          <p:cNvGrpSpPr/>
          <p:nvPr/>
        </p:nvGrpSpPr>
        <p:grpSpPr>
          <a:xfrm>
            <a:off x="6492240" y="3460611"/>
            <a:ext cx="5322570" cy="4754880"/>
            <a:chOff x="0" y="0"/>
            <a:chExt cx="635000" cy="567273"/>
          </a:xfrm>
        </p:grpSpPr>
        <p:sp>
          <p:nvSpPr>
            <p:cNvPr id="26" name="Freeform 26"/>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27" name="TextBox 27"/>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28" name="TextBox 28"/>
          <p:cNvSpPr txBox="1"/>
          <p:nvPr/>
        </p:nvSpPr>
        <p:spPr>
          <a:xfrm>
            <a:off x="6766560" y="3919833"/>
            <a:ext cx="4754880" cy="2344547"/>
          </a:xfrm>
          <a:prstGeom prst="rect">
            <a:avLst/>
          </a:prstGeom>
        </p:spPr>
        <p:txBody>
          <a:bodyPr lIns="0" tIns="0" rIns="0" bIns="0" rtlCol="0" anchor="t">
            <a:spAutoFit/>
          </a:bodyPr>
          <a:lstStyle/>
          <a:p>
            <a:pPr marL="675639" lvl="1" indent="-337820" algn="l">
              <a:lnSpc>
                <a:spcPts val="3723"/>
              </a:lnSpc>
              <a:spcBef>
                <a:spcPct val="0"/>
              </a:spcBef>
              <a:buFont typeface="Arial"/>
              <a:buChar char="•"/>
            </a:pPr>
            <a:r>
              <a:rPr lang="en-US" sz="2799" u="none" strike="noStrike">
                <a:solidFill>
                  <a:srgbClr val="1F2A2E"/>
                </a:solidFill>
                <a:latin typeface="Arial"/>
                <a:ea typeface="Arial"/>
                <a:cs typeface="Arial"/>
                <a:sym typeface="Arial"/>
              </a:rPr>
              <a:t>One dimension at a time: less mental tracking</a:t>
            </a:r>
          </a:p>
          <a:p>
            <a:pPr marL="675639" lvl="1" indent="-337820" algn="l">
              <a:lnSpc>
                <a:spcPts val="3723"/>
              </a:lnSpc>
              <a:spcBef>
                <a:spcPct val="0"/>
              </a:spcBef>
              <a:buFont typeface="Arial"/>
              <a:buChar char="•"/>
            </a:pPr>
            <a:r>
              <a:rPr lang="en-US" sz="2799" u="none" strike="noStrike">
                <a:solidFill>
                  <a:srgbClr val="1F2A2E"/>
                </a:solidFill>
                <a:latin typeface="Arial"/>
                <a:ea typeface="Arial"/>
                <a:cs typeface="Arial"/>
                <a:sym typeface="Arial"/>
              </a:rPr>
              <a:t>Less re-prompting: increasingly reflects ongoing edits &amp; priorities</a:t>
            </a:r>
          </a:p>
        </p:txBody>
      </p:sp>
      <p:grpSp>
        <p:nvGrpSpPr>
          <p:cNvPr id="29" name="Group 29"/>
          <p:cNvGrpSpPr/>
          <p:nvPr/>
        </p:nvGrpSpPr>
        <p:grpSpPr>
          <a:xfrm>
            <a:off x="12051030" y="2449830"/>
            <a:ext cx="5341620" cy="813792"/>
            <a:chOff x="0" y="0"/>
            <a:chExt cx="7122160" cy="1085056"/>
          </a:xfrm>
        </p:grpSpPr>
        <p:sp>
          <p:nvSpPr>
            <p:cNvPr id="30" name="Freeform 30"/>
            <p:cNvSpPr/>
            <p:nvPr/>
          </p:nvSpPr>
          <p:spPr>
            <a:xfrm>
              <a:off x="0" y="0"/>
              <a:ext cx="7122160" cy="1085056"/>
            </a:xfrm>
            <a:custGeom>
              <a:avLst/>
              <a:gdLst/>
              <a:ahLst/>
              <a:cxnLst/>
              <a:rect l="l" t="t" r="r" b="b"/>
              <a:pathLst>
                <a:path w="7122160" h="1085056">
                  <a:moveTo>
                    <a:pt x="381000" y="0"/>
                  </a:moveTo>
                  <a:lnTo>
                    <a:pt x="6741160" y="0"/>
                  </a:lnTo>
                  <a:cubicBezTo>
                    <a:pt x="6951580" y="0"/>
                    <a:pt x="7122160" y="170580"/>
                    <a:pt x="7122160" y="381000"/>
                  </a:cubicBezTo>
                  <a:lnTo>
                    <a:pt x="7122160" y="704056"/>
                  </a:lnTo>
                  <a:cubicBezTo>
                    <a:pt x="7122160" y="805104"/>
                    <a:pt x="7082019" y="902013"/>
                    <a:pt x="7010567" y="973464"/>
                  </a:cubicBezTo>
                  <a:cubicBezTo>
                    <a:pt x="6939116" y="1044915"/>
                    <a:pt x="6842207" y="1085056"/>
                    <a:pt x="6741160" y="1085056"/>
                  </a:cubicBezTo>
                  <a:lnTo>
                    <a:pt x="381000" y="1085056"/>
                  </a:lnTo>
                  <a:cubicBezTo>
                    <a:pt x="170580" y="1085056"/>
                    <a:pt x="0" y="914477"/>
                    <a:pt x="0" y="704056"/>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31" name="TextBox 31"/>
            <p:cNvSpPr txBox="1"/>
            <p:nvPr/>
          </p:nvSpPr>
          <p:spPr>
            <a:xfrm>
              <a:off x="0" y="-28575"/>
              <a:ext cx="7122160" cy="1113631"/>
            </a:xfrm>
            <a:prstGeom prst="rect">
              <a:avLst/>
            </a:prstGeom>
          </p:spPr>
          <p:txBody>
            <a:bodyPr lIns="50800" tIns="50800" rIns="50800" bIns="50800" rtlCol="0" anchor="ctr"/>
            <a:lstStyle/>
            <a:p>
              <a:pPr marL="0" lvl="0" indent="0" algn="ctr">
                <a:lnSpc>
                  <a:spcPts val="3840"/>
                </a:lnSpc>
                <a:spcBef>
                  <a:spcPct val="0"/>
                </a:spcBef>
              </a:pPr>
              <a:r>
                <a:rPr lang="en-US" sz="3200" b="1" u="none" strike="noStrike">
                  <a:solidFill>
                    <a:srgbClr val="FFFFFF"/>
                  </a:solidFill>
                  <a:latin typeface="Arial"/>
                  <a:ea typeface="Arial"/>
                  <a:cs typeface="Arial"/>
                  <a:sym typeface="Arial"/>
                </a:rPr>
                <a:t>More reflection</a:t>
              </a:r>
            </a:p>
          </p:txBody>
        </p:sp>
      </p:grpSp>
      <p:grpSp>
        <p:nvGrpSpPr>
          <p:cNvPr id="32" name="Group 32"/>
          <p:cNvGrpSpPr/>
          <p:nvPr/>
        </p:nvGrpSpPr>
        <p:grpSpPr>
          <a:xfrm>
            <a:off x="12071985" y="3460611"/>
            <a:ext cx="5322570" cy="4754880"/>
            <a:chOff x="0" y="0"/>
            <a:chExt cx="635000" cy="567273"/>
          </a:xfrm>
        </p:grpSpPr>
        <p:sp>
          <p:nvSpPr>
            <p:cNvPr id="33" name="Freeform 33"/>
            <p:cNvSpPr/>
            <p:nvPr/>
          </p:nvSpPr>
          <p:spPr>
            <a:xfrm>
              <a:off x="0" y="0"/>
              <a:ext cx="635000" cy="567273"/>
            </a:xfrm>
            <a:custGeom>
              <a:avLst/>
              <a:gdLst/>
              <a:ahLst/>
              <a:cxnLst/>
              <a:rect l="l" t="t" r="r" b="b"/>
              <a:pathLst>
                <a:path w="635000" h="567273">
                  <a:moveTo>
                    <a:pt x="34091" y="0"/>
                  </a:moveTo>
                  <a:lnTo>
                    <a:pt x="600909" y="0"/>
                  </a:lnTo>
                  <a:cubicBezTo>
                    <a:pt x="609951" y="0"/>
                    <a:pt x="618622" y="3592"/>
                    <a:pt x="625015" y="9985"/>
                  </a:cubicBezTo>
                  <a:cubicBezTo>
                    <a:pt x="631408" y="16378"/>
                    <a:pt x="635000" y="25049"/>
                    <a:pt x="635000" y="34091"/>
                  </a:cubicBezTo>
                  <a:lnTo>
                    <a:pt x="635000" y="533182"/>
                  </a:lnTo>
                  <a:cubicBezTo>
                    <a:pt x="635000" y="542223"/>
                    <a:pt x="631408" y="550894"/>
                    <a:pt x="625015" y="557288"/>
                  </a:cubicBezTo>
                  <a:cubicBezTo>
                    <a:pt x="618622" y="563681"/>
                    <a:pt x="609951" y="567273"/>
                    <a:pt x="600909" y="567273"/>
                  </a:cubicBezTo>
                  <a:lnTo>
                    <a:pt x="34091" y="567273"/>
                  </a:lnTo>
                  <a:cubicBezTo>
                    <a:pt x="25049" y="567273"/>
                    <a:pt x="16378" y="563681"/>
                    <a:pt x="9985" y="557288"/>
                  </a:cubicBezTo>
                  <a:cubicBezTo>
                    <a:pt x="3592" y="550894"/>
                    <a:pt x="0" y="542223"/>
                    <a:pt x="0" y="533182"/>
                  </a:cubicBezTo>
                  <a:lnTo>
                    <a:pt x="0" y="34091"/>
                  </a:lnTo>
                  <a:cubicBezTo>
                    <a:pt x="0" y="25049"/>
                    <a:pt x="3592" y="16378"/>
                    <a:pt x="9985" y="9985"/>
                  </a:cubicBezTo>
                  <a:cubicBezTo>
                    <a:pt x="16378" y="3592"/>
                    <a:pt x="25049" y="0"/>
                    <a:pt x="34091" y="0"/>
                  </a:cubicBezTo>
                  <a:close/>
                </a:path>
              </a:pathLst>
            </a:custGeom>
            <a:solidFill>
              <a:srgbClr val="F3F4F6"/>
            </a:solidFill>
          </p:spPr>
          <p:txBody>
            <a:bodyPr/>
            <a:lstStyle/>
            <a:p>
              <a:endParaRPr lang="en-US"/>
            </a:p>
          </p:txBody>
        </p:sp>
        <p:sp>
          <p:nvSpPr>
            <p:cNvPr id="34" name="TextBox 34"/>
            <p:cNvSpPr txBox="1"/>
            <p:nvPr/>
          </p:nvSpPr>
          <p:spPr>
            <a:xfrm>
              <a:off x="0" y="-19050"/>
              <a:ext cx="635000" cy="586323"/>
            </a:xfrm>
            <a:prstGeom prst="rect">
              <a:avLst/>
            </a:prstGeom>
          </p:spPr>
          <p:txBody>
            <a:bodyPr lIns="50800" tIns="50800" rIns="50800" bIns="50800" rtlCol="0" anchor="ctr"/>
            <a:lstStyle/>
            <a:p>
              <a:pPr algn="ctr">
                <a:lnSpc>
                  <a:spcPts val="3120"/>
                </a:lnSpc>
              </a:pPr>
              <a:endParaRPr/>
            </a:p>
          </p:txBody>
        </p:sp>
      </p:grpSp>
      <p:sp>
        <p:nvSpPr>
          <p:cNvPr id="35" name="TextBox 35"/>
          <p:cNvSpPr txBox="1"/>
          <p:nvPr/>
        </p:nvSpPr>
        <p:spPr>
          <a:xfrm>
            <a:off x="12344400" y="3919833"/>
            <a:ext cx="4754880" cy="1877822"/>
          </a:xfrm>
          <a:prstGeom prst="rect">
            <a:avLst/>
          </a:prstGeom>
        </p:spPr>
        <p:txBody>
          <a:bodyPr lIns="0" tIns="0" rIns="0" bIns="0" rtlCol="0" anchor="t">
            <a:spAutoFit/>
          </a:bodyPr>
          <a:lstStyle/>
          <a:p>
            <a:pPr marL="675639" lvl="1" indent="-337820" algn="l">
              <a:lnSpc>
                <a:spcPts val="3723"/>
              </a:lnSpc>
              <a:spcBef>
                <a:spcPct val="0"/>
              </a:spcBef>
              <a:buFont typeface="Arial"/>
              <a:buChar char="•"/>
            </a:pPr>
            <a:r>
              <a:rPr lang="en-US" sz="2799" u="none" strike="noStrike">
                <a:solidFill>
                  <a:srgbClr val="1F2A2E"/>
                </a:solidFill>
                <a:latin typeface="Arial"/>
                <a:ea typeface="Arial"/>
                <a:cs typeface="Arial"/>
                <a:sym typeface="Arial"/>
              </a:rPr>
              <a:t>Radar chart used to rebalance focus</a:t>
            </a:r>
          </a:p>
          <a:p>
            <a:pPr marL="675639" lvl="1" indent="-337820" algn="l">
              <a:lnSpc>
                <a:spcPts val="3723"/>
              </a:lnSpc>
              <a:spcBef>
                <a:spcPct val="0"/>
              </a:spcBef>
              <a:buFont typeface="Arial"/>
              <a:buChar char="•"/>
            </a:pPr>
            <a:r>
              <a:rPr lang="en-US" sz="2799" u="none" strike="noStrike">
                <a:solidFill>
                  <a:srgbClr val="1F2A2E"/>
                </a:solidFill>
                <a:latin typeface="Arial"/>
                <a:ea typeface="Arial"/>
                <a:cs typeface="Arial"/>
                <a:sym typeface="Arial"/>
              </a:rPr>
              <a:t>Style Guide helps justify decisions</a:t>
            </a:r>
          </a:p>
        </p:txBody>
      </p:sp>
      <p:sp>
        <p:nvSpPr>
          <p:cNvPr id="36" name="TextBox 36"/>
          <p:cNvSpPr txBox="1"/>
          <p:nvPr/>
        </p:nvSpPr>
        <p:spPr>
          <a:xfrm>
            <a:off x="914400" y="8402955"/>
            <a:ext cx="16459200" cy="558165"/>
          </a:xfrm>
          <a:prstGeom prst="rect">
            <a:avLst/>
          </a:prstGeom>
        </p:spPr>
        <p:txBody>
          <a:bodyPr lIns="0" tIns="0" rIns="0" bIns="0" rtlCol="0" anchor="t">
            <a:spAutoFit/>
          </a:bodyPr>
          <a:lstStyle/>
          <a:p>
            <a:pPr algn="l">
              <a:lnSpc>
                <a:spcPts val="2879"/>
              </a:lnSpc>
            </a:pPr>
            <a:r>
              <a:rPr lang="en-US" sz="2400" i="1">
                <a:solidFill>
                  <a:srgbClr val="5B6770"/>
                </a:solidFill>
                <a:latin typeface="Arial"/>
                <a:ea typeface="Arial"/>
                <a:cs typeface="Arial"/>
                <a:sym typeface="Arial"/>
              </a:rPr>
              <a:t>Paraphrased from participants' open-ended responses and interviews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Takeaways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17</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908047" y="2553967"/>
            <a:ext cx="1622041" cy="1622041"/>
            <a:chOff x="0" y="0"/>
            <a:chExt cx="2162721" cy="2162721"/>
          </a:xfrm>
        </p:grpSpPr>
        <p:sp>
          <p:nvSpPr>
            <p:cNvPr id="16" name="Freeform 16"/>
            <p:cNvSpPr/>
            <p:nvPr/>
          </p:nvSpPr>
          <p:spPr>
            <a:xfrm>
              <a:off x="0" y="0"/>
              <a:ext cx="2162810" cy="2162810"/>
            </a:xfrm>
            <a:custGeom>
              <a:avLst/>
              <a:gdLst/>
              <a:ahLst/>
              <a:cxnLst/>
              <a:rect l="l" t="t" r="r" b="b"/>
              <a:pathLst>
                <a:path w="2162810" h="2162810">
                  <a:moveTo>
                    <a:pt x="0" y="1081405"/>
                  </a:moveTo>
                  <a:cubicBezTo>
                    <a:pt x="0" y="484124"/>
                    <a:pt x="484124" y="0"/>
                    <a:pt x="1081405" y="0"/>
                  </a:cubicBezTo>
                  <a:cubicBezTo>
                    <a:pt x="1678686" y="0"/>
                    <a:pt x="2162810" y="484124"/>
                    <a:pt x="2162810" y="1081405"/>
                  </a:cubicBezTo>
                  <a:cubicBezTo>
                    <a:pt x="2162810" y="1678686"/>
                    <a:pt x="1678686" y="2162810"/>
                    <a:pt x="1081405" y="2162810"/>
                  </a:cubicBezTo>
                  <a:cubicBezTo>
                    <a:pt x="484124" y="2162810"/>
                    <a:pt x="0" y="1678559"/>
                    <a:pt x="0" y="108140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17" name="Group 17"/>
          <p:cNvGrpSpPr/>
          <p:nvPr/>
        </p:nvGrpSpPr>
        <p:grpSpPr>
          <a:xfrm>
            <a:off x="1170432" y="2816352"/>
            <a:ext cx="1097280" cy="1097280"/>
            <a:chOff x="0" y="0"/>
            <a:chExt cx="1463040" cy="1463040"/>
          </a:xfrm>
        </p:grpSpPr>
        <p:sp>
          <p:nvSpPr>
            <p:cNvPr id="18" name="Freeform 18" descr="Lightbulb icon"/>
            <p:cNvSpPr/>
            <p:nvPr/>
          </p:nvSpPr>
          <p:spPr>
            <a:xfrm>
              <a:off x="0" y="0"/>
              <a:ext cx="1463040" cy="1463040"/>
            </a:xfrm>
            <a:custGeom>
              <a:avLst/>
              <a:gdLst/>
              <a:ahLst/>
              <a:cxnLst/>
              <a:rect l="l" t="t" r="r" b="b"/>
              <a:pathLst>
                <a:path w="1463040" h="1463040">
                  <a:moveTo>
                    <a:pt x="0" y="0"/>
                  </a:moveTo>
                  <a:lnTo>
                    <a:pt x="1463040" y="0"/>
                  </a:lnTo>
                  <a:lnTo>
                    <a:pt x="1463040" y="1463040"/>
                  </a:lnTo>
                  <a:lnTo>
                    <a:pt x="0" y="1463040"/>
                  </a:lnTo>
                  <a:lnTo>
                    <a:pt x="0" y="0"/>
                  </a:lnTo>
                  <a:close/>
                </a:path>
              </a:pathLst>
            </a:custGeom>
            <a:blipFill>
              <a:blip r:embed="rId4"/>
              <a:stretch>
                <a:fillRect/>
              </a:stretch>
            </a:blipFill>
          </p:spPr>
          <p:txBody>
            <a:bodyPr/>
            <a:lstStyle/>
            <a:p>
              <a:endParaRPr lang="en-US"/>
            </a:p>
          </p:txBody>
        </p:sp>
      </p:grpSp>
      <p:grpSp>
        <p:nvGrpSpPr>
          <p:cNvPr id="19" name="Group 19"/>
          <p:cNvGrpSpPr/>
          <p:nvPr/>
        </p:nvGrpSpPr>
        <p:grpSpPr>
          <a:xfrm>
            <a:off x="908047" y="5077711"/>
            <a:ext cx="1622041" cy="1622041"/>
            <a:chOff x="0" y="0"/>
            <a:chExt cx="2162721" cy="2162721"/>
          </a:xfrm>
        </p:grpSpPr>
        <p:sp>
          <p:nvSpPr>
            <p:cNvPr id="20" name="Freeform 20"/>
            <p:cNvSpPr/>
            <p:nvPr/>
          </p:nvSpPr>
          <p:spPr>
            <a:xfrm>
              <a:off x="0" y="0"/>
              <a:ext cx="2162810" cy="2162810"/>
            </a:xfrm>
            <a:custGeom>
              <a:avLst/>
              <a:gdLst/>
              <a:ahLst/>
              <a:cxnLst/>
              <a:rect l="l" t="t" r="r" b="b"/>
              <a:pathLst>
                <a:path w="2162810" h="2162810">
                  <a:moveTo>
                    <a:pt x="0" y="1081405"/>
                  </a:moveTo>
                  <a:cubicBezTo>
                    <a:pt x="0" y="484124"/>
                    <a:pt x="484124" y="0"/>
                    <a:pt x="1081405" y="0"/>
                  </a:cubicBezTo>
                  <a:cubicBezTo>
                    <a:pt x="1678686" y="0"/>
                    <a:pt x="2162810" y="484124"/>
                    <a:pt x="2162810" y="1081405"/>
                  </a:cubicBezTo>
                  <a:cubicBezTo>
                    <a:pt x="2162810" y="1678686"/>
                    <a:pt x="1678686" y="2162810"/>
                    <a:pt x="1081405" y="2162810"/>
                  </a:cubicBezTo>
                  <a:cubicBezTo>
                    <a:pt x="484124" y="2162810"/>
                    <a:pt x="0" y="1678559"/>
                    <a:pt x="0" y="108140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21" name="Group 21"/>
          <p:cNvGrpSpPr/>
          <p:nvPr/>
        </p:nvGrpSpPr>
        <p:grpSpPr>
          <a:xfrm>
            <a:off x="1170432" y="5340096"/>
            <a:ext cx="1097280" cy="1097280"/>
            <a:chOff x="0" y="0"/>
            <a:chExt cx="1463040" cy="1463040"/>
          </a:xfrm>
        </p:grpSpPr>
        <p:sp>
          <p:nvSpPr>
            <p:cNvPr id="22" name="Freeform 22" descr="Users icon"/>
            <p:cNvSpPr/>
            <p:nvPr/>
          </p:nvSpPr>
          <p:spPr>
            <a:xfrm>
              <a:off x="0" y="0"/>
              <a:ext cx="1463040" cy="1463040"/>
            </a:xfrm>
            <a:custGeom>
              <a:avLst/>
              <a:gdLst/>
              <a:ahLst/>
              <a:cxnLst/>
              <a:rect l="l" t="t" r="r" b="b"/>
              <a:pathLst>
                <a:path w="1463040" h="1463040">
                  <a:moveTo>
                    <a:pt x="0" y="0"/>
                  </a:moveTo>
                  <a:lnTo>
                    <a:pt x="1463040" y="0"/>
                  </a:lnTo>
                  <a:lnTo>
                    <a:pt x="1463040" y="1463040"/>
                  </a:lnTo>
                  <a:lnTo>
                    <a:pt x="0" y="1463040"/>
                  </a:lnTo>
                  <a:lnTo>
                    <a:pt x="0" y="0"/>
                  </a:lnTo>
                  <a:close/>
                </a:path>
              </a:pathLst>
            </a:custGeom>
            <a:blipFill>
              <a:blip r:embed="rId5"/>
              <a:stretch>
                <a:fillRect/>
              </a:stretch>
            </a:blipFill>
          </p:spPr>
          <p:txBody>
            <a:bodyPr/>
            <a:lstStyle/>
            <a:p>
              <a:endParaRPr lang="en-US"/>
            </a:p>
          </p:txBody>
        </p:sp>
      </p:grpSp>
      <p:grpSp>
        <p:nvGrpSpPr>
          <p:cNvPr id="23" name="Group 23"/>
          <p:cNvGrpSpPr/>
          <p:nvPr/>
        </p:nvGrpSpPr>
        <p:grpSpPr>
          <a:xfrm>
            <a:off x="11228070" y="2449830"/>
            <a:ext cx="6164580" cy="806196"/>
            <a:chOff x="0" y="0"/>
            <a:chExt cx="8219440" cy="1074928"/>
          </a:xfrm>
        </p:grpSpPr>
        <p:sp>
          <p:nvSpPr>
            <p:cNvPr id="24" name="Freeform 24"/>
            <p:cNvSpPr/>
            <p:nvPr/>
          </p:nvSpPr>
          <p:spPr>
            <a:xfrm>
              <a:off x="0" y="0"/>
              <a:ext cx="8219440" cy="1074928"/>
            </a:xfrm>
            <a:custGeom>
              <a:avLst/>
              <a:gdLst/>
              <a:ahLst/>
              <a:cxnLst/>
              <a:rect l="l" t="t" r="r" b="b"/>
              <a:pathLst>
                <a:path w="8219440" h="1074928">
                  <a:moveTo>
                    <a:pt x="381000" y="0"/>
                  </a:moveTo>
                  <a:lnTo>
                    <a:pt x="7838440" y="0"/>
                  </a:lnTo>
                  <a:cubicBezTo>
                    <a:pt x="7939487" y="0"/>
                    <a:pt x="8036396" y="40141"/>
                    <a:pt x="8107848" y="111592"/>
                  </a:cubicBezTo>
                  <a:cubicBezTo>
                    <a:pt x="8179299" y="183044"/>
                    <a:pt x="8219440" y="279953"/>
                    <a:pt x="8219440" y="381000"/>
                  </a:cubicBezTo>
                  <a:lnTo>
                    <a:pt x="8219440" y="693928"/>
                  </a:lnTo>
                  <a:cubicBezTo>
                    <a:pt x="8219440" y="904348"/>
                    <a:pt x="8048861" y="1074928"/>
                    <a:pt x="7838440" y="1074928"/>
                  </a:cubicBezTo>
                  <a:lnTo>
                    <a:pt x="381000" y="1074928"/>
                  </a:lnTo>
                  <a:cubicBezTo>
                    <a:pt x="170580" y="1074928"/>
                    <a:pt x="0" y="904348"/>
                    <a:pt x="0" y="693928"/>
                  </a:cubicBezTo>
                  <a:lnTo>
                    <a:pt x="0" y="381000"/>
                  </a:lnTo>
                  <a:cubicBezTo>
                    <a:pt x="0" y="170580"/>
                    <a:pt x="170580" y="0"/>
                    <a:pt x="381000" y="0"/>
                  </a:cubicBezTo>
                  <a:close/>
                </a:path>
              </a:pathLst>
            </a:custGeom>
            <a:solidFill>
              <a:srgbClr val="004AAD"/>
            </a:solidFill>
            <a:ln w="38100" cap="rnd">
              <a:solidFill>
                <a:srgbClr val="004AAD"/>
              </a:solidFill>
              <a:prstDash val="solid"/>
              <a:round/>
            </a:ln>
          </p:spPr>
          <p:txBody>
            <a:bodyPr/>
            <a:lstStyle/>
            <a:p>
              <a:endParaRPr lang="en-US"/>
            </a:p>
          </p:txBody>
        </p:sp>
        <p:sp>
          <p:nvSpPr>
            <p:cNvPr id="25" name="TextBox 25"/>
            <p:cNvSpPr txBox="1"/>
            <p:nvPr/>
          </p:nvSpPr>
          <p:spPr>
            <a:xfrm>
              <a:off x="0" y="-28575"/>
              <a:ext cx="821944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Limitations &amp; next steps</a:t>
              </a:r>
            </a:p>
          </p:txBody>
        </p:sp>
      </p:grpSp>
      <p:grpSp>
        <p:nvGrpSpPr>
          <p:cNvPr id="26" name="Group 26"/>
          <p:cNvGrpSpPr/>
          <p:nvPr/>
        </p:nvGrpSpPr>
        <p:grpSpPr>
          <a:xfrm>
            <a:off x="11228070" y="3427717"/>
            <a:ext cx="6164580" cy="3634529"/>
            <a:chOff x="0" y="0"/>
            <a:chExt cx="735455" cy="433611"/>
          </a:xfrm>
        </p:grpSpPr>
        <p:sp>
          <p:nvSpPr>
            <p:cNvPr id="27" name="Freeform 27"/>
            <p:cNvSpPr/>
            <p:nvPr/>
          </p:nvSpPr>
          <p:spPr>
            <a:xfrm>
              <a:off x="0" y="0"/>
              <a:ext cx="735455" cy="433611"/>
            </a:xfrm>
            <a:custGeom>
              <a:avLst/>
              <a:gdLst/>
              <a:ahLst/>
              <a:cxnLst/>
              <a:rect l="l" t="t" r="r" b="b"/>
              <a:pathLst>
                <a:path w="735455" h="433611">
                  <a:moveTo>
                    <a:pt x="29434" y="0"/>
                  </a:moveTo>
                  <a:lnTo>
                    <a:pt x="706020" y="0"/>
                  </a:lnTo>
                  <a:cubicBezTo>
                    <a:pt x="713827" y="0"/>
                    <a:pt x="721313" y="3101"/>
                    <a:pt x="726833" y="8621"/>
                  </a:cubicBezTo>
                  <a:cubicBezTo>
                    <a:pt x="732353" y="14141"/>
                    <a:pt x="735455" y="21628"/>
                    <a:pt x="735455" y="29434"/>
                  </a:cubicBezTo>
                  <a:lnTo>
                    <a:pt x="735455" y="404177"/>
                  </a:lnTo>
                  <a:cubicBezTo>
                    <a:pt x="735455" y="411983"/>
                    <a:pt x="732353" y="419470"/>
                    <a:pt x="726833" y="424990"/>
                  </a:cubicBezTo>
                  <a:cubicBezTo>
                    <a:pt x="721313" y="430510"/>
                    <a:pt x="713827" y="433611"/>
                    <a:pt x="706020" y="433611"/>
                  </a:cubicBezTo>
                  <a:lnTo>
                    <a:pt x="29434" y="433611"/>
                  </a:lnTo>
                  <a:cubicBezTo>
                    <a:pt x="21628" y="433611"/>
                    <a:pt x="14141" y="430510"/>
                    <a:pt x="8621" y="424990"/>
                  </a:cubicBezTo>
                  <a:cubicBezTo>
                    <a:pt x="3101" y="419470"/>
                    <a:pt x="0" y="411983"/>
                    <a:pt x="0" y="404177"/>
                  </a:cubicBezTo>
                  <a:lnTo>
                    <a:pt x="0" y="29434"/>
                  </a:lnTo>
                  <a:cubicBezTo>
                    <a:pt x="0" y="21628"/>
                    <a:pt x="3101" y="14141"/>
                    <a:pt x="8621" y="8621"/>
                  </a:cubicBezTo>
                  <a:cubicBezTo>
                    <a:pt x="14141" y="3101"/>
                    <a:pt x="21628" y="0"/>
                    <a:pt x="29434" y="0"/>
                  </a:cubicBezTo>
                  <a:close/>
                </a:path>
              </a:pathLst>
            </a:custGeom>
            <a:solidFill>
              <a:srgbClr val="F3F4F6"/>
            </a:solidFill>
          </p:spPr>
          <p:txBody>
            <a:bodyPr/>
            <a:lstStyle/>
            <a:p>
              <a:endParaRPr lang="en-US"/>
            </a:p>
          </p:txBody>
        </p:sp>
        <p:sp>
          <p:nvSpPr>
            <p:cNvPr id="28" name="TextBox 28"/>
            <p:cNvSpPr txBox="1"/>
            <p:nvPr/>
          </p:nvSpPr>
          <p:spPr>
            <a:xfrm>
              <a:off x="0" y="-19050"/>
              <a:ext cx="735455" cy="452661"/>
            </a:xfrm>
            <a:prstGeom prst="rect">
              <a:avLst/>
            </a:prstGeom>
          </p:spPr>
          <p:txBody>
            <a:bodyPr lIns="50800" tIns="50800" rIns="50800" bIns="50800" rtlCol="0" anchor="ctr"/>
            <a:lstStyle/>
            <a:p>
              <a:pPr algn="ctr">
                <a:lnSpc>
                  <a:spcPts val="3120"/>
                </a:lnSpc>
              </a:pPr>
              <a:endParaRPr/>
            </a:p>
          </p:txBody>
        </p:sp>
      </p:grpSp>
      <p:sp>
        <p:nvSpPr>
          <p:cNvPr id="29" name="Freeform 29"/>
          <p:cNvSpPr/>
          <p:nvPr/>
        </p:nvSpPr>
        <p:spPr>
          <a:xfrm>
            <a:off x="3178820" y="7376571"/>
            <a:ext cx="12365980" cy="1525673"/>
          </a:xfrm>
          <a:custGeom>
            <a:avLst/>
            <a:gdLst/>
            <a:ahLst/>
            <a:cxnLst/>
            <a:rect l="l" t="t" r="r" b="b"/>
            <a:pathLst>
              <a:path w="12365980" h="1525673">
                <a:moveTo>
                  <a:pt x="0" y="0"/>
                </a:moveTo>
                <a:lnTo>
                  <a:pt x="12365980" y="0"/>
                </a:lnTo>
                <a:lnTo>
                  <a:pt x="12365980" y="1525673"/>
                </a:lnTo>
                <a:lnTo>
                  <a:pt x="0" y="1525673"/>
                </a:lnTo>
                <a:lnTo>
                  <a:pt x="0" y="0"/>
                </a:lnTo>
                <a:close/>
              </a:path>
            </a:pathLst>
          </a:custGeom>
          <a:blipFill>
            <a:blip r:embed="rId6"/>
            <a:stretch>
              <a:fillRect l="-3077" t="-84331" r="-2730" b="-97605"/>
            </a:stretch>
          </a:blipFill>
        </p:spPr>
        <p:txBody>
          <a:bodyPr/>
          <a:lstStyle/>
          <a:p>
            <a:endParaRPr lang="en-US"/>
          </a:p>
        </p:txBody>
      </p:sp>
      <p:sp>
        <p:nvSpPr>
          <p:cNvPr id="30" name="TextBox 30"/>
          <p:cNvSpPr txBox="1"/>
          <p:nvPr/>
        </p:nvSpPr>
        <p:spPr>
          <a:xfrm>
            <a:off x="2889504" y="2542289"/>
            <a:ext cx="7717536" cy="1644653"/>
          </a:xfrm>
          <a:prstGeom prst="rect">
            <a:avLst/>
          </a:prstGeom>
        </p:spPr>
        <p:txBody>
          <a:bodyPr lIns="0" tIns="0" rIns="0" bIns="0" rtlCol="0" anchor="t">
            <a:spAutoFit/>
          </a:bodyPr>
          <a:lstStyle/>
          <a:p>
            <a:pPr algn="l">
              <a:lnSpc>
                <a:spcPts val="4079"/>
              </a:lnSpc>
            </a:pPr>
            <a:r>
              <a:rPr lang="en-US" sz="3399" b="1">
                <a:solidFill>
                  <a:srgbClr val="1F2A2E"/>
                </a:solidFill>
                <a:latin typeface="Arial"/>
                <a:ea typeface="Arial"/>
                <a:cs typeface="Arial"/>
                <a:sym typeface="Arial"/>
              </a:rPr>
              <a:t>Reorganize LLM help around how professionals revise</a:t>
            </a:r>
          </a:p>
          <a:p>
            <a:pPr algn="l">
              <a:lnSpc>
                <a:spcPts val="3120"/>
              </a:lnSpc>
            </a:pPr>
            <a:r>
              <a:rPr lang="en-US" sz="2600">
                <a:solidFill>
                  <a:srgbClr val="5B6770"/>
                </a:solidFill>
                <a:latin typeface="Arial"/>
                <a:ea typeface="Arial"/>
                <a:cs typeface="Arial"/>
                <a:sym typeface="Arial"/>
              </a:rPr>
              <a:t>One inspectable quality dimension at a time</a:t>
            </a:r>
          </a:p>
        </p:txBody>
      </p:sp>
      <p:sp>
        <p:nvSpPr>
          <p:cNvPr id="31" name="TextBox 31"/>
          <p:cNvSpPr txBox="1"/>
          <p:nvPr/>
        </p:nvSpPr>
        <p:spPr>
          <a:xfrm>
            <a:off x="2889504" y="5065014"/>
            <a:ext cx="7717536" cy="1659893"/>
          </a:xfrm>
          <a:prstGeom prst="rect">
            <a:avLst/>
          </a:prstGeom>
        </p:spPr>
        <p:txBody>
          <a:bodyPr lIns="0" tIns="0" rIns="0" bIns="0" rtlCol="0" anchor="t">
            <a:spAutoFit/>
          </a:bodyPr>
          <a:lstStyle/>
          <a:p>
            <a:pPr algn="l">
              <a:lnSpc>
                <a:spcPts val="4079"/>
              </a:lnSpc>
            </a:pPr>
            <a:r>
              <a:rPr lang="en-US" sz="3399" b="1">
                <a:solidFill>
                  <a:srgbClr val="1F2A2E"/>
                </a:solidFill>
                <a:latin typeface="Arial"/>
                <a:ea typeface="Arial"/>
                <a:cs typeface="Arial"/>
                <a:sym typeface="Arial"/>
              </a:rPr>
              <a:t>A division of labor</a:t>
            </a:r>
          </a:p>
          <a:p>
            <a:pPr algn="l">
              <a:lnSpc>
                <a:spcPts val="3359"/>
              </a:lnSpc>
            </a:pPr>
            <a:r>
              <a:rPr lang="en-US" sz="2799" b="1">
                <a:solidFill>
                  <a:srgbClr val="0066D6"/>
                </a:solidFill>
                <a:latin typeface="Arial"/>
                <a:ea typeface="Arial"/>
                <a:cs typeface="Arial"/>
                <a:sym typeface="Arial"/>
              </a:rPr>
              <a:t>Agents:</a:t>
            </a:r>
            <a:r>
              <a:rPr lang="en-US" sz="2799">
                <a:solidFill>
                  <a:srgbClr val="0066D6"/>
                </a:solidFill>
                <a:latin typeface="Arial"/>
                <a:ea typeface="Arial"/>
                <a:cs typeface="Arial"/>
                <a:sym typeface="Arial"/>
              </a:rPr>
              <a:t> surface · organize · remember</a:t>
            </a:r>
          </a:p>
          <a:p>
            <a:pPr algn="l">
              <a:lnSpc>
                <a:spcPts val="3359"/>
              </a:lnSpc>
            </a:pPr>
            <a:r>
              <a:rPr lang="en-US" sz="2799" b="1">
                <a:solidFill>
                  <a:srgbClr val="004AAD"/>
                </a:solidFill>
                <a:latin typeface="Arial"/>
                <a:ea typeface="Arial"/>
                <a:cs typeface="Arial"/>
                <a:sym typeface="Arial"/>
              </a:rPr>
              <a:t>Professionals:</a:t>
            </a:r>
            <a:r>
              <a:rPr lang="en-US" sz="2799">
                <a:solidFill>
                  <a:srgbClr val="004AAD"/>
                </a:solidFill>
                <a:latin typeface="Arial"/>
                <a:ea typeface="Arial"/>
                <a:cs typeface="Arial"/>
                <a:sym typeface="Arial"/>
              </a:rPr>
              <a:t> interpret · weigh · decide</a:t>
            </a:r>
          </a:p>
        </p:txBody>
      </p:sp>
      <p:sp>
        <p:nvSpPr>
          <p:cNvPr id="32" name="TextBox 32"/>
          <p:cNvSpPr txBox="1"/>
          <p:nvPr/>
        </p:nvSpPr>
        <p:spPr>
          <a:xfrm>
            <a:off x="11228070" y="3507994"/>
            <a:ext cx="5852160" cy="3204337"/>
          </a:xfrm>
          <a:prstGeom prst="rect">
            <a:avLst/>
          </a:prstGeom>
        </p:spPr>
        <p:txBody>
          <a:bodyPr lIns="0" tIns="0" rIns="0" bIns="0" rtlCol="0" anchor="t">
            <a:spAutoFit/>
          </a:bodyPr>
          <a:lstStyle/>
          <a:p>
            <a:pPr marL="627381" lvl="1" indent="-313690" algn="l">
              <a:lnSpc>
                <a:spcPts val="3614"/>
              </a:lnSpc>
              <a:buFont typeface="Arial"/>
              <a:buChar char="•"/>
            </a:pPr>
            <a:r>
              <a:rPr lang="en-US" sz="2600">
                <a:solidFill>
                  <a:srgbClr val="1F2A2E"/>
                </a:solidFill>
                <a:latin typeface="Arial"/>
                <a:ea typeface="Arial"/>
                <a:cs typeface="Arial"/>
                <a:sym typeface="Arial"/>
              </a:rPr>
              <a:t>Integrated workflow evaluated: components not yet isolated</a:t>
            </a:r>
          </a:p>
          <a:p>
            <a:pPr marL="627381" lvl="1" indent="-313690" algn="l">
              <a:lnSpc>
                <a:spcPts val="3614"/>
              </a:lnSpc>
              <a:buFont typeface="Arial"/>
              <a:buChar char="•"/>
            </a:pPr>
            <a:r>
              <a:rPr lang="en-US" sz="2600">
                <a:solidFill>
                  <a:srgbClr val="1F2A2E"/>
                </a:solidFill>
                <a:latin typeface="Arial"/>
                <a:ea typeface="Arial"/>
                <a:cs typeface="Arial"/>
                <a:sym typeface="Arial"/>
              </a:rPr>
              <a:t>Sentence-level En–Zh (WMT24) only</a:t>
            </a:r>
          </a:p>
          <a:p>
            <a:pPr marL="627381" lvl="1" indent="-313690" algn="l">
              <a:lnSpc>
                <a:spcPts val="3614"/>
              </a:lnSpc>
              <a:buFont typeface="Arial"/>
              <a:buChar char="•"/>
            </a:pPr>
            <a:r>
              <a:rPr lang="en-US" sz="2600">
                <a:solidFill>
                  <a:srgbClr val="1F2A2E"/>
                </a:solidFill>
                <a:latin typeface="Arial"/>
                <a:ea typeface="Arial"/>
                <a:cs typeface="Arial"/>
                <a:sym typeface="Arial"/>
              </a:rPr>
              <a:t>Next: multilingual &amp; document-level studies</a:t>
            </a:r>
          </a:p>
          <a:p>
            <a:pPr marL="627381" lvl="1" indent="-313690" algn="l">
              <a:lnSpc>
                <a:spcPts val="3614"/>
              </a:lnSpc>
              <a:buFont typeface="Arial"/>
              <a:buChar char="•"/>
            </a:pPr>
            <a:r>
              <a:rPr lang="en-US" sz="2600">
                <a:solidFill>
                  <a:srgbClr val="1F2A2E"/>
                </a:solidFill>
                <a:latin typeface="Arial"/>
                <a:ea typeface="Arial"/>
                <a:cs typeface="Arial"/>
                <a:sym typeface="Arial"/>
              </a:rPr>
              <a:t>Next: component-level evaluation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2E9FF"/>
        </a:solidFill>
        <a:effectLst/>
      </p:bgPr>
    </p:bg>
    <p:spTree>
      <p:nvGrpSpPr>
        <p:cNvPr id="1" name=""/>
        <p:cNvGrpSpPr/>
        <p:nvPr/>
      </p:nvGrpSpPr>
      <p:grpSpPr>
        <a:xfrm>
          <a:off x="0" y="0"/>
          <a:ext cx="0" cy="0"/>
          <a:chOff x="0" y="0"/>
          <a:chExt cx="0" cy="0"/>
        </a:xfrm>
      </p:grpSpPr>
      <p:grpSp>
        <p:nvGrpSpPr>
          <p:cNvPr id="2" name="Group 2"/>
          <p:cNvGrpSpPr/>
          <p:nvPr/>
        </p:nvGrpSpPr>
        <p:grpSpPr>
          <a:xfrm>
            <a:off x="109728" y="9546336"/>
            <a:ext cx="658368" cy="621792"/>
            <a:chOff x="0" y="0"/>
            <a:chExt cx="877824" cy="829056"/>
          </a:xfrm>
        </p:grpSpPr>
        <p:sp>
          <p:nvSpPr>
            <p:cNvPr id="3" name="Freeform 3"/>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4" name="TextBox 4"/>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18</a:t>
              </a:r>
            </a:p>
          </p:txBody>
        </p:sp>
      </p:grpSp>
      <p:grpSp>
        <p:nvGrpSpPr>
          <p:cNvPr id="5" name="Group 5"/>
          <p:cNvGrpSpPr/>
          <p:nvPr/>
        </p:nvGrpSpPr>
        <p:grpSpPr>
          <a:xfrm>
            <a:off x="914400" y="9509760"/>
            <a:ext cx="3291840" cy="694944"/>
            <a:chOff x="0" y="0"/>
            <a:chExt cx="4389120" cy="926592"/>
          </a:xfrm>
        </p:grpSpPr>
        <p:sp>
          <p:nvSpPr>
            <p:cNvPr id="6" name="Freeform 6"/>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7" name="TextBox 7"/>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8" name="Group 8"/>
          <p:cNvGrpSpPr/>
          <p:nvPr/>
        </p:nvGrpSpPr>
        <p:grpSpPr>
          <a:xfrm>
            <a:off x="13258800" y="9546336"/>
            <a:ext cx="4572000" cy="621792"/>
            <a:chOff x="0" y="0"/>
            <a:chExt cx="6096000" cy="829056"/>
          </a:xfrm>
        </p:grpSpPr>
        <p:sp>
          <p:nvSpPr>
            <p:cNvPr id="9" name="Freeform 9"/>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0" name="TextBox 10"/>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1" name="Group 11"/>
          <p:cNvGrpSpPr/>
          <p:nvPr/>
        </p:nvGrpSpPr>
        <p:grpSpPr>
          <a:xfrm>
            <a:off x="768096" y="1005840"/>
            <a:ext cx="13898880" cy="3238576"/>
            <a:chOff x="0" y="0"/>
            <a:chExt cx="18531840" cy="4318102"/>
          </a:xfrm>
        </p:grpSpPr>
        <p:sp>
          <p:nvSpPr>
            <p:cNvPr id="12" name="Freeform 12"/>
            <p:cNvSpPr/>
            <p:nvPr/>
          </p:nvSpPr>
          <p:spPr>
            <a:xfrm>
              <a:off x="0" y="0"/>
              <a:ext cx="18531839" cy="4318102"/>
            </a:xfrm>
            <a:custGeom>
              <a:avLst/>
              <a:gdLst/>
              <a:ahLst/>
              <a:cxnLst/>
              <a:rect l="l" t="t" r="r" b="b"/>
              <a:pathLst>
                <a:path w="18531839" h="4318102">
                  <a:moveTo>
                    <a:pt x="0" y="0"/>
                  </a:moveTo>
                  <a:lnTo>
                    <a:pt x="18531839" y="0"/>
                  </a:lnTo>
                  <a:lnTo>
                    <a:pt x="18531839" y="4318102"/>
                  </a:lnTo>
                  <a:lnTo>
                    <a:pt x="0" y="4318102"/>
                  </a:lnTo>
                  <a:close/>
                </a:path>
              </a:pathLst>
            </a:custGeom>
            <a:blipFill>
              <a:blip r:embed="rId3">
                <a:alphaModFix amt="0"/>
              </a:blip>
              <a:stretch>
                <a:fillRect t="-44094" b="-23151"/>
              </a:stretch>
            </a:blipFill>
          </p:spPr>
          <p:txBody>
            <a:bodyPr/>
            <a:lstStyle/>
            <a:p>
              <a:endParaRPr lang="en-US"/>
            </a:p>
          </p:txBody>
        </p:sp>
        <p:sp>
          <p:nvSpPr>
            <p:cNvPr id="13" name="TextBox 13"/>
            <p:cNvSpPr txBox="1"/>
            <p:nvPr/>
          </p:nvSpPr>
          <p:spPr>
            <a:xfrm>
              <a:off x="0" y="0"/>
              <a:ext cx="18531840" cy="4318102"/>
            </a:xfrm>
            <a:prstGeom prst="rect">
              <a:avLst/>
            </a:prstGeom>
          </p:spPr>
          <p:txBody>
            <a:bodyPr lIns="0" tIns="0" rIns="0" bIns="0" rtlCol="0" anchor="b"/>
            <a:lstStyle/>
            <a:p>
              <a:pPr algn="l">
                <a:lnSpc>
                  <a:spcPts val="15840"/>
                </a:lnSpc>
              </a:pPr>
              <a:r>
                <a:rPr lang="en-US" sz="13200">
                  <a:solidFill>
                    <a:srgbClr val="2B2C30"/>
                  </a:solidFill>
                  <a:latin typeface="Anton"/>
                  <a:ea typeface="Anton"/>
                  <a:cs typeface="Anton"/>
                  <a:sym typeface="Anton"/>
                </a:rPr>
                <a:t>Thank you.</a:t>
              </a:r>
            </a:p>
          </p:txBody>
        </p:sp>
      </p:grpSp>
      <p:sp>
        <p:nvSpPr>
          <p:cNvPr id="14" name="AutoShape 14"/>
          <p:cNvSpPr/>
          <p:nvPr/>
        </p:nvSpPr>
        <p:spPr>
          <a:xfrm rot="4680">
            <a:off x="813425" y="3799142"/>
            <a:ext cx="1391794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15" name="Group 15"/>
          <p:cNvGrpSpPr/>
          <p:nvPr/>
        </p:nvGrpSpPr>
        <p:grpSpPr>
          <a:xfrm>
            <a:off x="8869680" y="4480560"/>
            <a:ext cx="3694176" cy="1076351"/>
            <a:chOff x="0" y="0"/>
            <a:chExt cx="4925568" cy="1435134"/>
          </a:xfrm>
        </p:grpSpPr>
        <p:sp>
          <p:nvSpPr>
            <p:cNvPr id="16" name="Freeform 16"/>
            <p:cNvSpPr/>
            <p:nvPr/>
          </p:nvSpPr>
          <p:spPr>
            <a:xfrm>
              <a:off x="0" y="0"/>
              <a:ext cx="4925568" cy="1435134"/>
            </a:xfrm>
            <a:custGeom>
              <a:avLst/>
              <a:gdLst/>
              <a:ahLst/>
              <a:cxnLst/>
              <a:rect l="l" t="t" r="r" b="b"/>
              <a:pathLst>
                <a:path w="4925568" h="1435134">
                  <a:moveTo>
                    <a:pt x="0" y="0"/>
                  </a:moveTo>
                  <a:lnTo>
                    <a:pt x="4925568" y="0"/>
                  </a:lnTo>
                  <a:lnTo>
                    <a:pt x="4925568" y="1435134"/>
                  </a:lnTo>
                  <a:lnTo>
                    <a:pt x="0" y="1435134"/>
                  </a:lnTo>
                  <a:close/>
                </a:path>
              </a:pathLst>
            </a:custGeom>
            <a:blipFill>
              <a:blip r:embed="rId3">
                <a:alphaModFix amt="0"/>
              </a:blip>
              <a:stretch>
                <a:fillRect t="-29495" b="-4254"/>
              </a:stretch>
            </a:blipFill>
          </p:spPr>
          <p:txBody>
            <a:bodyPr/>
            <a:lstStyle/>
            <a:p>
              <a:endParaRPr lang="en-US"/>
            </a:p>
          </p:txBody>
        </p:sp>
        <p:sp>
          <p:nvSpPr>
            <p:cNvPr id="17" name="TextBox 17"/>
            <p:cNvSpPr txBox="1"/>
            <p:nvPr/>
          </p:nvSpPr>
          <p:spPr>
            <a:xfrm>
              <a:off x="0" y="9525"/>
              <a:ext cx="4925568" cy="1425609"/>
            </a:xfrm>
            <a:prstGeom prst="rect">
              <a:avLst/>
            </a:prstGeom>
          </p:spPr>
          <p:txBody>
            <a:bodyPr lIns="0" tIns="0" rIns="0" bIns="0" rtlCol="0" anchor="b"/>
            <a:lstStyle/>
            <a:p>
              <a:pPr algn="ctr">
                <a:lnSpc>
                  <a:spcPts val="5280"/>
                </a:lnSpc>
              </a:pPr>
              <a:r>
                <a:rPr lang="en-US" sz="4400">
                  <a:solidFill>
                    <a:srgbClr val="1F2A2E"/>
                  </a:solidFill>
                  <a:latin typeface="Anton"/>
                  <a:ea typeface="Anton"/>
                  <a:cs typeface="Anton"/>
                  <a:sym typeface="Anton"/>
                </a:rPr>
                <a:t>Paper</a:t>
              </a:r>
            </a:p>
          </p:txBody>
        </p:sp>
      </p:grpSp>
      <p:grpSp>
        <p:nvGrpSpPr>
          <p:cNvPr id="18" name="Group 18"/>
          <p:cNvGrpSpPr/>
          <p:nvPr/>
        </p:nvGrpSpPr>
        <p:grpSpPr>
          <a:xfrm>
            <a:off x="9219562" y="5379082"/>
            <a:ext cx="2994403" cy="2994403"/>
            <a:chOff x="0" y="0"/>
            <a:chExt cx="3992537" cy="3992537"/>
          </a:xfrm>
        </p:grpSpPr>
        <p:sp>
          <p:nvSpPr>
            <p:cNvPr id="19" name="Freeform 19"/>
            <p:cNvSpPr/>
            <p:nvPr/>
          </p:nvSpPr>
          <p:spPr>
            <a:xfrm>
              <a:off x="0" y="0"/>
              <a:ext cx="3992499" cy="3992499"/>
            </a:xfrm>
            <a:custGeom>
              <a:avLst/>
              <a:gdLst/>
              <a:ahLst/>
              <a:cxnLst/>
              <a:rect l="l" t="t" r="r" b="b"/>
              <a:pathLst>
                <a:path w="3992499" h="3992499">
                  <a:moveTo>
                    <a:pt x="0" y="0"/>
                  </a:moveTo>
                  <a:lnTo>
                    <a:pt x="3992499" y="0"/>
                  </a:lnTo>
                  <a:lnTo>
                    <a:pt x="3992499" y="3992499"/>
                  </a:lnTo>
                  <a:lnTo>
                    <a:pt x="0" y="3992499"/>
                  </a:lnTo>
                  <a:close/>
                </a:path>
              </a:pathLst>
            </a:custGeom>
            <a:solidFill>
              <a:srgbClr val="F4FAFF"/>
            </a:solidFill>
            <a:ln w="31750" cap="sq">
              <a:solidFill>
                <a:srgbClr val="1F2A2E"/>
              </a:solidFill>
              <a:prstDash val="solid"/>
              <a:miter/>
            </a:ln>
          </p:spPr>
          <p:txBody>
            <a:bodyPr/>
            <a:lstStyle/>
            <a:p>
              <a:endParaRPr lang="en-US"/>
            </a:p>
          </p:txBody>
        </p:sp>
      </p:grpSp>
      <p:grpSp>
        <p:nvGrpSpPr>
          <p:cNvPr id="20" name="Group 20"/>
          <p:cNvGrpSpPr/>
          <p:nvPr/>
        </p:nvGrpSpPr>
        <p:grpSpPr>
          <a:xfrm>
            <a:off x="9345168" y="5504688"/>
            <a:ext cx="2743200" cy="2743200"/>
            <a:chOff x="0" y="0"/>
            <a:chExt cx="3657600" cy="3657600"/>
          </a:xfrm>
        </p:grpSpPr>
        <p:sp>
          <p:nvSpPr>
            <p:cNvPr id="21" name="Freeform 21" descr="QR code: doi.org/10.1145/3776574.3831126"/>
            <p:cNvSpPr/>
            <p:nvPr/>
          </p:nvSpPr>
          <p:spPr>
            <a:xfrm>
              <a:off x="0" y="0"/>
              <a:ext cx="3657600" cy="3657600"/>
            </a:xfrm>
            <a:custGeom>
              <a:avLst/>
              <a:gdLst/>
              <a:ahLst/>
              <a:cxnLst/>
              <a:rect l="l" t="t" r="r" b="b"/>
              <a:pathLst>
                <a:path w="3657600" h="3657600">
                  <a:moveTo>
                    <a:pt x="0" y="0"/>
                  </a:moveTo>
                  <a:lnTo>
                    <a:pt x="3657600" y="0"/>
                  </a:lnTo>
                  <a:lnTo>
                    <a:pt x="3657600" y="3657600"/>
                  </a:lnTo>
                  <a:lnTo>
                    <a:pt x="0" y="3657600"/>
                  </a:lnTo>
                  <a:lnTo>
                    <a:pt x="0" y="0"/>
                  </a:lnTo>
                  <a:close/>
                </a:path>
              </a:pathLst>
            </a:custGeom>
            <a:blipFill>
              <a:blip r:embed="rId4"/>
              <a:stretch>
                <a:fillRect/>
              </a:stretch>
            </a:blipFill>
          </p:spPr>
          <p:txBody>
            <a:bodyPr/>
            <a:lstStyle/>
            <a:p>
              <a:endParaRPr lang="en-US"/>
            </a:p>
          </p:txBody>
        </p:sp>
      </p:grpSp>
      <p:sp>
        <p:nvSpPr>
          <p:cNvPr id="22" name="TextBox 22"/>
          <p:cNvSpPr txBox="1"/>
          <p:nvPr/>
        </p:nvSpPr>
        <p:spPr>
          <a:xfrm>
            <a:off x="8877338" y="8448294"/>
            <a:ext cx="3678860" cy="494538"/>
          </a:xfrm>
          <a:prstGeom prst="rect">
            <a:avLst/>
          </a:prstGeom>
        </p:spPr>
        <p:txBody>
          <a:bodyPr lIns="0" tIns="0" rIns="0" bIns="0" rtlCol="0" anchor="t">
            <a:spAutoFit/>
          </a:bodyPr>
          <a:lstStyle/>
          <a:p>
            <a:pPr algn="ctr">
              <a:lnSpc>
                <a:spcPts val="2160"/>
              </a:lnSpc>
            </a:pPr>
            <a:r>
              <a:rPr lang="en-US" sz="1800">
                <a:solidFill>
                  <a:srgbClr val="1F2A2E"/>
                </a:solidFill>
                <a:latin typeface="Arial"/>
                <a:ea typeface="Arial"/>
                <a:cs typeface="Arial"/>
                <a:sym typeface="Arial"/>
              </a:rPr>
              <a:t>doi.org/10.1145/3776574.3831126</a:t>
            </a:r>
          </a:p>
        </p:txBody>
      </p:sp>
      <p:grpSp>
        <p:nvGrpSpPr>
          <p:cNvPr id="23" name="Group 23"/>
          <p:cNvGrpSpPr/>
          <p:nvPr/>
        </p:nvGrpSpPr>
        <p:grpSpPr>
          <a:xfrm>
            <a:off x="13624560" y="4480560"/>
            <a:ext cx="3694176" cy="1076351"/>
            <a:chOff x="0" y="0"/>
            <a:chExt cx="4925568" cy="1435134"/>
          </a:xfrm>
        </p:grpSpPr>
        <p:sp>
          <p:nvSpPr>
            <p:cNvPr id="24" name="Freeform 24"/>
            <p:cNvSpPr/>
            <p:nvPr/>
          </p:nvSpPr>
          <p:spPr>
            <a:xfrm>
              <a:off x="0" y="0"/>
              <a:ext cx="4925568" cy="1435134"/>
            </a:xfrm>
            <a:custGeom>
              <a:avLst/>
              <a:gdLst/>
              <a:ahLst/>
              <a:cxnLst/>
              <a:rect l="l" t="t" r="r" b="b"/>
              <a:pathLst>
                <a:path w="4925568" h="1435134">
                  <a:moveTo>
                    <a:pt x="0" y="0"/>
                  </a:moveTo>
                  <a:lnTo>
                    <a:pt x="4925568" y="0"/>
                  </a:lnTo>
                  <a:lnTo>
                    <a:pt x="4925568" y="1435134"/>
                  </a:lnTo>
                  <a:lnTo>
                    <a:pt x="0" y="1435134"/>
                  </a:lnTo>
                  <a:close/>
                </a:path>
              </a:pathLst>
            </a:custGeom>
            <a:blipFill>
              <a:blip r:embed="rId3">
                <a:alphaModFix amt="0"/>
              </a:blip>
              <a:stretch>
                <a:fillRect t="-29495" b="-4254"/>
              </a:stretch>
            </a:blipFill>
          </p:spPr>
          <p:txBody>
            <a:bodyPr/>
            <a:lstStyle/>
            <a:p>
              <a:endParaRPr lang="en-US"/>
            </a:p>
          </p:txBody>
        </p:sp>
        <p:sp>
          <p:nvSpPr>
            <p:cNvPr id="25" name="TextBox 25"/>
            <p:cNvSpPr txBox="1"/>
            <p:nvPr/>
          </p:nvSpPr>
          <p:spPr>
            <a:xfrm>
              <a:off x="0" y="9525"/>
              <a:ext cx="4925568" cy="1425609"/>
            </a:xfrm>
            <a:prstGeom prst="rect">
              <a:avLst/>
            </a:prstGeom>
          </p:spPr>
          <p:txBody>
            <a:bodyPr lIns="0" tIns="0" rIns="0" bIns="0" rtlCol="0" anchor="b"/>
            <a:lstStyle/>
            <a:p>
              <a:pPr algn="ctr">
                <a:lnSpc>
                  <a:spcPts val="5280"/>
                </a:lnSpc>
              </a:pPr>
              <a:r>
                <a:rPr lang="en-US" sz="4400">
                  <a:solidFill>
                    <a:srgbClr val="1F2A2E"/>
                  </a:solidFill>
                  <a:latin typeface="Anton"/>
                  <a:ea typeface="Anton"/>
                  <a:cs typeface="Anton"/>
                  <a:sym typeface="Anton"/>
                </a:rPr>
                <a:t>Code</a:t>
              </a:r>
            </a:p>
          </p:txBody>
        </p:sp>
      </p:grpSp>
      <p:grpSp>
        <p:nvGrpSpPr>
          <p:cNvPr id="26" name="Group 26"/>
          <p:cNvGrpSpPr/>
          <p:nvPr/>
        </p:nvGrpSpPr>
        <p:grpSpPr>
          <a:xfrm>
            <a:off x="13974442" y="5379082"/>
            <a:ext cx="2994403" cy="2994403"/>
            <a:chOff x="0" y="0"/>
            <a:chExt cx="3992537" cy="3992537"/>
          </a:xfrm>
        </p:grpSpPr>
        <p:sp>
          <p:nvSpPr>
            <p:cNvPr id="27" name="Freeform 27"/>
            <p:cNvSpPr/>
            <p:nvPr/>
          </p:nvSpPr>
          <p:spPr>
            <a:xfrm>
              <a:off x="0" y="0"/>
              <a:ext cx="3992499" cy="3992499"/>
            </a:xfrm>
            <a:custGeom>
              <a:avLst/>
              <a:gdLst/>
              <a:ahLst/>
              <a:cxnLst/>
              <a:rect l="l" t="t" r="r" b="b"/>
              <a:pathLst>
                <a:path w="3992499" h="3992499">
                  <a:moveTo>
                    <a:pt x="0" y="0"/>
                  </a:moveTo>
                  <a:lnTo>
                    <a:pt x="3992499" y="0"/>
                  </a:lnTo>
                  <a:lnTo>
                    <a:pt x="3992499" y="3992499"/>
                  </a:lnTo>
                  <a:lnTo>
                    <a:pt x="0" y="3992499"/>
                  </a:lnTo>
                  <a:close/>
                </a:path>
              </a:pathLst>
            </a:custGeom>
            <a:solidFill>
              <a:srgbClr val="F4FAFF"/>
            </a:solidFill>
            <a:ln w="31750" cap="sq">
              <a:solidFill>
                <a:srgbClr val="1F2A2E"/>
              </a:solidFill>
              <a:prstDash val="solid"/>
              <a:miter/>
            </a:ln>
          </p:spPr>
          <p:txBody>
            <a:bodyPr/>
            <a:lstStyle/>
            <a:p>
              <a:endParaRPr lang="en-US"/>
            </a:p>
          </p:txBody>
        </p:sp>
      </p:grpSp>
      <p:grpSp>
        <p:nvGrpSpPr>
          <p:cNvPr id="28" name="Group 28"/>
          <p:cNvGrpSpPr/>
          <p:nvPr/>
        </p:nvGrpSpPr>
        <p:grpSpPr>
          <a:xfrm>
            <a:off x="14100048" y="5504688"/>
            <a:ext cx="2743200" cy="2743200"/>
            <a:chOff x="0" y="0"/>
            <a:chExt cx="3657600" cy="3657600"/>
          </a:xfrm>
        </p:grpSpPr>
        <p:sp>
          <p:nvSpPr>
            <p:cNvPr id="29" name="Freeform 29" descr="QR code: github.com/iamgeorge/CHORUS-OSS"/>
            <p:cNvSpPr/>
            <p:nvPr/>
          </p:nvSpPr>
          <p:spPr>
            <a:xfrm>
              <a:off x="0" y="0"/>
              <a:ext cx="3657600" cy="3657600"/>
            </a:xfrm>
            <a:custGeom>
              <a:avLst/>
              <a:gdLst/>
              <a:ahLst/>
              <a:cxnLst/>
              <a:rect l="l" t="t" r="r" b="b"/>
              <a:pathLst>
                <a:path w="3657600" h="3657600">
                  <a:moveTo>
                    <a:pt x="0" y="0"/>
                  </a:moveTo>
                  <a:lnTo>
                    <a:pt x="3657600" y="0"/>
                  </a:lnTo>
                  <a:lnTo>
                    <a:pt x="3657600" y="3657600"/>
                  </a:lnTo>
                  <a:lnTo>
                    <a:pt x="0" y="3657600"/>
                  </a:lnTo>
                  <a:lnTo>
                    <a:pt x="0" y="0"/>
                  </a:lnTo>
                  <a:close/>
                </a:path>
              </a:pathLst>
            </a:custGeom>
            <a:blipFill>
              <a:blip r:embed="rId5"/>
              <a:stretch>
                <a:fillRect/>
              </a:stretch>
            </a:blipFill>
          </p:spPr>
          <p:txBody>
            <a:bodyPr/>
            <a:lstStyle/>
            <a:p>
              <a:endParaRPr lang="en-US"/>
            </a:p>
          </p:txBody>
        </p:sp>
      </p:grpSp>
      <p:sp>
        <p:nvSpPr>
          <p:cNvPr id="30" name="TextBox 30"/>
          <p:cNvSpPr txBox="1"/>
          <p:nvPr/>
        </p:nvSpPr>
        <p:spPr>
          <a:xfrm>
            <a:off x="13442690" y="8448294"/>
            <a:ext cx="4057926" cy="494538"/>
          </a:xfrm>
          <a:prstGeom prst="rect">
            <a:avLst/>
          </a:prstGeom>
        </p:spPr>
        <p:txBody>
          <a:bodyPr lIns="0" tIns="0" rIns="0" bIns="0" rtlCol="0" anchor="t">
            <a:spAutoFit/>
          </a:bodyPr>
          <a:lstStyle/>
          <a:p>
            <a:pPr algn="ctr">
              <a:lnSpc>
                <a:spcPts val="2160"/>
              </a:lnSpc>
            </a:pPr>
            <a:r>
              <a:rPr lang="en-US" sz="1800">
                <a:solidFill>
                  <a:srgbClr val="1F2A2E"/>
                </a:solidFill>
                <a:latin typeface="Arial"/>
                <a:ea typeface="Arial"/>
                <a:cs typeface="Arial"/>
                <a:sym typeface="Arial"/>
              </a:rPr>
              <a:t>github.com/iamgeorge/CHORUS-OSS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1F2A2E"/>
                  </a:solidFill>
                  <a:latin typeface="Anton"/>
                  <a:ea typeface="Anton"/>
                  <a:cs typeface="Anton"/>
                  <a:sym typeface="Anton"/>
                </a:rPr>
                <a:t>References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19</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sp>
        <p:nvSpPr>
          <p:cNvPr id="15" name="TextBox 15"/>
          <p:cNvSpPr txBox="1"/>
          <p:nvPr/>
        </p:nvSpPr>
        <p:spPr>
          <a:xfrm>
            <a:off x="914400" y="2321814"/>
            <a:ext cx="8046720" cy="6456426"/>
          </a:xfrm>
          <a:prstGeom prst="rect">
            <a:avLst/>
          </a:prstGeom>
        </p:spPr>
        <p:txBody>
          <a:bodyPr lIns="0" tIns="0" rIns="0" bIns="0" rtlCol="0" anchor="t">
            <a:spAutoFit/>
          </a:bodyPr>
          <a:lstStyle/>
          <a:p>
            <a:pPr marL="434340" lvl="1" indent="-217170" algn="l">
              <a:lnSpc>
                <a:spcPts val="2160"/>
              </a:lnSpc>
              <a:buFont typeface="Arial"/>
              <a:buChar char="•"/>
            </a:pPr>
            <a:r>
              <a:rPr lang="en-US" sz="1800">
                <a:solidFill>
                  <a:srgbClr val="1F2A2E"/>
                </a:solidFill>
                <a:latin typeface="Arial"/>
                <a:ea typeface="Arial"/>
                <a:cs typeface="Arial"/>
                <a:sym typeface="Arial"/>
              </a:rPr>
              <a:t>Alabau et al. 2013. CASMACAT: An open source workbench for advanced computer aided translation. De Gruyter Open.</a:t>
            </a:r>
          </a:p>
          <a:p>
            <a:pPr marL="434340" lvl="1" indent="-217170" algn="l">
              <a:lnSpc>
                <a:spcPts val="2160"/>
              </a:lnSpc>
              <a:buFont typeface="Arial"/>
              <a:buChar char="•"/>
            </a:pPr>
            <a:r>
              <a:rPr lang="en-US" sz="1800">
                <a:solidFill>
                  <a:srgbClr val="1F2A2E"/>
                </a:solidFill>
                <a:latin typeface="Arial"/>
                <a:ea typeface="Arial"/>
                <a:cs typeface="Arial"/>
                <a:sym typeface="Arial"/>
              </a:rPr>
              <a:t>Banerjee and Lavie. 2005. METEOR: An automatic metric for MT evaluation with improved correlation with human judgments. In Proc. ACL Workshop on Intrinsic and Extrinsic Evaluation Measures for MT and/or Summarization.</a:t>
            </a:r>
          </a:p>
          <a:p>
            <a:pPr marL="434340" lvl="1" indent="-217170" algn="l">
              <a:lnSpc>
                <a:spcPts val="2160"/>
              </a:lnSpc>
              <a:buFont typeface="Arial"/>
              <a:buChar char="•"/>
            </a:pPr>
            <a:r>
              <a:rPr lang="en-US" sz="1800">
                <a:solidFill>
                  <a:srgbClr val="1F2A2E"/>
                </a:solidFill>
                <a:latin typeface="Arial"/>
                <a:ea typeface="Arial"/>
                <a:cs typeface="Arial"/>
                <a:sym typeface="Arial"/>
              </a:rPr>
              <a:t>Braun and Clarke. 2006. Using thematic analysis in psychology. Qualitative Research in Psychology 3, 2.</a:t>
            </a:r>
          </a:p>
          <a:p>
            <a:pPr marL="434340" lvl="1" indent="-217170" algn="l">
              <a:lnSpc>
                <a:spcPts val="2160"/>
              </a:lnSpc>
              <a:buFont typeface="Arial"/>
              <a:buChar char="•"/>
            </a:pPr>
            <a:r>
              <a:rPr lang="en-US" sz="1800">
                <a:solidFill>
                  <a:srgbClr val="1F2A2E"/>
                </a:solidFill>
                <a:latin typeface="Arial"/>
                <a:ea typeface="Arial"/>
                <a:cs typeface="Arial"/>
                <a:sym typeface="Arial"/>
              </a:rPr>
              <a:t>Deutsch et al. 2025. WMT24++: Expanding the language coverage of WMT24 to 55 languages &amp; dialects. arXiv:2502.12404.</a:t>
            </a:r>
          </a:p>
          <a:p>
            <a:pPr marL="434340" lvl="1" indent="-217170" algn="l">
              <a:lnSpc>
                <a:spcPts val="2160"/>
              </a:lnSpc>
              <a:buFont typeface="Arial"/>
              <a:buChar char="•"/>
            </a:pPr>
            <a:r>
              <a:rPr lang="en-US" sz="1800">
                <a:solidFill>
                  <a:srgbClr val="1F2A2E"/>
                </a:solidFill>
                <a:latin typeface="Arial"/>
                <a:ea typeface="Arial"/>
                <a:cs typeface="Arial"/>
                <a:sym typeface="Arial"/>
              </a:rPr>
              <a:t>Hart and Staveland. 1988. Development of NASA-TLX (Task Load Index): Results of empirical and theoretical research. In Advances in Psychology 52. Elsevier.</a:t>
            </a:r>
          </a:p>
          <a:p>
            <a:pPr marL="434340" lvl="1" indent="-217170" algn="l">
              <a:lnSpc>
                <a:spcPts val="2160"/>
              </a:lnSpc>
              <a:buFont typeface="Arial"/>
              <a:buChar char="•"/>
            </a:pPr>
            <a:r>
              <a:rPr lang="en-US" sz="1800">
                <a:solidFill>
                  <a:srgbClr val="1F2A2E"/>
                </a:solidFill>
                <a:latin typeface="Arial"/>
                <a:ea typeface="Arial"/>
                <a:cs typeface="Arial"/>
                <a:sym typeface="Arial"/>
              </a:rPr>
              <a:t>Huang et al. 2021. TranSmart: A practical interactive machine translation system. arXiv:2105.13072.</a:t>
            </a:r>
          </a:p>
          <a:p>
            <a:pPr marL="434340" lvl="1" indent="-217170" algn="l">
              <a:lnSpc>
                <a:spcPts val="2160"/>
              </a:lnSpc>
              <a:buFont typeface="Arial"/>
              <a:buChar char="•"/>
            </a:pPr>
            <a:r>
              <a:rPr lang="en-US" sz="1800">
                <a:solidFill>
                  <a:srgbClr val="1F2A2E"/>
                </a:solidFill>
                <a:latin typeface="Arial"/>
                <a:ea typeface="Arial"/>
                <a:cs typeface="Arial"/>
                <a:sym typeface="Arial"/>
              </a:rPr>
              <a:t>Jiao et al. 2023. Is ChatGPT a good translator? A preliminary study. arXiv:2301.08745.</a:t>
            </a:r>
          </a:p>
          <a:p>
            <a:pPr marL="434340" lvl="1" indent="-217170" algn="l">
              <a:lnSpc>
                <a:spcPts val="2160"/>
              </a:lnSpc>
              <a:buFont typeface="Arial"/>
              <a:buChar char="•"/>
            </a:pPr>
            <a:r>
              <a:rPr lang="en-US" sz="1800">
                <a:solidFill>
                  <a:srgbClr val="1F2A2E"/>
                </a:solidFill>
                <a:latin typeface="Arial"/>
                <a:ea typeface="Arial"/>
                <a:cs typeface="Arial"/>
                <a:sym typeface="Arial"/>
              </a:rPr>
              <a:t>Krings. 2001. Repairing texts: Empirical investigations of machine translation post-editing processes. Kent State University Press.</a:t>
            </a:r>
          </a:p>
          <a:p>
            <a:pPr marL="434340" lvl="1" indent="-217170" algn="l">
              <a:lnSpc>
                <a:spcPts val="2160"/>
              </a:lnSpc>
              <a:buFont typeface="Arial"/>
              <a:buChar char="•"/>
            </a:pPr>
            <a:r>
              <a:rPr lang="en-US" sz="1800">
                <a:solidFill>
                  <a:srgbClr val="1F2A2E"/>
                </a:solidFill>
                <a:latin typeface="Arial"/>
                <a:ea typeface="Arial"/>
                <a:cs typeface="Arial"/>
                <a:sym typeface="Arial"/>
              </a:rPr>
              <a:t>Lommel. 2018. Metrics for translation quality assessment: A case for standardising error typologies. In Translation Quality Assessment: From Principles to Practice. Springer.</a:t>
            </a:r>
          </a:p>
        </p:txBody>
      </p:sp>
      <p:sp>
        <p:nvSpPr>
          <p:cNvPr id="16" name="TextBox 16"/>
          <p:cNvSpPr txBox="1"/>
          <p:nvPr/>
        </p:nvSpPr>
        <p:spPr>
          <a:xfrm>
            <a:off x="9326880" y="2321814"/>
            <a:ext cx="8046720" cy="6456426"/>
          </a:xfrm>
          <a:prstGeom prst="rect">
            <a:avLst/>
          </a:prstGeom>
        </p:spPr>
        <p:txBody>
          <a:bodyPr lIns="0" tIns="0" rIns="0" bIns="0" rtlCol="0" anchor="t">
            <a:spAutoFit/>
          </a:bodyPr>
          <a:lstStyle/>
          <a:p>
            <a:pPr marL="434340" lvl="1" indent="-217170" algn="l">
              <a:lnSpc>
                <a:spcPts val="2160"/>
              </a:lnSpc>
              <a:buFont typeface="Arial"/>
              <a:buChar char="•"/>
            </a:pPr>
            <a:r>
              <a:rPr lang="en-US" sz="1800">
                <a:solidFill>
                  <a:srgbClr val="1F2A2E"/>
                </a:solidFill>
                <a:latin typeface="Arial"/>
                <a:ea typeface="Arial"/>
                <a:cs typeface="Arial"/>
                <a:sym typeface="Arial"/>
              </a:rPr>
              <a:t>Lommel et al. 2014. Multidimensional quality metrics (MQM): A framework for declaring and describing translation quality metrics. Tradumàtica 12.</a:t>
            </a:r>
          </a:p>
          <a:p>
            <a:pPr marL="434340" lvl="1" indent="-217170" algn="l">
              <a:lnSpc>
                <a:spcPts val="2160"/>
              </a:lnSpc>
              <a:buFont typeface="Arial"/>
              <a:buChar char="•"/>
            </a:pPr>
            <a:r>
              <a:rPr lang="en-US" sz="1800">
                <a:solidFill>
                  <a:srgbClr val="1F2A2E"/>
                </a:solidFill>
                <a:latin typeface="Arial"/>
                <a:ea typeface="Arial"/>
                <a:cs typeface="Arial"/>
                <a:sym typeface="Arial"/>
              </a:rPr>
              <a:t>Lu et al. 2025. MQM-APE: Toward high-quality error annotation predictors with automatic post-editing in LLM translation evaluators. In Proc. COLING.</a:t>
            </a:r>
          </a:p>
          <a:p>
            <a:pPr marL="434340" lvl="1" indent="-217170" algn="l">
              <a:lnSpc>
                <a:spcPts val="2160"/>
              </a:lnSpc>
              <a:buFont typeface="Arial"/>
              <a:buChar char="•"/>
            </a:pPr>
            <a:r>
              <a:rPr lang="en-US" sz="1800">
                <a:solidFill>
                  <a:srgbClr val="1F2A2E"/>
                </a:solidFill>
                <a:latin typeface="Arial"/>
                <a:ea typeface="Arial"/>
                <a:cs typeface="Arial"/>
                <a:sym typeface="Arial"/>
              </a:rPr>
              <a:t>OpenAI. 2026. GPT-5.3 Instant: Smoother, more useful everyday conversations. openai.com/index/gpt-5-3-instant</a:t>
            </a:r>
          </a:p>
          <a:p>
            <a:pPr marL="434340" lvl="1" indent="-217170" algn="l">
              <a:lnSpc>
                <a:spcPts val="2160"/>
              </a:lnSpc>
              <a:buFont typeface="Arial"/>
              <a:buChar char="•"/>
            </a:pPr>
            <a:r>
              <a:rPr lang="en-US" sz="1800">
                <a:solidFill>
                  <a:srgbClr val="1F2A2E"/>
                </a:solidFill>
                <a:latin typeface="Arial"/>
                <a:ea typeface="Arial"/>
                <a:cs typeface="Arial"/>
                <a:sym typeface="Arial"/>
              </a:rPr>
              <a:t>Papineni et al. 2002. BLEU: A method for automatic evaluation of machine translation. In Proc. ACL.</a:t>
            </a:r>
          </a:p>
          <a:p>
            <a:pPr marL="434340" lvl="1" indent="-217170" algn="l">
              <a:lnSpc>
                <a:spcPts val="2160"/>
              </a:lnSpc>
              <a:buFont typeface="Arial"/>
              <a:buChar char="•"/>
            </a:pPr>
            <a:r>
              <a:rPr lang="en-US" sz="1800">
                <a:solidFill>
                  <a:srgbClr val="1F2A2E"/>
                </a:solidFill>
                <a:latin typeface="Arial"/>
                <a:ea typeface="Arial"/>
                <a:cs typeface="Arial"/>
                <a:sym typeface="Arial"/>
              </a:rPr>
              <a:t>Rei et al. 2020. COMET: A neural framework for MT evaluation. In Proc. EMNLP.</a:t>
            </a:r>
          </a:p>
          <a:p>
            <a:pPr marL="434340" lvl="1" indent="-217170" algn="l">
              <a:lnSpc>
                <a:spcPts val="2160"/>
              </a:lnSpc>
              <a:buFont typeface="Arial"/>
              <a:buChar char="•"/>
            </a:pPr>
            <a:r>
              <a:rPr lang="en-US" sz="1800">
                <a:solidFill>
                  <a:srgbClr val="1F2A2E"/>
                </a:solidFill>
                <a:latin typeface="Arial"/>
                <a:ea typeface="Arial"/>
                <a:cs typeface="Arial"/>
                <a:sym typeface="Arial"/>
              </a:rPr>
              <a:t>Scherer. 2014. On the nature and function of emotion: A component process approach. In Approaches to Emotion. Psychology Press.</a:t>
            </a:r>
          </a:p>
          <a:p>
            <a:pPr marL="434340" lvl="1" indent="-217170" algn="l">
              <a:lnSpc>
                <a:spcPts val="2160"/>
              </a:lnSpc>
              <a:buFont typeface="Arial"/>
              <a:buChar char="•"/>
            </a:pPr>
            <a:r>
              <a:rPr lang="en-US" sz="1800">
                <a:solidFill>
                  <a:srgbClr val="1F2A2E"/>
                </a:solidFill>
                <a:latin typeface="Arial"/>
                <a:ea typeface="Arial"/>
                <a:cs typeface="Arial"/>
                <a:sym typeface="Arial"/>
              </a:rPr>
              <a:t>Sellam et al. 2020. BLEURT: Learning robust metrics for text generation. In Proc. ACL.</a:t>
            </a:r>
          </a:p>
          <a:p>
            <a:pPr marL="434340" lvl="1" indent="-217170" algn="l">
              <a:lnSpc>
                <a:spcPts val="2160"/>
              </a:lnSpc>
              <a:buFont typeface="Arial"/>
              <a:buChar char="•"/>
            </a:pPr>
            <a:r>
              <a:rPr lang="en-US" sz="1800">
                <a:solidFill>
                  <a:srgbClr val="1F2A2E"/>
                </a:solidFill>
                <a:latin typeface="Arial"/>
                <a:ea typeface="Arial"/>
                <a:cs typeface="Arial"/>
                <a:sym typeface="Arial"/>
              </a:rPr>
              <a:t>Stasimioti and Sosoni. 2020. Translation vs post-editing of NMT output: Insights from the English-Greek language pair. In Proc. 1st Workshop on Post-Editing in Modern-Day Translation.</a:t>
            </a:r>
          </a:p>
          <a:p>
            <a:pPr marL="434340" lvl="1" indent="-217170" algn="l">
              <a:lnSpc>
                <a:spcPts val="2160"/>
              </a:lnSpc>
              <a:buFont typeface="Arial"/>
              <a:buChar char="•"/>
            </a:pPr>
            <a:r>
              <a:rPr lang="en-US" sz="1800">
                <a:solidFill>
                  <a:srgbClr val="1F2A2E"/>
                </a:solidFill>
                <a:latin typeface="Arial"/>
                <a:ea typeface="Arial"/>
                <a:cs typeface="Arial"/>
                <a:sym typeface="Arial"/>
              </a:rPr>
              <a:t>Zhang et al. 2025. HiMATE: A hierarchical multi-agent framework for machine translation evaluation. arXiv:2505.16281.</a:t>
            </a:r>
          </a:p>
        </p:txBody>
      </p:sp>
      <p:grpSp>
        <p:nvGrpSpPr>
          <p:cNvPr id="17" name="Group 17"/>
          <p:cNvGrpSpPr/>
          <p:nvPr/>
        </p:nvGrpSpPr>
        <p:grpSpPr>
          <a:xfrm>
            <a:off x="914400" y="8851392"/>
            <a:ext cx="16459200" cy="475488"/>
            <a:chOff x="0" y="0"/>
            <a:chExt cx="21945600" cy="633984"/>
          </a:xfrm>
        </p:grpSpPr>
        <p:sp>
          <p:nvSpPr>
            <p:cNvPr id="18" name="Freeform 18"/>
            <p:cNvSpPr/>
            <p:nvPr/>
          </p:nvSpPr>
          <p:spPr>
            <a:xfrm>
              <a:off x="0" y="0"/>
              <a:ext cx="21945600" cy="633984"/>
            </a:xfrm>
            <a:custGeom>
              <a:avLst/>
              <a:gdLst/>
              <a:ahLst/>
              <a:cxnLst/>
              <a:rect l="l" t="t" r="r" b="b"/>
              <a:pathLst>
                <a:path w="21945600" h="633984">
                  <a:moveTo>
                    <a:pt x="0" y="0"/>
                  </a:moveTo>
                  <a:lnTo>
                    <a:pt x="21945600" y="0"/>
                  </a:lnTo>
                  <a:lnTo>
                    <a:pt x="21945600" y="633984"/>
                  </a:lnTo>
                  <a:lnTo>
                    <a:pt x="0" y="633984"/>
                  </a:lnTo>
                  <a:close/>
                </a:path>
              </a:pathLst>
            </a:custGeom>
            <a:blipFill>
              <a:blip r:embed="rId3">
                <a:alphaModFix amt="0"/>
              </a:blip>
              <a:stretch>
                <a:fillRect t="-624482" b="-624482"/>
              </a:stretch>
            </a:blipFill>
          </p:spPr>
          <p:txBody>
            <a:bodyPr/>
            <a:lstStyle/>
            <a:p>
              <a:endParaRPr lang="en-US"/>
            </a:p>
          </p:txBody>
        </p:sp>
        <p:sp>
          <p:nvSpPr>
            <p:cNvPr id="19" name="TextBox 19"/>
            <p:cNvSpPr txBox="1"/>
            <p:nvPr/>
          </p:nvSpPr>
          <p:spPr>
            <a:xfrm>
              <a:off x="0" y="-9525"/>
              <a:ext cx="21945600" cy="643509"/>
            </a:xfrm>
            <a:prstGeom prst="rect">
              <a:avLst/>
            </a:prstGeom>
          </p:spPr>
          <p:txBody>
            <a:bodyPr lIns="0" tIns="0" rIns="0" bIns="0" rtlCol="0" anchor="ctr"/>
            <a:lstStyle/>
            <a:p>
              <a:pPr algn="l">
                <a:lnSpc>
                  <a:spcPts val="2279"/>
                </a:lnSpc>
              </a:pPr>
              <a:r>
                <a:rPr lang="en-US" sz="1899" i="1">
                  <a:solidFill>
                    <a:srgbClr val="5B6770"/>
                  </a:solidFill>
                  <a:latin typeface="Arial"/>
                  <a:ea typeface="Arial"/>
                  <a:cs typeface="Arial"/>
                  <a:sym typeface="Arial"/>
                </a:rPr>
                <a:t>Full bibliography in the paper: doi.org/10.1145/3776574.3831126</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(B1) </a:t>
              </a:r>
              <a:r>
                <a:rPr lang="en-US" sz="5600">
                  <a:solidFill>
                    <a:srgbClr val="1F2A2E"/>
                  </a:solidFill>
                  <a:latin typeface="Anton"/>
                  <a:ea typeface="Anton"/>
                  <a:cs typeface="Anton"/>
                  <a:sym typeface="Anton"/>
                </a:rPr>
                <a:t>Why GPT-5.3 web as baseline?</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20</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aphicFrame>
        <p:nvGraphicFramePr>
          <p:cNvPr id="15" name="Table 15"/>
          <p:cNvGraphicFramePr>
            <a:graphicFrameLocks noGrp="1"/>
          </p:cNvGraphicFramePr>
          <p:nvPr/>
        </p:nvGraphicFramePr>
        <p:xfrm>
          <a:off x="914400" y="2468880"/>
          <a:ext cx="9474200" cy="4216400"/>
        </p:xfrm>
        <a:graphic>
          <a:graphicData uri="http://schemas.openxmlformats.org/drawingml/2006/table">
            <a:tbl>
              <a:tblPr/>
              <a:tblGrid>
                <a:gridCol w="2839248">
                  <a:extLst>
                    <a:ext uri="{9D8B030D-6E8A-4147-A177-3AD203B41FA5}">
                      <a16:colId xmlns:a16="http://schemas.microsoft.com/office/drawing/2014/main" val="20000"/>
                    </a:ext>
                  </a:extLst>
                </a:gridCol>
                <a:gridCol w="6634952">
                  <a:extLst>
                    <a:ext uri="{9D8B030D-6E8A-4147-A177-3AD203B41FA5}">
                      <a16:colId xmlns:a16="http://schemas.microsoft.com/office/drawing/2014/main" val="20001"/>
                    </a:ext>
                  </a:extLst>
                </a:gridCol>
              </a:tblGrid>
              <a:tr h="599440">
                <a:tc>
                  <a:txBody>
                    <a:bodyPr/>
                    <a:lstStyle/>
                    <a:p>
                      <a:pPr algn="l">
                        <a:lnSpc>
                          <a:spcPts val="3359"/>
                        </a:lnSpc>
                        <a:defRPr/>
                      </a:pPr>
                      <a:r>
                        <a:rPr lang="en-US" sz="2799" b="1">
                          <a:solidFill>
                            <a:srgbClr val="FFFFFF"/>
                          </a:solidFill>
                          <a:latin typeface="Arial"/>
                          <a:ea typeface="Arial"/>
                          <a:cs typeface="Arial"/>
                          <a:sym typeface="Arial"/>
                        </a:rPr>
                        <a:t>Alternative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3359"/>
                        </a:lnSpc>
                        <a:defRPr/>
                      </a:pPr>
                      <a:r>
                        <a:rPr lang="en-US" sz="2799" b="1">
                          <a:solidFill>
                            <a:srgbClr val="FFFFFF"/>
                          </a:solidFill>
                          <a:latin typeface="Arial"/>
                          <a:ea typeface="Arial"/>
                          <a:cs typeface="Arial"/>
                          <a:sym typeface="Arial"/>
                        </a:rPr>
                        <a:t>Why not a baseline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extLst>
                  <a:ext uri="{0D108BD9-81ED-4DB2-BD59-A6C34878D82A}">
                    <a16:rowId xmlns:a16="http://schemas.microsoft.com/office/drawing/2014/main" val="10000"/>
                  </a:ext>
                </a:extLst>
              </a:tr>
              <a:tr h="1005840">
                <a:tc>
                  <a:txBody>
                    <a:bodyPr/>
                    <a:lstStyle/>
                    <a:p>
                      <a:pPr algn="l">
                        <a:lnSpc>
                          <a:spcPts val="3359"/>
                        </a:lnSpc>
                        <a:defRPr/>
                      </a:pPr>
                      <a:r>
                        <a:rPr lang="en-US" sz="2799" b="1">
                          <a:solidFill>
                            <a:srgbClr val="1F2A2E"/>
                          </a:solidFill>
                          <a:latin typeface="Arial"/>
                          <a:ea typeface="Arial"/>
                          <a:cs typeface="Arial"/>
                          <a:sym typeface="Arial"/>
                        </a:rPr>
                        <a:t>CAT tools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3359"/>
                        </a:lnSpc>
                        <a:defRPr/>
                      </a:pPr>
                      <a:r>
                        <a:rPr lang="en-US" sz="2799">
                          <a:solidFill>
                            <a:srgbClr val="1F2A2E"/>
                          </a:solidFill>
                          <a:latin typeface="Arial"/>
                          <a:ea typeface="Arial"/>
                          <a:cs typeface="Arial"/>
                          <a:sym typeface="Arial"/>
                        </a:rPr>
                        <a:t>Rely on translation memories &amp; termbases, unavailable for our tasks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1"/>
                  </a:ext>
                </a:extLst>
              </a:tr>
              <a:tr h="1005840">
                <a:tc>
                  <a:txBody>
                    <a:bodyPr/>
                    <a:lstStyle/>
                    <a:p>
                      <a:pPr algn="l">
                        <a:lnSpc>
                          <a:spcPts val="3359"/>
                        </a:lnSpc>
                        <a:defRPr/>
                      </a:pPr>
                      <a:r>
                        <a:rPr lang="en-US" sz="2799" b="1">
                          <a:solidFill>
                            <a:srgbClr val="1F2A2E"/>
                          </a:solidFill>
                          <a:latin typeface="Arial"/>
                          <a:ea typeface="Arial"/>
                          <a:cs typeface="Arial"/>
                          <a:sym typeface="Arial"/>
                        </a:rPr>
                        <a:t>CASMACAT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3359"/>
                        </a:lnSpc>
                        <a:defRPr/>
                      </a:pPr>
                      <a:r>
                        <a:rPr lang="en-US" sz="2799">
                          <a:solidFill>
                            <a:srgbClr val="1F2A2E"/>
                          </a:solidFill>
                          <a:latin typeface="Arial"/>
                          <a:ea typeface="Arial"/>
                          <a:cs typeface="Arial"/>
                          <a:sym typeface="Arial"/>
                        </a:rPr>
                        <a:t>Predates LLM-based assistance; not evaluated on En–Zh</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2"/>
                  </a:ext>
                </a:extLst>
              </a:tr>
              <a:tr h="599440">
                <a:tc>
                  <a:txBody>
                    <a:bodyPr/>
                    <a:lstStyle/>
                    <a:p>
                      <a:pPr algn="l">
                        <a:lnSpc>
                          <a:spcPts val="3359"/>
                        </a:lnSpc>
                        <a:defRPr/>
                      </a:pPr>
                      <a:r>
                        <a:rPr lang="en-US" sz="2799" b="1">
                          <a:solidFill>
                            <a:srgbClr val="1F2A2E"/>
                          </a:solidFill>
                          <a:latin typeface="Arial"/>
                          <a:ea typeface="Arial"/>
                          <a:cs typeface="Arial"/>
                          <a:sym typeface="Arial"/>
                        </a:rPr>
                        <a:t>TranSmart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3359"/>
                        </a:lnSpc>
                        <a:defRPr/>
                      </a:pPr>
                      <a:r>
                        <a:rPr lang="en-US" sz="2799">
                          <a:solidFill>
                            <a:srgbClr val="1F2A2E"/>
                          </a:solidFill>
                          <a:latin typeface="Arial"/>
                          <a:ea typeface="Arial"/>
                          <a:cs typeface="Arial"/>
                          <a:sym typeface="Arial"/>
                        </a:rPr>
                        <a:t>Closed commercial service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3"/>
                  </a:ext>
                </a:extLst>
              </a:tr>
              <a:tr h="1005840">
                <a:tc>
                  <a:txBody>
                    <a:bodyPr/>
                    <a:lstStyle/>
                    <a:p>
                      <a:pPr algn="l">
                        <a:lnSpc>
                          <a:spcPts val="3359"/>
                        </a:lnSpc>
                        <a:defRPr/>
                      </a:pPr>
                      <a:r>
                        <a:rPr lang="en-US" sz="2799" b="1">
                          <a:solidFill>
                            <a:srgbClr val="1F2A2E"/>
                          </a:solidFill>
                          <a:latin typeface="Arial"/>
                          <a:ea typeface="Arial"/>
                          <a:cs typeface="Arial"/>
                          <a:sym typeface="Arial"/>
                        </a:rPr>
                        <a:t>MQM-APE, HiMATE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3359"/>
                        </a:lnSpc>
                        <a:defRPr/>
                      </a:pPr>
                      <a:r>
                        <a:rPr lang="en-US" sz="2799">
                          <a:solidFill>
                            <a:srgbClr val="1F2A2E"/>
                          </a:solidFill>
                          <a:latin typeface="Arial"/>
                          <a:ea typeface="Arial"/>
                          <a:cs typeface="Arial"/>
                          <a:sym typeface="Arial"/>
                        </a:rPr>
                        <a:t>Evaluation methods, not interactive systems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4"/>
                  </a:ext>
                </a:extLst>
              </a:tr>
            </a:tbl>
          </a:graphicData>
        </a:graphic>
      </p:graphicFrame>
      <p:sp>
        <p:nvSpPr>
          <p:cNvPr id="16" name="TextBox 16"/>
          <p:cNvSpPr txBox="1"/>
          <p:nvPr/>
        </p:nvSpPr>
        <p:spPr>
          <a:xfrm>
            <a:off x="914400" y="6878955"/>
            <a:ext cx="9509760" cy="558165"/>
          </a:xfrm>
          <a:prstGeom prst="rect">
            <a:avLst/>
          </a:prstGeom>
        </p:spPr>
        <p:txBody>
          <a:bodyPr lIns="0" tIns="0" rIns="0" bIns="0" rtlCol="0" anchor="t">
            <a:spAutoFit/>
          </a:bodyPr>
          <a:lstStyle/>
          <a:p>
            <a:pPr algn="l">
              <a:lnSpc>
                <a:spcPts val="2279"/>
              </a:lnSpc>
            </a:pPr>
            <a:r>
              <a:rPr lang="en-US" sz="1899">
                <a:solidFill>
                  <a:srgbClr val="5B6770"/>
                </a:solidFill>
                <a:latin typeface="Arial"/>
                <a:ea typeface="Arial"/>
                <a:cs typeface="Arial"/>
                <a:sym typeface="Arial"/>
              </a:rPr>
              <a:t>Alabau et al. 2013; Huang et al. 2021; Lu et al. 2025; Zhang et al. 2025; OpenAI 2026</a:t>
            </a:r>
          </a:p>
        </p:txBody>
      </p:sp>
      <p:grpSp>
        <p:nvGrpSpPr>
          <p:cNvPr id="17" name="Group 17"/>
          <p:cNvGrpSpPr/>
          <p:nvPr/>
        </p:nvGrpSpPr>
        <p:grpSpPr>
          <a:xfrm>
            <a:off x="10953750" y="2449830"/>
            <a:ext cx="6438900" cy="3329940"/>
            <a:chOff x="0" y="0"/>
            <a:chExt cx="8585200" cy="4439920"/>
          </a:xfrm>
        </p:grpSpPr>
        <p:sp>
          <p:nvSpPr>
            <p:cNvPr id="18" name="Freeform 18"/>
            <p:cNvSpPr/>
            <p:nvPr/>
          </p:nvSpPr>
          <p:spPr>
            <a:xfrm>
              <a:off x="0" y="0"/>
              <a:ext cx="8585200" cy="4439920"/>
            </a:xfrm>
            <a:custGeom>
              <a:avLst/>
              <a:gdLst/>
              <a:ahLst/>
              <a:cxnLst/>
              <a:rect l="l" t="t" r="r" b="b"/>
              <a:pathLst>
                <a:path w="8585200" h="4439920">
                  <a:moveTo>
                    <a:pt x="0" y="0"/>
                  </a:moveTo>
                  <a:lnTo>
                    <a:pt x="8585200" y="0"/>
                  </a:lnTo>
                  <a:lnTo>
                    <a:pt x="8585200" y="4439920"/>
                  </a:lnTo>
                  <a:lnTo>
                    <a:pt x="0" y="4439920"/>
                  </a:lnTo>
                  <a:close/>
                </a:path>
              </a:pathLst>
            </a:custGeom>
            <a:solidFill>
              <a:srgbClr val="F4FAFF"/>
            </a:solidFill>
            <a:ln w="38100" cap="sq">
              <a:solidFill>
                <a:srgbClr val="004AAD"/>
              </a:solidFill>
              <a:prstDash val="solid"/>
              <a:miter/>
            </a:ln>
          </p:spPr>
          <p:txBody>
            <a:bodyPr/>
            <a:lstStyle/>
            <a:p>
              <a:endParaRPr lang="en-US"/>
            </a:p>
          </p:txBody>
        </p:sp>
      </p:grpSp>
      <p:grpSp>
        <p:nvGrpSpPr>
          <p:cNvPr id="19" name="Group 19"/>
          <p:cNvGrpSpPr/>
          <p:nvPr/>
        </p:nvGrpSpPr>
        <p:grpSpPr>
          <a:xfrm>
            <a:off x="10953750" y="2449830"/>
            <a:ext cx="6438900" cy="806196"/>
            <a:chOff x="0" y="0"/>
            <a:chExt cx="8585200" cy="1074928"/>
          </a:xfrm>
        </p:grpSpPr>
        <p:sp>
          <p:nvSpPr>
            <p:cNvPr id="20" name="Freeform 20"/>
            <p:cNvSpPr/>
            <p:nvPr/>
          </p:nvSpPr>
          <p:spPr>
            <a:xfrm>
              <a:off x="0" y="0"/>
              <a:ext cx="8585200" cy="1074928"/>
            </a:xfrm>
            <a:custGeom>
              <a:avLst/>
              <a:gdLst/>
              <a:ahLst/>
              <a:cxnLst/>
              <a:rect l="l" t="t" r="r" b="b"/>
              <a:pathLst>
                <a:path w="8585200" h="1074928">
                  <a:moveTo>
                    <a:pt x="0" y="0"/>
                  </a:moveTo>
                  <a:lnTo>
                    <a:pt x="8585200" y="0"/>
                  </a:lnTo>
                  <a:lnTo>
                    <a:pt x="8585200" y="1074928"/>
                  </a:lnTo>
                  <a:lnTo>
                    <a:pt x="0" y="1074928"/>
                  </a:lnTo>
                  <a:close/>
                </a:path>
              </a:pathLst>
            </a:custGeom>
            <a:solidFill>
              <a:srgbClr val="004AAD"/>
            </a:solidFill>
            <a:ln w="38100" cap="sq">
              <a:solidFill>
                <a:srgbClr val="004AAD"/>
              </a:solidFill>
              <a:prstDash val="solid"/>
              <a:miter/>
            </a:ln>
          </p:spPr>
          <p:txBody>
            <a:bodyPr/>
            <a:lstStyle/>
            <a:p>
              <a:endParaRPr lang="en-US"/>
            </a:p>
          </p:txBody>
        </p:sp>
        <p:sp>
          <p:nvSpPr>
            <p:cNvPr id="21" name="TextBox 21"/>
            <p:cNvSpPr txBox="1"/>
            <p:nvPr/>
          </p:nvSpPr>
          <p:spPr>
            <a:xfrm>
              <a:off x="0" y="-28575"/>
              <a:ext cx="858520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What professionals use</a:t>
              </a:r>
            </a:p>
          </p:txBody>
        </p:sp>
      </p:grpSp>
      <p:sp>
        <p:nvSpPr>
          <p:cNvPr id="22" name="TextBox 22"/>
          <p:cNvSpPr txBox="1"/>
          <p:nvPr/>
        </p:nvSpPr>
        <p:spPr>
          <a:xfrm>
            <a:off x="11247120" y="3558283"/>
            <a:ext cx="5852160" cy="2019557"/>
          </a:xfrm>
          <a:prstGeom prst="rect">
            <a:avLst/>
          </a:prstGeom>
        </p:spPr>
        <p:txBody>
          <a:bodyPr lIns="0" tIns="0" rIns="0" bIns="0" rtlCol="0" anchor="t">
            <a:spAutoFit/>
          </a:bodyPr>
          <a:lstStyle/>
          <a:p>
            <a:pPr marL="627381" lvl="1" indent="-313690" algn="l">
              <a:lnSpc>
                <a:spcPts val="3120"/>
              </a:lnSpc>
              <a:buFont typeface="Arial"/>
              <a:buChar char="•"/>
            </a:pPr>
            <a:r>
              <a:rPr lang="en-US" sz="2600">
                <a:solidFill>
                  <a:srgbClr val="1F2A2E"/>
                </a:solidFill>
                <a:latin typeface="Arial"/>
                <a:ea typeface="Arial"/>
                <a:cs typeface="Arial"/>
                <a:sym typeface="Arial"/>
              </a:rPr>
              <a:t>All 6 formative experts: GPT web is their primary day-to-day AI aid</a:t>
            </a:r>
          </a:p>
          <a:p>
            <a:pPr marL="627381" lvl="1" indent="-313690" algn="l">
              <a:lnSpc>
                <a:spcPts val="3120"/>
              </a:lnSpc>
              <a:buFont typeface="Arial"/>
              <a:buChar char="•"/>
            </a:pPr>
            <a:r>
              <a:rPr lang="en-US" sz="2600">
                <a:solidFill>
                  <a:srgbClr val="1F2A2E"/>
                </a:solidFill>
                <a:latin typeface="Arial"/>
                <a:ea typeface="Arial"/>
                <a:cs typeface="Arial"/>
                <a:sym typeface="Arial"/>
              </a:rPr>
              <a:t>CAT tools only for projects with established translation memories</a:t>
            </a:r>
          </a:p>
        </p:txBody>
      </p:sp>
      <p:grpSp>
        <p:nvGrpSpPr>
          <p:cNvPr id="23" name="Group 23"/>
          <p:cNvGrpSpPr/>
          <p:nvPr/>
        </p:nvGrpSpPr>
        <p:grpSpPr>
          <a:xfrm>
            <a:off x="10953750" y="6070854"/>
            <a:ext cx="6438900" cy="2909316"/>
            <a:chOff x="0" y="0"/>
            <a:chExt cx="8585200" cy="3879088"/>
          </a:xfrm>
        </p:grpSpPr>
        <p:sp>
          <p:nvSpPr>
            <p:cNvPr id="24" name="Freeform 24"/>
            <p:cNvSpPr/>
            <p:nvPr/>
          </p:nvSpPr>
          <p:spPr>
            <a:xfrm>
              <a:off x="0" y="0"/>
              <a:ext cx="8585200" cy="3879088"/>
            </a:xfrm>
            <a:custGeom>
              <a:avLst/>
              <a:gdLst/>
              <a:ahLst/>
              <a:cxnLst/>
              <a:rect l="l" t="t" r="r" b="b"/>
              <a:pathLst>
                <a:path w="8585200" h="3879088">
                  <a:moveTo>
                    <a:pt x="0" y="0"/>
                  </a:moveTo>
                  <a:lnTo>
                    <a:pt x="8585200" y="0"/>
                  </a:lnTo>
                  <a:lnTo>
                    <a:pt x="8585200" y="3879088"/>
                  </a:lnTo>
                  <a:lnTo>
                    <a:pt x="0" y="3879088"/>
                  </a:lnTo>
                  <a:close/>
                </a:path>
              </a:pathLst>
            </a:custGeom>
            <a:solidFill>
              <a:srgbClr val="F4FAFF"/>
            </a:solidFill>
            <a:ln w="38100" cap="sq">
              <a:solidFill>
                <a:srgbClr val="004AAD"/>
              </a:solidFill>
              <a:prstDash val="solid"/>
              <a:miter/>
            </a:ln>
          </p:spPr>
          <p:txBody>
            <a:bodyPr/>
            <a:lstStyle/>
            <a:p>
              <a:endParaRPr lang="en-US"/>
            </a:p>
          </p:txBody>
        </p:sp>
      </p:grpSp>
      <p:grpSp>
        <p:nvGrpSpPr>
          <p:cNvPr id="25" name="Group 25"/>
          <p:cNvGrpSpPr/>
          <p:nvPr/>
        </p:nvGrpSpPr>
        <p:grpSpPr>
          <a:xfrm>
            <a:off x="10953750" y="6070854"/>
            <a:ext cx="6438900" cy="806196"/>
            <a:chOff x="0" y="0"/>
            <a:chExt cx="8585200" cy="1074928"/>
          </a:xfrm>
        </p:grpSpPr>
        <p:sp>
          <p:nvSpPr>
            <p:cNvPr id="26" name="Freeform 26"/>
            <p:cNvSpPr/>
            <p:nvPr/>
          </p:nvSpPr>
          <p:spPr>
            <a:xfrm>
              <a:off x="0" y="0"/>
              <a:ext cx="8585200" cy="1074928"/>
            </a:xfrm>
            <a:custGeom>
              <a:avLst/>
              <a:gdLst/>
              <a:ahLst/>
              <a:cxnLst/>
              <a:rect l="l" t="t" r="r" b="b"/>
              <a:pathLst>
                <a:path w="8585200" h="1074928">
                  <a:moveTo>
                    <a:pt x="0" y="0"/>
                  </a:moveTo>
                  <a:lnTo>
                    <a:pt x="8585200" y="0"/>
                  </a:lnTo>
                  <a:lnTo>
                    <a:pt x="8585200" y="1074928"/>
                  </a:lnTo>
                  <a:lnTo>
                    <a:pt x="0" y="1074928"/>
                  </a:lnTo>
                  <a:close/>
                </a:path>
              </a:pathLst>
            </a:custGeom>
            <a:solidFill>
              <a:srgbClr val="004AAD"/>
            </a:solidFill>
            <a:ln w="38100" cap="sq">
              <a:solidFill>
                <a:srgbClr val="004AAD"/>
              </a:solidFill>
              <a:prstDash val="solid"/>
              <a:miter/>
            </a:ln>
          </p:spPr>
          <p:txBody>
            <a:bodyPr/>
            <a:lstStyle/>
            <a:p>
              <a:endParaRPr lang="en-US"/>
            </a:p>
          </p:txBody>
        </p:sp>
        <p:sp>
          <p:nvSpPr>
            <p:cNvPr id="27" name="TextBox 27"/>
            <p:cNvSpPr txBox="1"/>
            <p:nvPr/>
          </p:nvSpPr>
          <p:spPr>
            <a:xfrm>
              <a:off x="0" y="-28575"/>
              <a:ext cx="8585200" cy="1103503"/>
            </a:xfrm>
            <a:prstGeom prst="rect">
              <a:avLst/>
            </a:prstGeom>
          </p:spPr>
          <p:txBody>
            <a:bodyPr lIns="50800" tIns="50800" rIns="50800" bIns="50800" rtlCol="0" anchor="ctr"/>
            <a:lstStyle/>
            <a:p>
              <a:pPr algn="ctr">
                <a:lnSpc>
                  <a:spcPts val="3840"/>
                </a:lnSpc>
              </a:pPr>
              <a:r>
                <a:rPr lang="en-US" sz="3200" b="1">
                  <a:solidFill>
                    <a:srgbClr val="FFFFFF"/>
                  </a:solidFill>
                  <a:latin typeface="Arial"/>
                  <a:ea typeface="Arial"/>
                  <a:cs typeface="Arial"/>
                  <a:sym typeface="Arial"/>
                </a:rPr>
                <a:t>Keeping it comparable</a:t>
              </a:r>
            </a:p>
          </p:txBody>
        </p:sp>
      </p:grpSp>
      <p:sp>
        <p:nvSpPr>
          <p:cNvPr id="28" name="TextBox 28"/>
          <p:cNvSpPr txBox="1"/>
          <p:nvPr/>
        </p:nvSpPr>
        <p:spPr>
          <a:xfrm>
            <a:off x="11247120" y="7167115"/>
            <a:ext cx="5852160" cy="1611125"/>
          </a:xfrm>
          <a:prstGeom prst="rect">
            <a:avLst/>
          </a:prstGeom>
        </p:spPr>
        <p:txBody>
          <a:bodyPr lIns="0" tIns="0" rIns="0" bIns="0" rtlCol="0" anchor="t">
            <a:spAutoFit/>
          </a:bodyPr>
          <a:lstStyle/>
          <a:p>
            <a:pPr marL="627381" lvl="1" indent="-313690" algn="l">
              <a:lnSpc>
                <a:spcPts val="3120"/>
              </a:lnSpc>
              <a:buFont typeface="Arial"/>
              <a:buChar char="•"/>
            </a:pPr>
            <a:r>
              <a:rPr lang="en-US" sz="2600">
                <a:solidFill>
                  <a:srgbClr val="1F2A2E"/>
                </a:solidFill>
                <a:latin typeface="Arial"/>
                <a:ea typeface="Arial"/>
                <a:cs typeface="Arial"/>
                <a:sym typeface="Arial"/>
              </a:rPr>
              <a:t>GPT-5.3 produced the initial drafts in both conditions</a:t>
            </a:r>
          </a:p>
          <a:p>
            <a:pPr marL="627381" lvl="1" indent="-313690" algn="l">
              <a:lnSpc>
                <a:spcPts val="3120"/>
              </a:lnSpc>
              <a:buFont typeface="Arial"/>
              <a:buChar char="•"/>
            </a:pPr>
            <a:r>
              <a:rPr lang="en-US" sz="2600">
                <a:solidFill>
                  <a:srgbClr val="1F2A2E"/>
                </a:solidFill>
                <a:latin typeface="Arial"/>
                <a:ea typeface="Arial"/>
                <a:cs typeface="Arial"/>
                <a:sym typeface="Arial"/>
              </a:rPr>
              <a:t>Chat history cleared between trials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(B2) </a:t>
              </a:r>
              <a:r>
                <a:rPr lang="en-US" sz="5600">
                  <a:solidFill>
                    <a:srgbClr val="1F2A2E"/>
                  </a:solidFill>
                  <a:latin typeface="Anton"/>
                  <a:ea typeface="Anton"/>
                  <a:cs typeface="Anton"/>
                  <a:sym typeface="Anton"/>
                </a:rPr>
                <a:t>How Live Effort is computed</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21</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5341620" cy="3695700"/>
            <a:chOff x="0" y="0"/>
            <a:chExt cx="7122160" cy="4927600"/>
          </a:xfrm>
        </p:grpSpPr>
        <p:sp>
          <p:nvSpPr>
            <p:cNvPr id="16" name="Freeform 16"/>
            <p:cNvSpPr/>
            <p:nvPr/>
          </p:nvSpPr>
          <p:spPr>
            <a:xfrm>
              <a:off x="0" y="0"/>
              <a:ext cx="7122160" cy="4927600"/>
            </a:xfrm>
            <a:custGeom>
              <a:avLst/>
              <a:gdLst/>
              <a:ahLst/>
              <a:cxnLst/>
              <a:rect l="l" t="t" r="r" b="b"/>
              <a:pathLst>
                <a:path w="7122160" h="4927600">
                  <a:moveTo>
                    <a:pt x="0" y="0"/>
                  </a:moveTo>
                  <a:lnTo>
                    <a:pt x="7122160" y="0"/>
                  </a:lnTo>
                  <a:lnTo>
                    <a:pt x="7122160" y="4927600"/>
                  </a:lnTo>
                  <a:lnTo>
                    <a:pt x="0" y="4927600"/>
                  </a:lnTo>
                  <a:close/>
                </a:path>
              </a:pathLst>
            </a:custGeom>
            <a:solidFill>
              <a:srgbClr val="F4FAFF"/>
            </a:solidFill>
            <a:ln w="38100" cap="sq">
              <a:solidFill>
                <a:srgbClr val="FF751F"/>
              </a:solidFill>
              <a:prstDash val="solid"/>
              <a:miter/>
            </a:ln>
          </p:spPr>
          <p:txBody>
            <a:bodyPr/>
            <a:lstStyle/>
            <a:p>
              <a:endParaRPr lang="en-US"/>
            </a:p>
          </p:txBody>
        </p:sp>
      </p:grpSp>
      <p:grpSp>
        <p:nvGrpSpPr>
          <p:cNvPr id="17" name="Group 17"/>
          <p:cNvGrpSpPr/>
          <p:nvPr/>
        </p:nvGrpSpPr>
        <p:grpSpPr>
          <a:xfrm>
            <a:off x="895350" y="2449830"/>
            <a:ext cx="5341620" cy="806196"/>
            <a:chOff x="0" y="0"/>
            <a:chExt cx="7122160" cy="1074928"/>
          </a:xfrm>
        </p:grpSpPr>
        <p:sp>
          <p:nvSpPr>
            <p:cNvPr id="18" name="Freeform 18"/>
            <p:cNvSpPr/>
            <p:nvPr/>
          </p:nvSpPr>
          <p:spPr>
            <a:xfrm>
              <a:off x="0" y="0"/>
              <a:ext cx="7122160" cy="1074928"/>
            </a:xfrm>
            <a:custGeom>
              <a:avLst/>
              <a:gdLst/>
              <a:ahLst/>
              <a:cxnLst/>
              <a:rect l="l" t="t" r="r" b="b"/>
              <a:pathLst>
                <a:path w="7122160" h="1074928">
                  <a:moveTo>
                    <a:pt x="0" y="0"/>
                  </a:moveTo>
                  <a:lnTo>
                    <a:pt x="7122160" y="0"/>
                  </a:lnTo>
                  <a:lnTo>
                    <a:pt x="7122160" y="1074928"/>
                  </a:lnTo>
                  <a:lnTo>
                    <a:pt x="0" y="1074928"/>
                  </a:lnTo>
                  <a:close/>
                </a:path>
              </a:pathLst>
            </a:custGeom>
            <a:solidFill>
              <a:srgbClr val="FF751F"/>
            </a:solidFill>
            <a:ln w="38100" cap="sq">
              <a:solidFill>
                <a:srgbClr val="FF751F"/>
              </a:solidFill>
              <a:prstDash val="solid"/>
              <a:miter/>
            </a:ln>
          </p:spPr>
          <p:txBody>
            <a:bodyPr/>
            <a:lstStyle/>
            <a:p>
              <a:endParaRPr lang="en-US"/>
            </a:p>
          </p:txBody>
        </p:sp>
      </p:grpSp>
      <p:grpSp>
        <p:nvGrpSpPr>
          <p:cNvPr id="19" name="Group 19"/>
          <p:cNvGrpSpPr/>
          <p:nvPr/>
        </p:nvGrpSpPr>
        <p:grpSpPr>
          <a:xfrm>
            <a:off x="2340664" y="2615184"/>
            <a:ext cx="475488" cy="475488"/>
            <a:chOff x="0" y="0"/>
            <a:chExt cx="633984" cy="633984"/>
          </a:xfrm>
        </p:grpSpPr>
        <p:sp>
          <p:nvSpPr>
            <p:cNvPr id="20" name="Freeform 20" descr="Clock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4"/>
              <a:stretch>
                <a:fillRect/>
              </a:stretch>
            </a:blipFill>
          </p:spPr>
          <p:txBody>
            <a:bodyPr/>
            <a:lstStyle/>
            <a:p>
              <a:endParaRPr lang="en-US"/>
            </a:p>
          </p:txBody>
        </p:sp>
      </p:grpSp>
      <p:grpSp>
        <p:nvGrpSpPr>
          <p:cNvPr id="21" name="Group 21"/>
          <p:cNvGrpSpPr/>
          <p:nvPr/>
        </p:nvGrpSpPr>
        <p:grpSpPr>
          <a:xfrm>
            <a:off x="2962456" y="2468880"/>
            <a:ext cx="2194970" cy="768096"/>
            <a:chOff x="0" y="0"/>
            <a:chExt cx="2926626" cy="1024128"/>
          </a:xfrm>
        </p:grpSpPr>
        <p:sp>
          <p:nvSpPr>
            <p:cNvPr id="22" name="Freeform 22"/>
            <p:cNvSpPr/>
            <p:nvPr/>
          </p:nvSpPr>
          <p:spPr>
            <a:xfrm>
              <a:off x="0" y="0"/>
              <a:ext cx="2926621" cy="1024128"/>
            </a:xfrm>
            <a:custGeom>
              <a:avLst/>
              <a:gdLst/>
              <a:ahLst/>
              <a:cxnLst/>
              <a:rect l="l" t="t" r="r" b="b"/>
              <a:pathLst>
                <a:path w="2926621" h="1024128">
                  <a:moveTo>
                    <a:pt x="0" y="0"/>
                  </a:moveTo>
                  <a:lnTo>
                    <a:pt x="2926621" y="0"/>
                  </a:lnTo>
                  <a:lnTo>
                    <a:pt x="2926621" y="1024128"/>
                  </a:lnTo>
                  <a:lnTo>
                    <a:pt x="0" y="1024128"/>
                  </a:lnTo>
                  <a:close/>
                </a:path>
              </a:pathLst>
            </a:custGeom>
            <a:blipFill>
              <a:blip r:embed="rId3">
                <a:alphaModFix amt="0"/>
              </a:blip>
              <a:stretch>
                <a:fillRect t="-5681" b="-5681"/>
              </a:stretch>
            </a:blipFill>
          </p:spPr>
          <p:txBody>
            <a:bodyPr/>
            <a:lstStyle/>
            <a:p>
              <a:endParaRPr lang="en-US"/>
            </a:p>
          </p:txBody>
        </p:sp>
        <p:sp>
          <p:nvSpPr>
            <p:cNvPr id="23" name="TextBox 23"/>
            <p:cNvSpPr txBox="1"/>
            <p:nvPr/>
          </p:nvSpPr>
          <p:spPr>
            <a:xfrm>
              <a:off x="0" y="-28575"/>
              <a:ext cx="2926626" cy="1052703"/>
            </a:xfrm>
            <a:prstGeom prst="rect">
              <a:avLst/>
            </a:prstGeom>
          </p:spPr>
          <p:txBody>
            <a:bodyPr lIns="0" tIns="0" rIns="0" bIns="0" rtlCol="0" anchor="ctr"/>
            <a:lstStyle/>
            <a:p>
              <a:pPr algn="l">
                <a:lnSpc>
                  <a:spcPts val="3840"/>
                </a:lnSpc>
              </a:pPr>
              <a:r>
                <a:rPr lang="en-US" sz="3200" b="1">
                  <a:solidFill>
                    <a:srgbClr val="1F2A2E"/>
                  </a:solidFill>
                  <a:latin typeface="Arial"/>
                  <a:ea typeface="Arial"/>
                  <a:cs typeface="Arial"/>
                  <a:sym typeface="Arial"/>
                </a:rPr>
                <a:t>Temporal</a:t>
              </a:r>
            </a:p>
          </p:txBody>
        </p:sp>
      </p:grpSp>
      <p:sp>
        <p:nvSpPr>
          <p:cNvPr id="24" name="TextBox 24"/>
          <p:cNvSpPr txBox="1"/>
          <p:nvPr/>
        </p:nvSpPr>
        <p:spPr>
          <a:xfrm>
            <a:off x="1188720" y="3543043"/>
            <a:ext cx="4754880" cy="2400557"/>
          </a:xfrm>
          <a:prstGeom prst="rect">
            <a:avLst/>
          </a:prstGeom>
        </p:spPr>
        <p:txBody>
          <a:bodyPr lIns="0" tIns="0" rIns="0" bIns="0" rtlCol="0" anchor="t">
            <a:spAutoFit/>
          </a:bodyPr>
          <a:lstStyle/>
          <a:p>
            <a:pPr marL="627381" lvl="1" indent="-313690" algn="l">
              <a:lnSpc>
                <a:spcPts val="3120"/>
              </a:lnSpc>
              <a:buFont typeface="Arial"/>
              <a:buChar char="•"/>
            </a:pPr>
            <a:r>
              <a:rPr lang="en-US" sz="2600">
                <a:solidFill>
                  <a:srgbClr val="1F2A2E"/>
                </a:solidFill>
                <a:latin typeface="Arial"/>
                <a:ea typeface="Arial"/>
                <a:cs typeface="Arial"/>
                <a:sym typeface="Arial"/>
              </a:rPr>
              <a:t>Initial pause (reading and understanding the source)</a:t>
            </a:r>
          </a:p>
          <a:p>
            <a:pPr marL="627381" lvl="1" indent="-313690" algn="l">
              <a:lnSpc>
                <a:spcPts val="3120"/>
              </a:lnSpc>
              <a:buFont typeface="Arial"/>
              <a:buChar char="•"/>
            </a:pPr>
            <a:r>
              <a:rPr lang="en-US" sz="2600">
                <a:solidFill>
                  <a:srgbClr val="1F2A2E"/>
                </a:solidFill>
                <a:latin typeface="Arial"/>
                <a:ea typeface="Arial"/>
                <a:cs typeface="Arial"/>
                <a:sym typeface="Arial"/>
              </a:rPr>
              <a:t>Total edit duration</a:t>
            </a:r>
          </a:p>
        </p:txBody>
      </p:sp>
      <p:grpSp>
        <p:nvGrpSpPr>
          <p:cNvPr id="25" name="Group 25"/>
          <p:cNvGrpSpPr/>
          <p:nvPr/>
        </p:nvGrpSpPr>
        <p:grpSpPr>
          <a:xfrm>
            <a:off x="6473190" y="2449830"/>
            <a:ext cx="5341620" cy="3695700"/>
            <a:chOff x="0" y="0"/>
            <a:chExt cx="7122160" cy="4927600"/>
          </a:xfrm>
        </p:grpSpPr>
        <p:sp>
          <p:nvSpPr>
            <p:cNvPr id="26" name="Freeform 26"/>
            <p:cNvSpPr/>
            <p:nvPr/>
          </p:nvSpPr>
          <p:spPr>
            <a:xfrm>
              <a:off x="0" y="0"/>
              <a:ext cx="7122160" cy="4927600"/>
            </a:xfrm>
            <a:custGeom>
              <a:avLst/>
              <a:gdLst/>
              <a:ahLst/>
              <a:cxnLst/>
              <a:rect l="l" t="t" r="r" b="b"/>
              <a:pathLst>
                <a:path w="7122160" h="4927600">
                  <a:moveTo>
                    <a:pt x="0" y="0"/>
                  </a:moveTo>
                  <a:lnTo>
                    <a:pt x="7122160" y="0"/>
                  </a:lnTo>
                  <a:lnTo>
                    <a:pt x="7122160" y="4927600"/>
                  </a:lnTo>
                  <a:lnTo>
                    <a:pt x="0" y="4927600"/>
                  </a:lnTo>
                  <a:close/>
                </a:path>
              </a:pathLst>
            </a:custGeom>
            <a:solidFill>
              <a:srgbClr val="F4FAFF"/>
            </a:solidFill>
            <a:ln w="38100" cap="sq">
              <a:solidFill>
                <a:srgbClr val="FF751F"/>
              </a:solidFill>
              <a:prstDash val="solid"/>
              <a:miter/>
            </a:ln>
          </p:spPr>
          <p:txBody>
            <a:bodyPr/>
            <a:lstStyle/>
            <a:p>
              <a:endParaRPr lang="en-US"/>
            </a:p>
          </p:txBody>
        </p:sp>
      </p:grpSp>
      <p:grpSp>
        <p:nvGrpSpPr>
          <p:cNvPr id="27" name="Group 27"/>
          <p:cNvGrpSpPr/>
          <p:nvPr/>
        </p:nvGrpSpPr>
        <p:grpSpPr>
          <a:xfrm>
            <a:off x="6473190" y="2449830"/>
            <a:ext cx="5341620" cy="806196"/>
            <a:chOff x="0" y="0"/>
            <a:chExt cx="7122160" cy="1074928"/>
          </a:xfrm>
        </p:grpSpPr>
        <p:sp>
          <p:nvSpPr>
            <p:cNvPr id="28" name="Freeform 28"/>
            <p:cNvSpPr/>
            <p:nvPr/>
          </p:nvSpPr>
          <p:spPr>
            <a:xfrm>
              <a:off x="0" y="0"/>
              <a:ext cx="7122160" cy="1074928"/>
            </a:xfrm>
            <a:custGeom>
              <a:avLst/>
              <a:gdLst/>
              <a:ahLst/>
              <a:cxnLst/>
              <a:rect l="l" t="t" r="r" b="b"/>
              <a:pathLst>
                <a:path w="7122160" h="1074928">
                  <a:moveTo>
                    <a:pt x="0" y="0"/>
                  </a:moveTo>
                  <a:lnTo>
                    <a:pt x="7122160" y="0"/>
                  </a:lnTo>
                  <a:lnTo>
                    <a:pt x="7122160" y="1074928"/>
                  </a:lnTo>
                  <a:lnTo>
                    <a:pt x="0" y="1074928"/>
                  </a:lnTo>
                  <a:close/>
                </a:path>
              </a:pathLst>
            </a:custGeom>
            <a:solidFill>
              <a:srgbClr val="FF751F"/>
            </a:solidFill>
            <a:ln w="38100" cap="sq">
              <a:solidFill>
                <a:srgbClr val="FF751F"/>
              </a:solidFill>
              <a:prstDash val="solid"/>
              <a:miter/>
            </a:ln>
          </p:spPr>
          <p:txBody>
            <a:bodyPr/>
            <a:lstStyle/>
            <a:p>
              <a:endParaRPr lang="en-US"/>
            </a:p>
          </p:txBody>
        </p:sp>
      </p:grpSp>
      <p:grpSp>
        <p:nvGrpSpPr>
          <p:cNvPr id="29" name="Group 29"/>
          <p:cNvGrpSpPr/>
          <p:nvPr/>
        </p:nvGrpSpPr>
        <p:grpSpPr>
          <a:xfrm>
            <a:off x="7895787" y="2615184"/>
            <a:ext cx="475488" cy="475488"/>
            <a:chOff x="0" y="0"/>
            <a:chExt cx="633984" cy="633984"/>
          </a:xfrm>
        </p:grpSpPr>
        <p:sp>
          <p:nvSpPr>
            <p:cNvPr id="30" name="Freeform 30" descr="Keyboard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5"/>
              <a:stretch>
                <a:fillRect/>
              </a:stretch>
            </a:blipFill>
          </p:spPr>
          <p:txBody>
            <a:bodyPr/>
            <a:lstStyle/>
            <a:p>
              <a:endParaRPr lang="en-US"/>
            </a:p>
          </p:txBody>
        </p:sp>
      </p:grpSp>
      <p:grpSp>
        <p:nvGrpSpPr>
          <p:cNvPr id="31" name="Group 31"/>
          <p:cNvGrpSpPr/>
          <p:nvPr/>
        </p:nvGrpSpPr>
        <p:grpSpPr>
          <a:xfrm>
            <a:off x="8517579" y="2468880"/>
            <a:ext cx="2240404" cy="768096"/>
            <a:chOff x="0" y="0"/>
            <a:chExt cx="2987205" cy="1024128"/>
          </a:xfrm>
        </p:grpSpPr>
        <p:sp>
          <p:nvSpPr>
            <p:cNvPr id="32" name="Freeform 32"/>
            <p:cNvSpPr/>
            <p:nvPr/>
          </p:nvSpPr>
          <p:spPr>
            <a:xfrm>
              <a:off x="0" y="0"/>
              <a:ext cx="2987203" cy="1024128"/>
            </a:xfrm>
            <a:custGeom>
              <a:avLst/>
              <a:gdLst/>
              <a:ahLst/>
              <a:cxnLst/>
              <a:rect l="l" t="t" r="r" b="b"/>
              <a:pathLst>
                <a:path w="2987203" h="1024128">
                  <a:moveTo>
                    <a:pt x="0" y="0"/>
                  </a:moveTo>
                  <a:lnTo>
                    <a:pt x="2987203" y="0"/>
                  </a:lnTo>
                  <a:lnTo>
                    <a:pt x="2987203" y="1024128"/>
                  </a:lnTo>
                  <a:lnTo>
                    <a:pt x="0" y="1024128"/>
                  </a:lnTo>
                  <a:close/>
                </a:path>
              </a:pathLst>
            </a:custGeom>
            <a:blipFill>
              <a:blip r:embed="rId3">
                <a:alphaModFix amt="0"/>
              </a:blip>
              <a:stretch>
                <a:fillRect t="-6834" b="-6834"/>
              </a:stretch>
            </a:blipFill>
          </p:spPr>
          <p:txBody>
            <a:bodyPr/>
            <a:lstStyle/>
            <a:p>
              <a:endParaRPr lang="en-US"/>
            </a:p>
          </p:txBody>
        </p:sp>
        <p:sp>
          <p:nvSpPr>
            <p:cNvPr id="33" name="TextBox 33"/>
            <p:cNvSpPr txBox="1"/>
            <p:nvPr/>
          </p:nvSpPr>
          <p:spPr>
            <a:xfrm>
              <a:off x="0" y="-28575"/>
              <a:ext cx="2987205" cy="1052703"/>
            </a:xfrm>
            <a:prstGeom prst="rect">
              <a:avLst/>
            </a:prstGeom>
          </p:spPr>
          <p:txBody>
            <a:bodyPr lIns="0" tIns="0" rIns="0" bIns="0" rtlCol="0" anchor="ctr"/>
            <a:lstStyle/>
            <a:p>
              <a:pPr algn="l">
                <a:lnSpc>
                  <a:spcPts val="3840"/>
                </a:lnSpc>
              </a:pPr>
              <a:r>
                <a:rPr lang="en-US" sz="3200" b="1">
                  <a:solidFill>
                    <a:srgbClr val="1F2A2E"/>
                  </a:solidFill>
                  <a:latin typeface="Arial"/>
                  <a:ea typeface="Arial"/>
                  <a:cs typeface="Arial"/>
                  <a:sym typeface="Arial"/>
                </a:rPr>
                <a:t>Technical</a:t>
              </a:r>
            </a:p>
          </p:txBody>
        </p:sp>
      </p:grpSp>
      <p:sp>
        <p:nvSpPr>
          <p:cNvPr id="34" name="TextBox 34"/>
          <p:cNvSpPr txBox="1"/>
          <p:nvPr/>
        </p:nvSpPr>
        <p:spPr>
          <a:xfrm>
            <a:off x="6766560" y="3543043"/>
            <a:ext cx="4754880" cy="2400557"/>
          </a:xfrm>
          <a:prstGeom prst="rect">
            <a:avLst/>
          </a:prstGeom>
        </p:spPr>
        <p:txBody>
          <a:bodyPr lIns="0" tIns="0" rIns="0" bIns="0" rtlCol="0" anchor="t">
            <a:spAutoFit/>
          </a:bodyPr>
          <a:lstStyle/>
          <a:p>
            <a:pPr marL="627381" lvl="1" indent="-313690" algn="l">
              <a:lnSpc>
                <a:spcPts val="3120"/>
              </a:lnSpc>
              <a:buFont typeface="Arial"/>
              <a:buChar char="•"/>
            </a:pPr>
            <a:r>
              <a:rPr lang="en-US" sz="2600">
                <a:solidFill>
                  <a:srgbClr val="1F2A2E"/>
                </a:solidFill>
                <a:latin typeface="Arial"/>
                <a:ea typeface="Arial"/>
                <a:cs typeface="Arial"/>
                <a:sym typeface="Arial"/>
              </a:rPr>
              <a:t>Keystroke counts</a:t>
            </a:r>
          </a:p>
          <a:p>
            <a:pPr marL="627381" lvl="1" indent="-313690" algn="l">
              <a:lnSpc>
                <a:spcPts val="3120"/>
              </a:lnSpc>
              <a:buFont typeface="Arial"/>
              <a:buChar char="•"/>
            </a:pPr>
            <a:r>
              <a:rPr lang="en-US" sz="2600">
                <a:solidFill>
                  <a:srgbClr val="1F2A2E"/>
                </a:solidFill>
                <a:latin typeface="Arial"/>
                <a:ea typeface="Arial"/>
                <a:cs typeface="Arial"/>
                <a:sym typeface="Arial"/>
              </a:rPr>
              <a:t>Deletions and cursor movement</a:t>
            </a:r>
          </a:p>
        </p:txBody>
      </p:sp>
      <p:grpSp>
        <p:nvGrpSpPr>
          <p:cNvPr id="35" name="Group 35"/>
          <p:cNvGrpSpPr/>
          <p:nvPr/>
        </p:nvGrpSpPr>
        <p:grpSpPr>
          <a:xfrm>
            <a:off x="12051030" y="2449830"/>
            <a:ext cx="5341620" cy="3695700"/>
            <a:chOff x="0" y="0"/>
            <a:chExt cx="7122160" cy="4927600"/>
          </a:xfrm>
        </p:grpSpPr>
        <p:sp>
          <p:nvSpPr>
            <p:cNvPr id="36" name="Freeform 36"/>
            <p:cNvSpPr/>
            <p:nvPr/>
          </p:nvSpPr>
          <p:spPr>
            <a:xfrm>
              <a:off x="0" y="0"/>
              <a:ext cx="7122160" cy="4927600"/>
            </a:xfrm>
            <a:custGeom>
              <a:avLst/>
              <a:gdLst/>
              <a:ahLst/>
              <a:cxnLst/>
              <a:rect l="l" t="t" r="r" b="b"/>
              <a:pathLst>
                <a:path w="7122160" h="4927600">
                  <a:moveTo>
                    <a:pt x="0" y="0"/>
                  </a:moveTo>
                  <a:lnTo>
                    <a:pt x="7122160" y="0"/>
                  </a:lnTo>
                  <a:lnTo>
                    <a:pt x="7122160" y="4927600"/>
                  </a:lnTo>
                  <a:lnTo>
                    <a:pt x="0" y="4927600"/>
                  </a:lnTo>
                  <a:close/>
                </a:path>
              </a:pathLst>
            </a:custGeom>
            <a:solidFill>
              <a:srgbClr val="F4FAFF"/>
            </a:solidFill>
            <a:ln w="38100" cap="sq">
              <a:solidFill>
                <a:srgbClr val="FF751F"/>
              </a:solidFill>
              <a:prstDash val="solid"/>
              <a:miter/>
            </a:ln>
          </p:spPr>
          <p:txBody>
            <a:bodyPr/>
            <a:lstStyle/>
            <a:p>
              <a:endParaRPr lang="en-US"/>
            </a:p>
          </p:txBody>
        </p:sp>
      </p:grpSp>
      <p:grpSp>
        <p:nvGrpSpPr>
          <p:cNvPr id="37" name="Group 37"/>
          <p:cNvGrpSpPr/>
          <p:nvPr/>
        </p:nvGrpSpPr>
        <p:grpSpPr>
          <a:xfrm>
            <a:off x="12051030" y="2449830"/>
            <a:ext cx="5341620" cy="806196"/>
            <a:chOff x="0" y="0"/>
            <a:chExt cx="7122160" cy="1074928"/>
          </a:xfrm>
        </p:grpSpPr>
        <p:sp>
          <p:nvSpPr>
            <p:cNvPr id="38" name="Freeform 38"/>
            <p:cNvSpPr/>
            <p:nvPr/>
          </p:nvSpPr>
          <p:spPr>
            <a:xfrm>
              <a:off x="0" y="0"/>
              <a:ext cx="7122160" cy="1074928"/>
            </a:xfrm>
            <a:custGeom>
              <a:avLst/>
              <a:gdLst/>
              <a:ahLst/>
              <a:cxnLst/>
              <a:rect l="l" t="t" r="r" b="b"/>
              <a:pathLst>
                <a:path w="7122160" h="1074928">
                  <a:moveTo>
                    <a:pt x="0" y="0"/>
                  </a:moveTo>
                  <a:lnTo>
                    <a:pt x="7122160" y="0"/>
                  </a:lnTo>
                  <a:lnTo>
                    <a:pt x="7122160" y="1074928"/>
                  </a:lnTo>
                  <a:lnTo>
                    <a:pt x="0" y="1074928"/>
                  </a:lnTo>
                  <a:close/>
                </a:path>
              </a:pathLst>
            </a:custGeom>
            <a:solidFill>
              <a:srgbClr val="FF751F"/>
            </a:solidFill>
            <a:ln w="38100" cap="sq">
              <a:solidFill>
                <a:srgbClr val="FF751F"/>
              </a:solidFill>
              <a:prstDash val="solid"/>
              <a:miter/>
            </a:ln>
          </p:spPr>
          <p:txBody>
            <a:bodyPr/>
            <a:lstStyle/>
            <a:p>
              <a:endParaRPr lang="en-US"/>
            </a:p>
          </p:txBody>
        </p:sp>
      </p:grpSp>
      <p:grpSp>
        <p:nvGrpSpPr>
          <p:cNvPr id="39" name="Group 39"/>
          <p:cNvGrpSpPr/>
          <p:nvPr/>
        </p:nvGrpSpPr>
        <p:grpSpPr>
          <a:xfrm>
            <a:off x="13485247" y="2615184"/>
            <a:ext cx="475488" cy="475488"/>
            <a:chOff x="0" y="0"/>
            <a:chExt cx="633984" cy="633984"/>
          </a:xfrm>
        </p:grpSpPr>
        <p:sp>
          <p:nvSpPr>
            <p:cNvPr id="40" name="Freeform 40" descr="Lightbulb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6"/>
              <a:stretch>
                <a:fillRect/>
              </a:stretch>
            </a:blipFill>
          </p:spPr>
          <p:txBody>
            <a:bodyPr/>
            <a:lstStyle/>
            <a:p>
              <a:endParaRPr lang="en-US"/>
            </a:p>
          </p:txBody>
        </p:sp>
      </p:grpSp>
      <p:grpSp>
        <p:nvGrpSpPr>
          <p:cNvPr id="41" name="Group 41"/>
          <p:cNvGrpSpPr/>
          <p:nvPr/>
        </p:nvGrpSpPr>
        <p:grpSpPr>
          <a:xfrm>
            <a:off x="14107039" y="2468880"/>
            <a:ext cx="2217153" cy="768096"/>
            <a:chOff x="0" y="0"/>
            <a:chExt cx="2956204" cy="1024128"/>
          </a:xfrm>
        </p:grpSpPr>
        <p:sp>
          <p:nvSpPr>
            <p:cNvPr id="42" name="Freeform 42"/>
            <p:cNvSpPr/>
            <p:nvPr/>
          </p:nvSpPr>
          <p:spPr>
            <a:xfrm>
              <a:off x="0" y="0"/>
              <a:ext cx="2956208" cy="1024128"/>
            </a:xfrm>
            <a:custGeom>
              <a:avLst/>
              <a:gdLst/>
              <a:ahLst/>
              <a:cxnLst/>
              <a:rect l="l" t="t" r="r" b="b"/>
              <a:pathLst>
                <a:path w="2956208" h="1024128">
                  <a:moveTo>
                    <a:pt x="0" y="0"/>
                  </a:moveTo>
                  <a:lnTo>
                    <a:pt x="2956208" y="0"/>
                  </a:lnTo>
                  <a:lnTo>
                    <a:pt x="2956208" y="1024128"/>
                  </a:lnTo>
                  <a:lnTo>
                    <a:pt x="0" y="1024128"/>
                  </a:lnTo>
                  <a:close/>
                </a:path>
              </a:pathLst>
            </a:custGeom>
            <a:blipFill>
              <a:blip r:embed="rId3">
                <a:alphaModFix amt="0"/>
              </a:blip>
              <a:stretch>
                <a:fillRect t="-6244" b="-6244"/>
              </a:stretch>
            </a:blipFill>
          </p:spPr>
          <p:txBody>
            <a:bodyPr/>
            <a:lstStyle/>
            <a:p>
              <a:endParaRPr lang="en-US"/>
            </a:p>
          </p:txBody>
        </p:sp>
        <p:sp>
          <p:nvSpPr>
            <p:cNvPr id="43" name="TextBox 43"/>
            <p:cNvSpPr txBox="1"/>
            <p:nvPr/>
          </p:nvSpPr>
          <p:spPr>
            <a:xfrm>
              <a:off x="0" y="-28575"/>
              <a:ext cx="2956204" cy="1052703"/>
            </a:xfrm>
            <a:prstGeom prst="rect">
              <a:avLst/>
            </a:prstGeom>
          </p:spPr>
          <p:txBody>
            <a:bodyPr lIns="0" tIns="0" rIns="0" bIns="0" rtlCol="0" anchor="ctr"/>
            <a:lstStyle/>
            <a:p>
              <a:pPr algn="l">
                <a:lnSpc>
                  <a:spcPts val="3840"/>
                </a:lnSpc>
              </a:pPr>
              <a:r>
                <a:rPr lang="en-US" sz="3200" b="1">
                  <a:solidFill>
                    <a:srgbClr val="1F2A2E"/>
                  </a:solidFill>
                  <a:latin typeface="Arial"/>
                  <a:ea typeface="Arial"/>
                  <a:cs typeface="Arial"/>
                  <a:sym typeface="Arial"/>
                </a:rPr>
                <a:t>Cognitive</a:t>
              </a:r>
            </a:p>
          </p:txBody>
        </p:sp>
      </p:grpSp>
      <p:sp>
        <p:nvSpPr>
          <p:cNvPr id="44" name="TextBox 44"/>
          <p:cNvSpPr txBox="1"/>
          <p:nvPr/>
        </p:nvSpPr>
        <p:spPr>
          <a:xfrm>
            <a:off x="12344400" y="3543043"/>
            <a:ext cx="4754880" cy="2400557"/>
          </a:xfrm>
          <a:prstGeom prst="rect">
            <a:avLst/>
          </a:prstGeom>
        </p:spPr>
        <p:txBody>
          <a:bodyPr lIns="0" tIns="0" rIns="0" bIns="0" rtlCol="0" anchor="t">
            <a:spAutoFit/>
          </a:bodyPr>
          <a:lstStyle/>
          <a:p>
            <a:pPr marL="627381" lvl="1" indent="-313690" algn="l">
              <a:lnSpc>
                <a:spcPts val="3120"/>
              </a:lnSpc>
              <a:buFont typeface="Arial"/>
              <a:buChar char="•"/>
            </a:pPr>
            <a:r>
              <a:rPr lang="en-US" sz="2600">
                <a:solidFill>
                  <a:srgbClr val="1F2A2E"/>
                </a:solidFill>
                <a:latin typeface="Arial"/>
                <a:ea typeface="Arial"/>
                <a:cs typeface="Arial"/>
                <a:sym typeface="Arial"/>
              </a:rPr>
              <a:t>Number of redos</a:t>
            </a:r>
          </a:p>
          <a:p>
            <a:pPr marL="627381" lvl="1" indent="-313690" algn="l">
              <a:lnSpc>
                <a:spcPts val="3120"/>
              </a:lnSpc>
              <a:buFont typeface="Arial"/>
              <a:buChar char="•"/>
            </a:pPr>
            <a:r>
              <a:rPr lang="en-US" sz="2600">
                <a:solidFill>
                  <a:srgbClr val="1F2A2E"/>
                </a:solidFill>
                <a:latin typeface="Arial"/>
                <a:ea typeface="Arial"/>
                <a:cs typeface="Arial"/>
                <a:sym typeface="Arial"/>
              </a:rPr>
              <a:t>Stress, inferred by ChatGPT-5.3 via appraisal theory: difficulty, ambiguity, risk, controllability</a:t>
            </a:r>
          </a:p>
        </p:txBody>
      </p:sp>
      <p:grpSp>
        <p:nvGrpSpPr>
          <p:cNvPr id="45" name="Group 45"/>
          <p:cNvGrpSpPr/>
          <p:nvPr/>
        </p:nvGrpSpPr>
        <p:grpSpPr>
          <a:xfrm>
            <a:off x="901703" y="6516119"/>
            <a:ext cx="16484603" cy="1159259"/>
            <a:chOff x="0" y="0"/>
            <a:chExt cx="21979471" cy="1545679"/>
          </a:xfrm>
        </p:grpSpPr>
        <p:sp>
          <p:nvSpPr>
            <p:cNvPr id="46" name="Freeform 46"/>
            <p:cNvSpPr/>
            <p:nvPr/>
          </p:nvSpPr>
          <p:spPr>
            <a:xfrm>
              <a:off x="0" y="0"/>
              <a:ext cx="21979510" cy="1545717"/>
            </a:xfrm>
            <a:custGeom>
              <a:avLst/>
              <a:gdLst/>
              <a:ahLst/>
              <a:cxnLst/>
              <a:rect l="l" t="t" r="r" b="b"/>
              <a:pathLst>
                <a:path w="21979510" h="1545717">
                  <a:moveTo>
                    <a:pt x="0" y="0"/>
                  </a:moveTo>
                  <a:lnTo>
                    <a:pt x="21979510" y="0"/>
                  </a:lnTo>
                  <a:lnTo>
                    <a:pt x="21979510" y="1545717"/>
                  </a:lnTo>
                  <a:lnTo>
                    <a:pt x="0" y="1545717"/>
                  </a:lnTo>
                  <a:close/>
                </a:path>
              </a:pathLst>
            </a:custGeom>
            <a:solidFill>
              <a:srgbClr val="FFF1E8"/>
            </a:solidFill>
            <a:ln w="25400" cap="sq">
              <a:solidFill>
                <a:srgbClr val="FF751F"/>
              </a:solidFill>
              <a:prstDash val="solid"/>
              <a:miter/>
            </a:ln>
          </p:spPr>
          <p:txBody>
            <a:bodyPr/>
            <a:lstStyle/>
            <a:p>
              <a:endParaRPr lang="en-US"/>
            </a:p>
          </p:txBody>
        </p:sp>
        <p:sp>
          <p:nvSpPr>
            <p:cNvPr id="47" name="TextBox 47"/>
            <p:cNvSpPr txBox="1"/>
            <p:nvPr/>
          </p:nvSpPr>
          <p:spPr>
            <a:xfrm>
              <a:off x="0" y="-9525"/>
              <a:ext cx="21979471" cy="1555204"/>
            </a:xfrm>
            <a:prstGeom prst="rect">
              <a:avLst/>
            </a:prstGeom>
          </p:spPr>
          <p:txBody>
            <a:bodyPr lIns="50800" tIns="50800" rIns="50800" bIns="50800" rtlCol="0" anchor="ctr"/>
            <a:lstStyle/>
            <a:p>
              <a:pPr algn="ctr">
                <a:lnSpc>
                  <a:spcPts val="2999"/>
                </a:lnSpc>
              </a:pPr>
              <a:r>
                <a:rPr lang="en-US" sz="2499" b="1">
                  <a:solidFill>
                    <a:srgbClr val="1F2A2E"/>
                  </a:solidFill>
                  <a:latin typeface="Arial"/>
                  <a:ea typeface="Arial"/>
                  <a:cs typeface="Arial"/>
                  <a:sym typeface="Arial"/>
                </a:rPr>
                <a:t>Linear effort model → one Live Effort score → ranks Micro-Edits → top-5 injected as few-shot examples</a:t>
              </a:r>
            </a:p>
          </p:txBody>
        </p:sp>
      </p:grpSp>
      <p:sp>
        <p:nvSpPr>
          <p:cNvPr id="48" name="TextBox 48"/>
          <p:cNvSpPr txBox="1"/>
          <p:nvPr/>
        </p:nvSpPr>
        <p:spPr>
          <a:xfrm>
            <a:off x="914400" y="7836027"/>
            <a:ext cx="16459200" cy="485013"/>
          </a:xfrm>
          <a:prstGeom prst="rect">
            <a:avLst/>
          </a:prstGeom>
        </p:spPr>
        <p:txBody>
          <a:bodyPr lIns="0" tIns="0" rIns="0" bIns="0" rtlCol="0" anchor="t">
            <a:spAutoFit/>
          </a:bodyPr>
          <a:lstStyle/>
          <a:p>
            <a:pPr algn="l">
              <a:lnSpc>
                <a:spcPts val="2400"/>
              </a:lnSpc>
            </a:pPr>
            <a:r>
              <a:rPr lang="en-US" sz="2000">
                <a:solidFill>
                  <a:srgbClr val="5B6770"/>
                </a:solidFill>
                <a:latin typeface="Arial"/>
                <a:ea typeface="Arial"/>
                <a:cs typeface="Arial"/>
                <a:sym typeface="Arial"/>
              </a:rPr>
              <a:t>Krings 2001; Stasimioti &amp; Sosoni 2020; Scherer 2014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(B3) </a:t>
              </a:r>
              <a:r>
                <a:rPr lang="en-US" sz="5600">
                  <a:solidFill>
                    <a:srgbClr val="1F2A2E"/>
                  </a:solidFill>
                  <a:latin typeface="Anton"/>
                  <a:ea typeface="Anton"/>
                  <a:cs typeface="Anton"/>
                  <a:sym typeface="Anton"/>
                </a:rPr>
                <a:t>Participants &amp; counterbalancing</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22</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7261860" cy="4373375"/>
            <a:chOff x="0" y="0"/>
            <a:chExt cx="9682480" cy="5831167"/>
          </a:xfrm>
        </p:grpSpPr>
        <p:sp>
          <p:nvSpPr>
            <p:cNvPr id="16" name="Freeform 16"/>
            <p:cNvSpPr/>
            <p:nvPr/>
          </p:nvSpPr>
          <p:spPr>
            <a:xfrm>
              <a:off x="0" y="0"/>
              <a:ext cx="9682480" cy="5831205"/>
            </a:xfrm>
            <a:custGeom>
              <a:avLst/>
              <a:gdLst/>
              <a:ahLst/>
              <a:cxnLst/>
              <a:rect l="l" t="t" r="r" b="b"/>
              <a:pathLst>
                <a:path w="9682480" h="5831205">
                  <a:moveTo>
                    <a:pt x="0" y="0"/>
                  </a:moveTo>
                  <a:lnTo>
                    <a:pt x="9682480" y="0"/>
                  </a:lnTo>
                  <a:lnTo>
                    <a:pt x="9682480" y="5831205"/>
                  </a:lnTo>
                  <a:lnTo>
                    <a:pt x="0" y="5831205"/>
                  </a:lnTo>
                  <a:close/>
                </a:path>
              </a:pathLst>
            </a:custGeom>
            <a:solidFill>
              <a:srgbClr val="F4FAFF"/>
            </a:solidFill>
            <a:ln w="38100" cap="sq">
              <a:solidFill>
                <a:srgbClr val="004AAD"/>
              </a:solidFill>
              <a:prstDash val="solid"/>
              <a:miter/>
            </a:ln>
          </p:spPr>
          <p:txBody>
            <a:bodyPr/>
            <a:lstStyle/>
            <a:p>
              <a:endParaRPr lang="en-US"/>
            </a:p>
          </p:txBody>
        </p:sp>
      </p:grpSp>
      <p:grpSp>
        <p:nvGrpSpPr>
          <p:cNvPr id="17" name="Group 17"/>
          <p:cNvGrpSpPr/>
          <p:nvPr/>
        </p:nvGrpSpPr>
        <p:grpSpPr>
          <a:xfrm>
            <a:off x="895350" y="2449830"/>
            <a:ext cx="7261860" cy="806196"/>
            <a:chOff x="0" y="0"/>
            <a:chExt cx="9682480" cy="1074928"/>
          </a:xfrm>
        </p:grpSpPr>
        <p:sp>
          <p:nvSpPr>
            <p:cNvPr id="18" name="Freeform 18"/>
            <p:cNvSpPr/>
            <p:nvPr/>
          </p:nvSpPr>
          <p:spPr>
            <a:xfrm>
              <a:off x="0" y="0"/>
              <a:ext cx="9682480" cy="1074928"/>
            </a:xfrm>
            <a:custGeom>
              <a:avLst/>
              <a:gdLst/>
              <a:ahLst/>
              <a:cxnLst/>
              <a:rect l="l" t="t" r="r" b="b"/>
              <a:pathLst>
                <a:path w="9682480" h="1074928">
                  <a:moveTo>
                    <a:pt x="0" y="0"/>
                  </a:moveTo>
                  <a:lnTo>
                    <a:pt x="9682480" y="0"/>
                  </a:lnTo>
                  <a:lnTo>
                    <a:pt x="9682480" y="1074928"/>
                  </a:lnTo>
                  <a:lnTo>
                    <a:pt x="0" y="1074928"/>
                  </a:lnTo>
                  <a:close/>
                </a:path>
              </a:pathLst>
            </a:custGeom>
            <a:solidFill>
              <a:srgbClr val="004AAD"/>
            </a:solidFill>
            <a:ln w="38100" cap="sq">
              <a:solidFill>
                <a:srgbClr val="004AAD"/>
              </a:solidFill>
              <a:prstDash val="solid"/>
              <a:miter/>
            </a:ln>
          </p:spPr>
          <p:txBody>
            <a:bodyPr/>
            <a:lstStyle/>
            <a:p>
              <a:endParaRPr lang="en-US"/>
            </a:p>
          </p:txBody>
        </p:sp>
      </p:grpSp>
      <p:grpSp>
        <p:nvGrpSpPr>
          <p:cNvPr id="19" name="Group 19"/>
          <p:cNvGrpSpPr/>
          <p:nvPr/>
        </p:nvGrpSpPr>
        <p:grpSpPr>
          <a:xfrm>
            <a:off x="2256092" y="2615184"/>
            <a:ext cx="475488" cy="475488"/>
            <a:chOff x="0" y="0"/>
            <a:chExt cx="633984" cy="633984"/>
          </a:xfrm>
        </p:grpSpPr>
        <p:sp>
          <p:nvSpPr>
            <p:cNvPr id="20" name="Freeform 20" descr="Users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4"/>
              <a:stretch>
                <a:fillRect/>
              </a:stretch>
            </a:blipFill>
          </p:spPr>
          <p:txBody>
            <a:bodyPr/>
            <a:lstStyle/>
            <a:p>
              <a:endParaRPr lang="en-US"/>
            </a:p>
          </p:txBody>
        </p:sp>
      </p:grpSp>
      <p:grpSp>
        <p:nvGrpSpPr>
          <p:cNvPr id="21" name="Group 21"/>
          <p:cNvGrpSpPr/>
          <p:nvPr/>
        </p:nvGrpSpPr>
        <p:grpSpPr>
          <a:xfrm>
            <a:off x="2877884" y="2468880"/>
            <a:ext cx="4284355" cy="768096"/>
            <a:chOff x="0" y="0"/>
            <a:chExt cx="5712473" cy="1024128"/>
          </a:xfrm>
        </p:grpSpPr>
        <p:sp>
          <p:nvSpPr>
            <p:cNvPr id="22" name="Freeform 22"/>
            <p:cNvSpPr/>
            <p:nvPr/>
          </p:nvSpPr>
          <p:spPr>
            <a:xfrm>
              <a:off x="0" y="0"/>
              <a:ext cx="5712467" cy="1024128"/>
            </a:xfrm>
            <a:custGeom>
              <a:avLst/>
              <a:gdLst/>
              <a:ahLst/>
              <a:cxnLst/>
              <a:rect l="l" t="t" r="r" b="b"/>
              <a:pathLst>
                <a:path w="5712467" h="1024128">
                  <a:moveTo>
                    <a:pt x="0" y="0"/>
                  </a:moveTo>
                  <a:lnTo>
                    <a:pt x="5712467" y="0"/>
                  </a:lnTo>
                  <a:lnTo>
                    <a:pt x="5712467" y="1024128"/>
                  </a:lnTo>
                  <a:lnTo>
                    <a:pt x="0" y="1024128"/>
                  </a:lnTo>
                  <a:close/>
                </a:path>
              </a:pathLst>
            </a:custGeom>
            <a:blipFill>
              <a:blip r:embed="rId3">
                <a:alphaModFix amt="0"/>
              </a:blip>
              <a:stretch>
                <a:fillRect t="-58685" b="-58685"/>
              </a:stretch>
            </a:blipFill>
          </p:spPr>
          <p:txBody>
            <a:bodyPr/>
            <a:lstStyle/>
            <a:p>
              <a:endParaRPr lang="en-US"/>
            </a:p>
          </p:txBody>
        </p:sp>
        <p:sp>
          <p:nvSpPr>
            <p:cNvPr id="23" name="TextBox 23"/>
            <p:cNvSpPr txBox="1"/>
            <p:nvPr/>
          </p:nvSpPr>
          <p:spPr>
            <a:xfrm>
              <a:off x="0" y="-28575"/>
              <a:ext cx="5712473"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Participants (N = 30)</a:t>
              </a:r>
            </a:p>
          </p:txBody>
        </p:sp>
      </p:grpSp>
      <p:sp>
        <p:nvSpPr>
          <p:cNvPr id="24" name="TextBox 24"/>
          <p:cNvSpPr txBox="1"/>
          <p:nvPr/>
        </p:nvSpPr>
        <p:spPr>
          <a:xfrm>
            <a:off x="1188720" y="3465195"/>
            <a:ext cx="6675120" cy="3156080"/>
          </a:xfrm>
          <a:prstGeom prst="rect">
            <a:avLst/>
          </a:prstGeom>
        </p:spPr>
        <p:txBody>
          <a:bodyPr lIns="0" tIns="0" rIns="0" bIns="0" rtlCol="0" anchor="t">
            <a:spAutoFit/>
          </a:bodyPr>
          <a:lstStyle/>
          <a:p>
            <a:pPr marL="603249" lvl="1" indent="-301625" algn="l">
              <a:lnSpc>
                <a:spcPts val="2999"/>
              </a:lnSpc>
              <a:buFont typeface="Arial"/>
              <a:buChar char="•"/>
            </a:pPr>
            <a:r>
              <a:rPr lang="en-US" sz="2499">
                <a:solidFill>
                  <a:srgbClr val="1F2A2E"/>
                </a:solidFill>
                <a:latin typeface="Arial"/>
                <a:ea typeface="Arial"/>
                <a:cs typeface="Arial"/>
                <a:sym typeface="Arial"/>
              </a:rPr>
              <a:t>Licensed En–Zh translators, proof of certification</a:t>
            </a:r>
          </a:p>
          <a:p>
            <a:pPr marL="603249" lvl="1" indent="-301625" algn="l">
              <a:lnSpc>
                <a:spcPts val="2999"/>
              </a:lnSpc>
              <a:buFont typeface="Arial"/>
              <a:buChar char="•"/>
            </a:pPr>
            <a:r>
              <a:rPr lang="en-US" sz="2499">
                <a:solidFill>
                  <a:srgbClr val="1F2A2E"/>
                </a:solidFill>
                <a:latin typeface="Arial"/>
                <a:ea typeface="Arial"/>
                <a:cs typeface="Arial"/>
                <a:sym typeface="Arial"/>
              </a:rPr>
              <a:t>Age 21–50 (M = 28.9, SD = 6.1)</a:t>
            </a:r>
          </a:p>
          <a:p>
            <a:pPr marL="603249" lvl="1" indent="-301625" algn="l">
              <a:lnSpc>
                <a:spcPts val="2999"/>
              </a:lnSpc>
              <a:buFont typeface="Arial"/>
              <a:buChar char="•"/>
            </a:pPr>
            <a:r>
              <a:rPr lang="en-US" sz="2499">
                <a:solidFill>
                  <a:srgbClr val="1F2A2E"/>
                </a:solidFill>
                <a:latin typeface="Arial"/>
                <a:ea typeface="Arial"/>
                <a:cs typeface="Arial"/>
                <a:sym typeface="Arial"/>
              </a:rPr>
              <a:t>Experience 3–21 yrs (M = 5.4, SD = 4.9)</a:t>
            </a:r>
          </a:p>
          <a:p>
            <a:pPr marL="603249" lvl="1" indent="-301625" algn="l">
              <a:lnSpc>
                <a:spcPts val="2999"/>
              </a:lnSpc>
              <a:buFont typeface="Arial"/>
              <a:buChar char="•"/>
            </a:pPr>
            <a:r>
              <a:rPr lang="en-US" sz="2499">
                <a:solidFill>
                  <a:srgbClr val="1F2A2E"/>
                </a:solidFill>
                <a:latin typeface="Arial"/>
                <a:ea typeface="Arial"/>
                <a:cs typeface="Arial"/>
                <a:sym typeface="Arial"/>
              </a:rPr>
              <a:t>AI translation tool use: median 4/5</a:t>
            </a:r>
          </a:p>
          <a:p>
            <a:pPr marL="603249" lvl="1" indent="-301625" algn="l">
              <a:lnSpc>
                <a:spcPts val="2999"/>
              </a:lnSpc>
              <a:buFont typeface="Arial"/>
              <a:buChar char="•"/>
            </a:pPr>
            <a:r>
              <a:rPr lang="en-US" sz="2499">
                <a:solidFill>
                  <a:srgbClr val="1F2A2E"/>
                </a:solidFill>
                <a:latin typeface="Arial"/>
                <a:ea typeface="Arial"/>
                <a:cs typeface="Arial"/>
                <a:sym typeface="Arial"/>
              </a:rPr>
              <a:t>CAT tool familiarity: median 3.5/5</a:t>
            </a:r>
          </a:p>
        </p:txBody>
      </p:sp>
      <p:grpSp>
        <p:nvGrpSpPr>
          <p:cNvPr id="25" name="Group 25"/>
          <p:cNvGrpSpPr/>
          <p:nvPr/>
        </p:nvGrpSpPr>
        <p:grpSpPr>
          <a:xfrm>
            <a:off x="8393430" y="2449830"/>
            <a:ext cx="8999220" cy="4373375"/>
            <a:chOff x="0" y="0"/>
            <a:chExt cx="11998960" cy="5831167"/>
          </a:xfrm>
        </p:grpSpPr>
        <p:sp>
          <p:nvSpPr>
            <p:cNvPr id="26" name="Freeform 26"/>
            <p:cNvSpPr/>
            <p:nvPr/>
          </p:nvSpPr>
          <p:spPr>
            <a:xfrm>
              <a:off x="0" y="0"/>
              <a:ext cx="11998960" cy="5831205"/>
            </a:xfrm>
            <a:custGeom>
              <a:avLst/>
              <a:gdLst/>
              <a:ahLst/>
              <a:cxnLst/>
              <a:rect l="l" t="t" r="r" b="b"/>
              <a:pathLst>
                <a:path w="11998960" h="5831205">
                  <a:moveTo>
                    <a:pt x="0" y="0"/>
                  </a:moveTo>
                  <a:lnTo>
                    <a:pt x="11998960" y="0"/>
                  </a:lnTo>
                  <a:lnTo>
                    <a:pt x="11998960" y="5831205"/>
                  </a:lnTo>
                  <a:lnTo>
                    <a:pt x="0" y="5831205"/>
                  </a:lnTo>
                  <a:close/>
                </a:path>
              </a:pathLst>
            </a:custGeom>
            <a:solidFill>
              <a:srgbClr val="F4FAFF"/>
            </a:solidFill>
            <a:ln w="38100" cap="sq">
              <a:solidFill>
                <a:srgbClr val="004AAD"/>
              </a:solidFill>
              <a:prstDash val="solid"/>
              <a:miter/>
            </a:ln>
          </p:spPr>
          <p:txBody>
            <a:bodyPr/>
            <a:lstStyle/>
            <a:p>
              <a:endParaRPr lang="en-US"/>
            </a:p>
          </p:txBody>
        </p:sp>
      </p:grpSp>
      <p:grpSp>
        <p:nvGrpSpPr>
          <p:cNvPr id="27" name="Group 27"/>
          <p:cNvGrpSpPr/>
          <p:nvPr/>
        </p:nvGrpSpPr>
        <p:grpSpPr>
          <a:xfrm>
            <a:off x="8393430" y="2449830"/>
            <a:ext cx="8999220" cy="806196"/>
            <a:chOff x="0" y="0"/>
            <a:chExt cx="11998960" cy="1074928"/>
          </a:xfrm>
        </p:grpSpPr>
        <p:sp>
          <p:nvSpPr>
            <p:cNvPr id="28" name="Freeform 28"/>
            <p:cNvSpPr/>
            <p:nvPr/>
          </p:nvSpPr>
          <p:spPr>
            <a:xfrm>
              <a:off x="0" y="0"/>
              <a:ext cx="11998960" cy="1074928"/>
            </a:xfrm>
            <a:custGeom>
              <a:avLst/>
              <a:gdLst/>
              <a:ahLst/>
              <a:cxnLst/>
              <a:rect l="l" t="t" r="r" b="b"/>
              <a:pathLst>
                <a:path w="11998960" h="1074928">
                  <a:moveTo>
                    <a:pt x="0" y="0"/>
                  </a:moveTo>
                  <a:lnTo>
                    <a:pt x="11998960" y="0"/>
                  </a:lnTo>
                  <a:lnTo>
                    <a:pt x="11998960" y="1074928"/>
                  </a:lnTo>
                  <a:lnTo>
                    <a:pt x="0" y="1074928"/>
                  </a:lnTo>
                  <a:close/>
                </a:path>
              </a:pathLst>
            </a:custGeom>
            <a:solidFill>
              <a:srgbClr val="004AAD"/>
            </a:solidFill>
            <a:ln w="38100" cap="sq">
              <a:solidFill>
                <a:srgbClr val="004AAD"/>
              </a:solidFill>
              <a:prstDash val="solid"/>
              <a:miter/>
            </a:ln>
          </p:spPr>
          <p:txBody>
            <a:bodyPr/>
            <a:lstStyle/>
            <a:p>
              <a:endParaRPr lang="en-US"/>
            </a:p>
          </p:txBody>
        </p:sp>
      </p:grpSp>
      <p:grpSp>
        <p:nvGrpSpPr>
          <p:cNvPr id="29" name="Group 29"/>
          <p:cNvGrpSpPr/>
          <p:nvPr/>
        </p:nvGrpSpPr>
        <p:grpSpPr>
          <a:xfrm>
            <a:off x="10471223" y="2615184"/>
            <a:ext cx="475488" cy="475488"/>
            <a:chOff x="0" y="0"/>
            <a:chExt cx="633984" cy="633984"/>
          </a:xfrm>
        </p:grpSpPr>
        <p:sp>
          <p:nvSpPr>
            <p:cNvPr id="30" name="Freeform 30" descr="Layers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5"/>
              <a:stretch>
                <a:fillRect/>
              </a:stretch>
            </a:blipFill>
          </p:spPr>
          <p:txBody>
            <a:bodyPr/>
            <a:lstStyle/>
            <a:p>
              <a:endParaRPr lang="en-US"/>
            </a:p>
          </p:txBody>
        </p:sp>
      </p:grpSp>
      <p:grpSp>
        <p:nvGrpSpPr>
          <p:cNvPr id="31" name="Group 31"/>
          <p:cNvGrpSpPr/>
          <p:nvPr/>
        </p:nvGrpSpPr>
        <p:grpSpPr>
          <a:xfrm>
            <a:off x="11093015" y="2468880"/>
            <a:ext cx="4587602" cy="768096"/>
            <a:chOff x="0" y="0"/>
            <a:chExt cx="6116803" cy="1024128"/>
          </a:xfrm>
        </p:grpSpPr>
        <p:sp>
          <p:nvSpPr>
            <p:cNvPr id="32" name="Freeform 32"/>
            <p:cNvSpPr/>
            <p:nvPr/>
          </p:nvSpPr>
          <p:spPr>
            <a:xfrm>
              <a:off x="0" y="0"/>
              <a:ext cx="6116808" cy="1024128"/>
            </a:xfrm>
            <a:custGeom>
              <a:avLst/>
              <a:gdLst/>
              <a:ahLst/>
              <a:cxnLst/>
              <a:rect l="l" t="t" r="r" b="b"/>
              <a:pathLst>
                <a:path w="6116808" h="1024128">
                  <a:moveTo>
                    <a:pt x="0" y="0"/>
                  </a:moveTo>
                  <a:lnTo>
                    <a:pt x="6116808" y="0"/>
                  </a:lnTo>
                  <a:lnTo>
                    <a:pt x="6116808" y="1024128"/>
                  </a:lnTo>
                  <a:lnTo>
                    <a:pt x="0" y="1024128"/>
                  </a:lnTo>
                  <a:close/>
                </a:path>
              </a:pathLst>
            </a:custGeom>
            <a:blipFill>
              <a:blip r:embed="rId3">
                <a:alphaModFix amt="0"/>
              </a:blip>
              <a:stretch>
                <a:fillRect t="-66378" b="-66378"/>
              </a:stretch>
            </a:blipFill>
          </p:spPr>
          <p:txBody>
            <a:bodyPr/>
            <a:lstStyle/>
            <a:p>
              <a:endParaRPr lang="en-US"/>
            </a:p>
          </p:txBody>
        </p:sp>
        <p:sp>
          <p:nvSpPr>
            <p:cNvPr id="33" name="TextBox 33"/>
            <p:cNvSpPr txBox="1"/>
            <p:nvPr/>
          </p:nvSpPr>
          <p:spPr>
            <a:xfrm>
              <a:off x="0" y="-28575"/>
              <a:ext cx="6116803"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Within-subject design</a:t>
              </a:r>
            </a:p>
          </p:txBody>
        </p:sp>
      </p:grpSp>
      <p:sp>
        <p:nvSpPr>
          <p:cNvPr id="34" name="TextBox 34"/>
          <p:cNvSpPr txBox="1"/>
          <p:nvPr/>
        </p:nvSpPr>
        <p:spPr>
          <a:xfrm>
            <a:off x="8686800" y="3465195"/>
            <a:ext cx="8412480" cy="3156080"/>
          </a:xfrm>
          <a:prstGeom prst="rect">
            <a:avLst/>
          </a:prstGeom>
        </p:spPr>
        <p:txBody>
          <a:bodyPr lIns="0" tIns="0" rIns="0" bIns="0" rtlCol="0" anchor="t">
            <a:spAutoFit/>
          </a:bodyPr>
          <a:lstStyle/>
          <a:p>
            <a:pPr marL="603249" lvl="1" indent="-301625" algn="l">
              <a:lnSpc>
                <a:spcPts val="2999"/>
              </a:lnSpc>
              <a:buFont typeface="Arial"/>
              <a:buChar char="•"/>
            </a:pPr>
            <a:r>
              <a:rPr lang="en-US" sz="2499">
                <a:solidFill>
                  <a:srgbClr val="1F2A2E"/>
                </a:solidFill>
                <a:latin typeface="Arial"/>
                <a:ea typeface="Arial"/>
                <a:cs typeface="Arial"/>
                <a:sym typeface="Arial"/>
              </a:rPr>
              <a:t>2 of 4 WMT24 domains per participant (literary, news, social, speech)</a:t>
            </a:r>
          </a:p>
          <a:p>
            <a:pPr marL="603249" lvl="1" indent="-301625" algn="l">
              <a:lnSpc>
                <a:spcPts val="2999"/>
              </a:lnSpc>
              <a:buFont typeface="Arial"/>
              <a:buChar char="•"/>
            </a:pPr>
            <a:r>
              <a:rPr lang="en-US" sz="2499">
                <a:solidFill>
                  <a:srgbClr val="1F2A2E"/>
                </a:solidFill>
                <a:latin typeface="Arial"/>
                <a:ea typeface="Arial"/>
                <a:cs typeface="Arial"/>
                <a:sym typeface="Arial"/>
              </a:rPr>
              <a:t>Both conditions in each domain: 20 sentences per domain, 40 total</a:t>
            </a:r>
          </a:p>
          <a:p>
            <a:pPr marL="603249" lvl="1" indent="-301625" algn="l">
              <a:lnSpc>
                <a:spcPts val="2999"/>
              </a:lnSpc>
              <a:buFont typeface="Arial"/>
              <a:buChar char="•"/>
            </a:pPr>
            <a:r>
              <a:rPr lang="en-US" sz="2499">
                <a:solidFill>
                  <a:srgbClr val="1F2A2E"/>
                </a:solidFill>
                <a:latin typeface="Arial"/>
                <a:ea typeface="Arial"/>
                <a:cs typeface="Arial"/>
                <a:sym typeface="Arial"/>
              </a:rPr>
              <a:t>Condition order counterbalanced (pre-generated table)</a:t>
            </a:r>
          </a:p>
          <a:p>
            <a:pPr marL="603249" lvl="1" indent="-301625" algn="l">
              <a:lnSpc>
                <a:spcPts val="2999"/>
              </a:lnSpc>
              <a:buFont typeface="Arial"/>
              <a:buChar char="•"/>
            </a:pPr>
            <a:r>
              <a:rPr lang="en-US" sz="2499">
                <a:solidFill>
                  <a:srgbClr val="1F2A2E"/>
                </a:solidFill>
                <a:latin typeface="Arial"/>
                <a:ea typeface="Arial"/>
                <a:cs typeface="Arial"/>
                <a:sym typeface="Arial"/>
              </a:rPr>
              <a:t>No sentence repeated across conditions or trials</a:t>
            </a:r>
          </a:p>
          <a:p>
            <a:pPr marL="603249" lvl="1" indent="-301625" algn="l">
              <a:lnSpc>
                <a:spcPts val="2999"/>
              </a:lnSpc>
              <a:buFont typeface="Arial"/>
              <a:buChar char="•"/>
            </a:pPr>
            <a:r>
              <a:rPr lang="en-US" sz="2499">
                <a:solidFill>
                  <a:srgbClr val="1F2A2E"/>
                </a:solidFill>
                <a:latin typeface="Arial"/>
                <a:ea typeface="Arial"/>
                <a:cs typeface="Arial"/>
                <a:sym typeface="Arial"/>
              </a:rPr>
              <a:t>5-min practice · ≈100-min session</a:t>
            </a:r>
          </a:p>
        </p:txBody>
      </p:sp>
      <p:graphicFrame>
        <p:nvGraphicFramePr>
          <p:cNvPr id="35" name="Table 35"/>
          <p:cNvGraphicFramePr>
            <a:graphicFrameLocks noGrp="1"/>
          </p:cNvGraphicFramePr>
          <p:nvPr/>
        </p:nvGraphicFramePr>
        <p:xfrm>
          <a:off x="914400" y="7261352"/>
          <a:ext cx="16433800" cy="1524000"/>
        </p:xfrm>
        <a:graphic>
          <a:graphicData uri="http://schemas.openxmlformats.org/drawingml/2006/table">
            <a:tbl>
              <a:tblPr/>
              <a:tblGrid>
                <a:gridCol w="2925743">
                  <a:extLst>
                    <a:ext uri="{9D8B030D-6E8A-4147-A177-3AD203B41FA5}">
                      <a16:colId xmlns:a16="http://schemas.microsoft.com/office/drawing/2014/main" val="20000"/>
                    </a:ext>
                  </a:extLst>
                </a:gridCol>
                <a:gridCol w="3377014">
                  <a:extLst>
                    <a:ext uri="{9D8B030D-6E8A-4147-A177-3AD203B41FA5}">
                      <a16:colId xmlns:a16="http://schemas.microsoft.com/office/drawing/2014/main" val="20001"/>
                    </a:ext>
                  </a:extLst>
                </a:gridCol>
                <a:gridCol w="3377014">
                  <a:extLst>
                    <a:ext uri="{9D8B030D-6E8A-4147-A177-3AD203B41FA5}">
                      <a16:colId xmlns:a16="http://schemas.microsoft.com/office/drawing/2014/main" val="20002"/>
                    </a:ext>
                  </a:extLst>
                </a:gridCol>
                <a:gridCol w="3377014">
                  <a:extLst>
                    <a:ext uri="{9D8B030D-6E8A-4147-A177-3AD203B41FA5}">
                      <a16:colId xmlns:a16="http://schemas.microsoft.com/office/drawing/2014/main" val="20003"/>
                    </a:ext>
                  </a:extLst>
                </a:gridCol>
                <a:gridCol w="3377014">
                  <a:extLst>
                    <a:ext uri="{9D8B030D-6E8A-4147-A177-3AD203B41FA5}">
                      <a16:colId xmlns:a16="http://schemas.microsoft.com/office/drawing/2014/main" val="20004"/>
                    </a:ext>
                  </a:extLst>
                </a:gridCol>
              </a:tblGrid>
              <a:tr h="508000">
                <a:tc>
                  <a:txBody>
                    <a:bodyPr/>
                    <a:lstStyle/>
                    <a:p>
                      <a:pPr algn="l">
                        <a:lnSpc>
                          <a:spcPts val="1679"/>
                        </a:lnSpc>
                        <a:defRPr/>
                      </a:pP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Domain A</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Domain B</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Domain C</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Domain D</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extLst>
                  <a:ext uri="{0D108BD9-81ED-4DB2-BD59-A6C34878D82A}">
                    <a16:rowId xmlns:a16="http://schemas.microsoft.com/office/drawing/2014/main" val="10000"/>
                  </a:ext>
                </a:extLst>
              </a:tr>
              <a:tr h="508000">
                <a:tc>
                  <a:txBody>
                    <a:bodyPr/>
                    <a:lstStyle/>
                    <a:p>
                      <a:pPr algn="l">
                        <a:lnSpc>
                          <a:spcPts val="2879"/>
                        </a:lnSpc>
                        <a:defRPr/>
                      </a:pPr>
                      <a:r>
                        <a:rPr lang="en-US" sz="2400" b="1">
                          <a:solidFill>
                            <a:srgbClr val="1F2A2E"/>
                          </a:solidFill>
                          <a:latin typeface="Arial"/>
                          <a:ea typeface="Arial"/>
                          <a:cs typeface="Arial"/>
                          <a:sym typeface="Arial"/>
                        </a:rPr>
                        <a:t>Participant n</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Baseline + CHORUS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Baseline + CHORUS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1"/>
                  </a:ext>
                </a:extLst>
              </a:tr>
              <a:tr h="508000">
                <a:tc>
                  <a:txBody>
                    <a:bodyPr/>
                    <a:lstStyle/>
                    <a:p>
                      <a:pPr algn="l">
                        <a:lnSpc>
                          <a:spcPts val="2879"/>
                        </a:lnSpc>
                        <a:defRPr/>
                      </a:pPr>
                      <a:r>
                        <a:rPr lang="en-US" sz="2400" b="1">
                          <a:solidFill>
                            <a:srgbClr val="1F2A2E"/>
                          </a:solidFill>
                          <a:latin typeface="Arial"/>
                          <a:ea typeface="Arial"/>
                          <a:cs typeface="Arial"/>
                          <a:sym typeface="Arial"/>
                        </a:rPr>
                        <a:t>Participant n+1</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Baseline + CHORUS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Baseline + CHORUS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(B4) </a:t>
              </a:r>
              <a:r>
                <a:rPr lang="en-US" sz="5600">
                  <a:solidFill>
                    <a:srgbClr val="1F2A2E"/>
                  </a:solidFill>
                  <a:latin typeface="Anton"/>
                  <a:ea typeface="Anton"/>
                  <a:cs typeface="Anton"/>
                  <a:sym typeface="Anton"/>
                </a:rPr>
                <a:t>Quality trends over task order</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23</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914400" y="2468880"/>
            <a:ext cx="9509760" cy="5081664"/>
            <a:chOff x="0" y="0"/>
            <a:chExt cx="12679680" cy="6775552"/>
          </a:xfrm>
        </p:grpSpPr>
        <p:sp>
          <p:nvSpPr>
            <p:cNvPr id="16" name="Freeform 16" descr="Six line charts of BLEU, COMET, METEOR, BERTScore, chrF++ and a composite quality index over task order for CHORUS and Baseline."/>
            <p:cNvSpPr/>
            <p:nvPr/>
          </p:nvSpPr>
          <p:spPr>
            <a:xfrm>
              <a:off x="0" y="0"/>
              <a:ext cx="12679680" cy="6775577"/>
            </a:xfrm>
            <a:custGeom>
              <a:avLst/>
              <a:gdLst/>
              <a:ahLst/>
              <a:cxnLst/>
              <a:rect l="l" t="t" r="r" b="b"/>
              <a:pathLst>
                <a:path w="12679680" h="6775577">
                  <a:moveTo>
                    <a:pt x="0" y="0"/>
                  </a:moveTo>
                  <a:lnTo>
                    <a:pt x="12679680" y="0"/>
                  </a:lnTo>
                  <a:lnTo>
                    <a:pt x="12679680" y="6775577"/>
                  </a:lnTo>
                  <a:lnTo>
                    <a:pt x="0" y="6775577"/>
                  </a:lnTo>
                  <a:lnTo>
                    <a:pt x="0" y="0"/>
                  </a:lnTo>
                  <a:close/>
                </a:path>
              </a:pathLst>
            </a:custGeom>
            <a:blipFill>
              <a:blip r:embed="rId4"/>
              <a:stretch>
                <a:fillRect/>
              </a:stretch>
            </a:blipFill>
          </p:spPr>
          <p:txBody>
            <a:bodyPr/>
            <a:lstStyle/>
            <a:p>
              <a:endParaRPr lang="en-US"/>
            </a:p>
          </p:txBody>
        </p:sp>
      </p:grpSp>
      <p:graphicFrame>
        <p:nvGraphicFramePr>
          <p:cNvPr id="17" name="Table 17"/>
          <p:cNvGraphicFramePr>
            <a:graphicFrameLocks noGrp="1"/>
          </p:cNvGraphicFramePr>
          <p:nvPr/>
        </p:nvGraphicFramePr>
        <p:xfrm>
          <a:off x="10972800" y="2943168"/>
          <a:ext cx="6375400" cy="4089400"/>
        </p:xfrm>
        <a:graphic>
          <a:graphicData uri="http://schemas.openxmlformats.org/drawingml/2006/table">
            <a:tbl>
              <a:tblPr/>
              <a:tblGrid>
                <a:gridCol w="1916348">
                  <a:extLst>
                    <a:ext uri="{9D8B030D-6E8A-4147-A177-3AD203B41FA5}">
                      <a16:colId xmlns:a16="http://schemas.microsoft.com/office/drawing/2014/main" val="20000"/>
                    </a:ext>
                  </a:extLst>
                </a:gridCol>
                <a:gridCol w="2184786">
                  <a:extLst>
                    <a:ext uri="{9D8B030D-6E8A-4147-A177-3AD203B41FA5}">
                      <a16:colId xmlns:a16="http://schemas.microsoft.com/office/drawing/2014/main" val="20001"/>
                    </a:ext>
                  </a:extLst>
                </a:gridCol>
                <a:gridCol w="2274265">
                  <a:extLst>
                    <a:ext uri="{9D8B030D-6E8A-4147-A177-3AD203B41FA5}">
                      <a16:colId xmlns:a16="http://schemas.microsoft.com/office/drawing/2014/main" val="20002"/>
                    </a:ext>
                  </a:extLst>
                </a:gridCol>
              </a:tblGrid>
              <a:tr h="554959">
                <a:tc>
                  <a:txBody>
                    <a:bodyPr/>
                    <a:lstStyle/>
                    <a:p>
                      <a:pPr algn="l">
                        <a:lnSpc>
                          <a:spcPts val="2879"/>
                        </a:lnSpc>
                        <a:defRPr/>
                      </a:pPr>
                      <a:r>
                        <a:rPr lang="en-US" sz="2400" b="1">
                          <a:solidFill>
                            <a:srgbClr val="FFFFFF"/>
                          </a:solidFill>
                          <a:latin typeface="Arial"/>
                          <a:ea typeface="Arial"/>
                          <a:cs typeface="Arial"/>
                          <a:sym typeface="Arial"/>
                        </a:rPr>
                        <a:t>Metric</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Baseline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CHORUS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extLst>
                  <a:ext uri="{0D108BD9-81ED-4DB2-BD59-A6C34878D82A}">
                    <a16:rowId xmlns:a16="http://schemas.microsoft.com/office/drawing/2014/main" val="10000"/>
                  </a:ext>
                </a:extLst>
              </a:tr>
              <a:tr h="883610">
                <a:tc>
                  <a:txBody>
                    <a:bodyPr/>
                    <a:lstStyle/>
                    <a:p>
                      <a:pPr algn="l">
                        <a:lnSpc>
                          <a:spcPts val="2879"/>
                        </a:lnSpc>
                        <a:defRPr/>
                      </a:pPr>
                      <a:r>
                        <a:rPr lang="en-US" sz="2400" b="1">
                          <a:solidFill>
                            <a:srgbClr val="1F2A2E"/>
                          </a:solidFill>
                          <a:latin typeface="Arial"/>
                          <a:ea typeface="Arial"/>
                          <a:cs typeface="Arial"/>
                          <a:sym typeface="Arial"/>
                        </a:rPr>
                        <a:t>BLEU</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largely flat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b="1">
                          <a:solidFill>
                            <a:srgbClr val="0066D6"/>
                          </a:solidFill>
                          <a:latin typeface="Arial"/>
                          <a:ea typeface="Arial"/>
                          <a:cs typeface="Arial"/>
                          <a:sym typeface="Arial"/>
                        </a:rPr>
                        <a:t>0.297</a:t>
                      </a:r>
                      <a:endParaRPr lang="en-US" sz="1100"/>
                    </a:p>
                    <a:p>
                      <a:pPr algn="l">
                        <a:lnSpc>
                          <a:spcPts val="2879"/>
                        </a:lnSpc>
                      </a:pPr>
                      <a:r>
                        <a:rPr lang="en-US" sz="2400" b="1">
                          <a:solidFill>
                            <a:srgbClr val="0066D6"/>
                          </a:solidFill>
                          <a:latin typeface="Arial"/>
                          <a:ea typeface="Arial"/>
                          <a:cs typeface="Arial"/>
                          <a:sym typeface="Arial"/>
                        </a:rPr>
                        <a:t>(p = .014)</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1"/>
                  </a:ext>
                </a:extLst>
              </a:tr>
              <a:tr h="883610">
                <a:tc>
                  <a:txBody>
                    <a:bodyPr/>
                    <a:lstStyle/>
                    <a:p>
                      <a:pPr algn="l">
                        <a:lnSpc>
                          <a:spcPts val="2879"/>
                        </a:lnSpc>
                        <a:defRPr/>
                      </a:pPr>
                      <a:r>
                        <a:rPr lang="en-US" sz="2400" b="1">
                          <a:solidFill>
                            <a:srgbClr val="1F2A2E"/>
                          </a:solidFill>
                          <a:latin typeface="Arial"/>
                          <a:ea typeface="Arial"/>
                          <a:cs typeface="Arial"/>
                          <a:sym typeface="Arial"/>
                        </a:rPr>
                        <a:t>METEOR</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largely flat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b="1">
                          <a:solidFill>
                            <a:srgbClr val="0066D6"/>
                          </a:solidFill>
                          <a:latin typeface="Arial"/>
                          <a:ea typeface="Arial"/>
                          <a:cs typeface="Arial"/>
                          <a:sym typeface="Arial"/>
                        </a:rPr>
                        <a:t>0.00236</a:t>
                      </a:r>
                      <a:endParaRPr lang="en-US" sz="1100"/>
                    </a:p>
                    <a:p>
                      <a:pPr algn="l">
                        <a:lnSpc>
                          <a:spcPts val="2879"/>
                        </a:lnSpc>
                      </a:pPr>
                      <a:r>
                        <a:rPr lang="en-US" sz="2400" b="1">
                          <a:solidFill>
                            <a:srgbClr val="0066D6"/>
                          </a:solidFill>
                          <a:latin typeface="Arial"/>
                          <a:ea typeface="Arial"/>
                          <a:cs typeface="Arial"/>
                          <a:sym typeface="Arial"/>
                        </a:rPr>
                        <a:t>(p = .024)</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2"/>
                  </a:ext>
                </a:extLst>
              </a:tr>
              <a:tr h="883610">
                <a:tc>
                  <a:txBody>
                    <a:bodyPr/>
                    <a:lstStyle/>
                    <a:p>
                      <a:pPr algn="l">
                        <a:lnSpc>
                          <a:spcPts val="2879"/>
                        </a:lnSpc>
                        <a:defRPr/>
                      </a:pPr>
                      <a:r>
                        <a:rPr lang="en-US" sz="2400" b="1">
                          <a:solidFill>
                            <a:srgbClr val="1F2A2E"/>
                          </a:solidFill>
                          <a:latin typeface="Arial"/>
                          <a:ea typeface="Arial"/>
                          <a:cs typeface="Arial"/>
                          <a:sym typeface="Arial"/>
                        </a:rPr>
                        <a:t>Composite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0.00062</a:t>
                      </a:r>
                      <a:endParaRPr lang="en-US" sz="1100"/>
                    </a:p>
                    <a:p>
                      <a:pPr algn="l">
                        <a:lnSpc>
                          <a:spcPts val="2879"/>
                        </a:lnSpc>
                      </a:pPr>
                      <a:r>
                        <a:rPr lang="en-US" sz="2400">
                          <a:solidFill>
                            <a:srgbClr val="1F2A2E"/>
                          </a:solidFill>
                          <a:latin typeface="Arial"/>
                          <a:ea typeface="Arial"/>
                          <a:cs typeface="Arial"/>
                          <a:sym typeface="Arial"/>
                        </a:rPr>
                        <a:t>(p = .923)</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0.0119</a:t>
                      </a:r>
                      <a:endParaRPr lang="en-US" sz="1100"/>
                    </a:p>
                    <a:p>
                      <a:pPr algn="l">
                        <a:lnSpc>
                          <a:spcPts val="2879"/>
                        </a:lnSpc>
                      </a:pPr>
                      <a:r>
                        <a:rPr lang="en-US" sz="2400">
                          <a:solidFill>
                            <a:srgbClr val="1F2A2E"/>
                          </a:solidFill>
                          <a:latin typeface="Arial"/>
                          <a:ea typeface="Arial"/>
                          <a:cs typeface="Arial"/>
                          <a:sym typeface="Arial"/>
                        </a:rPr>
                        <a:t>(p = .059)</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3"/>
                  </a:ext>
                </a:extLst>
              </a:tr>
              <a:tr h="883610">
                <a:tc>
                  <a:txBody>
                    <a:bodyPr/>
                    <a:lstStyle/>
                    <a:p>
                      <a:pPr algn="l">
                        <a:lnSpc>
                          <a:spcPts val="2879"/>
                        </a:lnSpc>
                        <a:defRPr/>
                      </a:pPr>
                      <a:r>
                        <a:rPr lang="en-US" sz="2400" b="1">
                          <a:solidFill>
                            <a:srgbClr val="1F2A2E"/>
                          </a:solidFill>
                          <a:latin typeface="Arial"/>
                          <a:ea typeface="Arial"/>
                          <a:cs typeface="Arial"/>
                          <a:sym typeface="Arial"/>
                        </a:rPr>
                        <a:t>BLEURT*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−0.00830</a:t>
                      </a:r>
                      <a:endParaRPr lang="en-US" sz="1100"/>
                    </a:p>
                    <a:p>
                      <a:pPr algn="l">
                        <a:lnSpc>
                          <a:spcPts val="2879"/>
                        </a:lnSpc>
                      </a:pPr>
                      <a:r>
                        <a:rPr lang="en-US" sz="2400">
                          <a:solidFill>
                            <a:srgbClr val="1F2A2E"/>
                          </a:solidFill>
                          <a:latin typeface="Arial"/>
                          <a:ea typeface="Arial"/>
                          <a:cs typeface="Arial"/>
                          <a:sym typeface="Arial"/>
                        </a:rPr>
                        <a:t>(p &lt; .001)</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−0.00295</a:t>
                      </a:r>
                      <a:endParaRPr lang="en-US" sz="1100"/>
                    </a:p>
                    <a:p>
                      <a:pPr algn="l">
                        <a:lnSpc>
                          <a:spcPts val="2879"/>
                        </a:lnSpc>
                      </a:pPr>
                      <a:r>
                        <a:rPr lang="en-US" sz="2400">
                          <a:solidFill>
                            <a:srgbClr val="1F2A2E"/>
                          </a:solidFill>
                          <a:latin typeface="Arial"/>
                          <a:ea typeface="Arial"/>
                          <a:cs typeface="Arial"/>
                          <a:sym typeface="Arial"/>
                        </a:rPr>
                        <a:t>(p = .101)</a:t>
                      </a:r>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4"/>
                  </a:ext>
                </a:extLst>
              </a:tr>
            </a:tbl>
          </a:graphicData>
        </a:graphic>
      </p:graphicFrame>
      <p:sp>
        <p:nvSpPr>
          <p:cNvPr id="18" name="TextBox 18"/>
          <p:cNvSpPr txBox="1"/>
          <p:nvPr/>
        </p:nvSpPr>
        <p:spPr>
          <a:xfrm>
            <a:off x="914400" y="7760475"/>
            <a:ext cx="16459200" cy="923925"/>
          </a:xfrm>
          <a:prstGeom prst="rect">
            <a:avLst/>
          </a:prstGeom>
        </p:spPr>
        <p:txBody>
          <a:bodyPr lIns="0" tIns="0" rIns="0" bIns="0" rtlCol="0" anchor="t">
            <a:spAutoFit/>
          </a:bodyPr>
          <a:lstStyle/>
          <a:p>
            <a:pPr algn="l">
              <a:lnSpc>
                <a:spcPts val="2520"/>
              </a:lnSpc>
            </a:pPr>
            <a:r>
              <a:rPr lang="en-US" sz="2100">
                <a:solidFill>
                  <a:srgbClr val="5B6770"/>
                </a:solidFill>
                <a:latin typeface="Arial"/>
                <a:ea typeface="Arial"/>
                <a:cs typeface="Arial"/>
                <a:sym typeface="Arial"/>
              </a:rPr>
              <a:t>Slopes over task order; bold blue = significant CHORUS slope. *BLEURT is not plotted in the figure. METEOR (Banerjee &amp; Lavie, 2005) · BLEURT (Sellam et al., 2020)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(B5a) </a:t>
              </a:r>
              <a:r>
                <a:rPr lang="en-US" sz="5600">
                  <a:solidFill>
                    <a:srgbClr val="1F2A2E"/>
                  </a:solidFill>
                  <a:latin typeface="Anton"/>
                  <a:ea typeface="Anton"/>
                  <a:cs typeface="Anton"/>
                  <a:sym typeface="Anton"/>
                </a:rPr>
                <a:t>Perception ratings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24</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9144000" y="2779776"/>
            <a:ext cx="6505499" cy="5522976"/>
            <a:chOff x="0" y="0"/>
            <a:chExt cx="8673998" cy="7363968"/>
          </a:xfrm>
        </p:grpSpPr>
        <p:sp>
          <p:nvSpPr>
            <p:cNvPr id="16" name="Freeform 16" descr="Stacked rating bars (0 to 5) for four perception statements, Baseline and CHORUS, with Mean (SD) values."/>
            <p:cNvSpPr/>
            <p:nvPr/>
          </p:nvSpPr>
          <p:spPr>
            <a:xfrm>
              <a:off x="0" y="0"/>
              <a:ext cx="8673973" cy="7363968"/>
            </a:xfrm>
            <a:custGeom>
              <a:avLst/>
              <a:gdLst/>
              <a:ahLst/>
              <a:cxnLst/>
              <a:rect l="l" t="t" r="r" b="b"/>
              <a:pathLst>
                <a:path w="8673973" h="7363968">
                  <a:moveTo>
                    <a:pt x="0" y="0"/>
                  </a:moveTo>
                  <a:lnTo>
                    <a:pt x="8673973" y="0"/>
                  </a:lnTo>
                  <a:lnTo>
                    <a:pt x="8673973" y="7363968"/>
                  </a:lnTo>
                  <a:lnTo>
                    <a:pt x="0" y="7363968"/>
                  </a:lnTo>
                  <a:lnTo>
                    <a:pt x="0" y="0"/>
                  </a:lnTo>
                  <a:close/>
                </a:path>
              </a:pathLst>
            </a:custGeom>
            <a:blipFill>
              <a:blip r:embed="rId4"/>
              <a:stretch>
                <a:fillRect/>
              </a:stretch>
            </a:blipFill>
          </p:spPr>
          <p:txBody>
            <a:bodyPr/>
            <a:lstStyle/>
            <a:p>
              <a:endParaRPr lang="en-US"/>
            </a:p>
          </p:txBody>
        </p:sp>
      </p:grpSp>
      <p:grpSp>
        <p:nvGrpSpPr>
          <p:cNvPr id="17" name="Group 17"/>
          <p:cNvGrpSpPr/>
          <p:nvPr/>
        </p:nvGrpSpPr>
        <p:grpSpPr>
          <a:xfrm>
            <a:off x="14165866" y="2194560"/>
            <a:ext cx="1828800" cy="512064"/>
            <a:chOff x="0" y="0"/>
            <a:chExt cx="2438400" cy="682752"/>
          </a:xfrm>
        </p:grpSpPr>
        <p:sp>
          <p:nvSpPr>
            <p:cNvPr id="18" name="Freeform 18"/>
            <p:cNvSpPr/>
            <p:nvPr/>
          </p:nvSpPr>
          <p:spPr>
            <a:xfrm>
              <a:off x="0" y="0"/>
              <a:ext cx="2438400" cy="682752"/>
            </a:xfrm>
            <a:custGeom>
              <a:avLst/>
              <a:gdLst/>
              <a:ahLst/>
              <a:cxnLst/>
              <a:rect l="l" t="t" r="r" b="b"/>
              <a:pathLst>
                <a:path w="2438400" h="682752">
                  <a:moveTo>
                    <a:pt x="0" y="0"/>
                  </a:moveTo>
                  <a:lnTo>
                    <a:pt x="2438400" y="0"/>
                  </a:lnTo>
                  <a:lnTo>
                    <a:pt x="2438400" y="682752"/>
                  </a:lnTo>
                  <a:lnTo>
                    <a:pt x="0" y="682752"/>
                  </a:lnTo>
                  <a:close/>
                </a:path>
              </a:pathLst>
            </a:custGeom>
            <a:blipFill>
              <a:blip r:embed="rId3">
                <a:alphaModFix amt="0"/>
              </a:blip>
              <a:stretch>
                <a:fillRect t="-19589" b="-19589"/>
              </a:stretch>
            </a:blipFill>
          </p:spPr>
          <p:txBody>
            <a:bodyPr/>
            <a:lstStyle/>
            <a:p>
              <a:endParaRPr lang="en-US"/>
            </a:p>
          </p:txBody>
        </p:sp>
        <p:sp>
          <p:nvSpPr>
            <p:cNvPr id="19" name="TextBox 19"/>
            <p:cNvSpPr txBox="1"/>
            <p:nvPr/>
          </p:nvSpPr>
          <p:spPr>
            <a:xfrm>
              <a:off x="0" y="-19050"/>
              <a:ext cx="2438400" cy="701802"/>
            </a:xfrm>
            <a:prstGeom prst="rect">
              <a:avLst/>
            </a:prstGeom>
          </p:spPr>
          <p:txBody>
            <a:bodyPr lIns="0" tIns="0" rIns="0" bIns="0" rtlCol="0" anchor="b"/>
            <a:lstStyle/>
            <a:p>
              <a:pPr algn="ctr">
                <a:lnSpc>
                  <a:spcPts val="2639"/>
                </a:lnSpc>
              </a:pPr>
              <a:r>
                <a:rPr lang="en-US" sz="2199" b="1">
                  <a:solidFill>
                    <a:srgbClr val="1F2A2E"/>
                  </a:solidFill>
                  <a:latin typeface="Arial"/>
                  <a:ea typeface="Arial"/>
                  <a:cs typeface="Arial"/>
                  <a:sym typeface="Arial"/>
                </a:rPr>
                <a:t>Mean (SD)</a:t>
              </a:r>
            </a:p>
          </p:txBody>
        </p:sp>
      </p:grpSp>
      <p:sp>
        <p:nvSpPr>
          <p:cNvPr id="20" name="TextBox 20"/>
          <p:cNvSpPr txBox="1"/>
          <p:nvPr/>
        </p:nvSpPr>
        <p:spPr>
          <a:xfrm>
            <a:off x="914400" y="2962504"/>
            <a:ext cx="6400800" cy="921258"/>
          </a:xfrm>
          <a:prstGeom prst="rect">
            <a:avLst/>
          </a:prstGeom>
        </p:spPr>
        <p:txBody>
          <a:bodyPr lIns="0" tIns="0" rIns="0" bIns="0" rtlCol="0" anchor="t">
            <a:spAutoFit/>
          </a:bodyPr>
          <a:lstStyle/>
          <a:p>
            <a:pPr algn="l">
              <a:lnSpc>
                <a:spcPts val="3120"/>
              </a:lnSpc>
            </a:pPr>
            <a:r>
              <a:rPr lang="en-US" sz="2600">
                <a:solidFill>
                  <a:srgbClr val="1F2A2E"/>
                </a:solidFill>
                <a:latin typeface="Arial"/>
                <a:ea typeface="Arial"/>
                <a:cs typeface="Arial"/>
                <a:sym typeface="Arial"/>
              </a:rPr>
              <a:t>The System helped me find issues I would otherwise miss.</a:t>
            </a:r>
          </a:p>
        </p:txBody>
      </p:sp>
      <p:grpSp>
        <p:nvGrpSpPr>
          <p:cNvPr id="21" name="Group 21"/>
          <p:cNvGrpSpPr/>
          <p:nvPr/>
        </p:nvGrpSpPr>
        <p:grpSpPr>
          <a:xfrm>
            <a:off x="7406640" y="2824810"/>
            <a:ext cx="1591056" cy="475488"/>
            <a:chOff x="0" y="0"/>
            <a:chExt cx="2121408" cy="633984"/>
          </a:xfrm>
        </p:grpSpPr>
        <p:sp>
          <p:nvSpPr>
            <p:cNvPr id="22" name="Freeform 22"/>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23" name="TextBox 23"/>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Baseline</a:t>
              </a:r>
            </a:p>
          </p:txBody>
        </p:sp>
      </p:grpSp>
      <p:grpSp>
        <p:nvGrpSpPr>
          <p:cNvPr id="24" name="Group 24"/>
          <p:cNvGrpSpPr/>
          <p:nvPr/>
        </p:nvGrpSpPr>
        <p:grpSpPr>
          <a:xfrm>
            <a:off x="7406640" y="3528431"/>
            <a:ext cx="1591056" cy="475488"/>
            <a:chOff x="0" y="0"/>
            <a:chExt cx="2121408" cy="633984"/>
          </a:xfrm>
        </p:grpSpPr>
        <p:sp>
          <p:nvSpPr>
            <p:cNvPr id="25" name="Freeform 25"/>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26" name="TextBox 26"/>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CHORUS</a:t>
              </a:r>
            </a:p>
          </p:txBody>
        </p:sp>
      </p:grpSp>
      <p:sp>
        <p:nvSpPr>
          <p:cNvPr id="27" name="TextBox 27"/>
          <p:cNvSpPr txBox="1"/>
          <p:nvPr/>
        </p:nvSpPr>
        <p:spPr>
          <a:xfrm>
            <a:off x="914400" y="4380528"/>
            <a:ext cx="6400800" cy="921258"/>
          </a:xfrm>
          <a:prstGeom prst="rect">
            <a:avLst/>
          </a:prstGeom>
        </p:spPr>
        <p:txBody>
          <a:bodyPr lIns="0" tIns="0" rIns="0" bIns="0" rtlCol="0" anchor="t">
            <a:spAutoFit/>
          </a:bodyPr>
          <a:lstStyle/>
          <a:p>
            <a:pPr algn="l">
              <a:lnSpc>
                <a:spcPts val="3120"/>
              </a:lnSpc>
            </a:pPr>
            <a:r>
              <a:rPr lang="en-US" sz="2600">
                <a:solidFill>
                  <a:srgbClr val="1F2A2E"/>
                </a:solidFill>
                <a:latin typeface="Arial"/>
                <a:ea typeface="Arial"/>
                <a:cs typeface="Arial"/>
                <a:sym typeface="Arial"/>
              </a:rPr>
              <a:t>I am satisfied with the translation quality of this system.</a:t>
            </a:r>
          </a:p>
        </p:txBody>
      </p:sp>
      <p:grpSp>
        <p:nvGrpSpPr>
          <p:cNvPr id="28" name="Group 28"/>
          <p:cNvGrpSpPr/>
          <p:nvPr/>
        </p:nvGrpSpPr>
        <p:grpSpPr>
          <a:xfrm>
            <a:off x="7406640" y="4243111"/>
            <a:ext cx="1591056" cy="475488"/>
            <a:chOff x="0" y="0"/>
            <a:chExt cx="2121408" cy="633984"/>
          </a:xfrm>
        </p:grpSpPr>
        <p:sp>
          <p:nvSpPr>
            <p:cNvPr id="29" name="Freeform 29"/>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30" name="TextBox 30"/>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Baseline</a:t>
              </a:r>
            </a:p>
          </p:txBody>
        </p:sp>
      </p:grpSp>
      <p:grpSp>
        <p:nvGrpSpPr>
          <p:cNvPr id="31" name="Group 31"/>
          <p:cNvGrpSpPr/>
          <p:nvPr/>
        </p:nvGrpSpPr>
        <p:grpSpPr>
          <a:xfrm>
            <a:off x="7406640" y="4946180"/>
            <a:ext cx="1591056" cy="475488"/>
            <a:chOff x="0" y="0"/>
            <a:chExt cx="2121408" cy="633984"/>
          </a:xfrm>
        </p:grpSpPr>
        <p:sp>
          <p:nvSpPr>
            <p:cNvPr id="32" name="Freeform 32"/>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33" name="TextBox 33"/>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CHORUS</a:t>
              </a:r>
            </a:p>
          </p:txBody>
        </p:sp>
      </p:grpSp>
      <p:sp>
        <p:nvSpPr>
          <p:cNvPr id="34" name="TextBox 34"/>
          <p:cNvSpPr txBox="1"/>
          <p:nvPr/>
        </p:nvSpPr>
        <p:spPr>
          <a:xfrm>
            <a:off x="914400" y="5798544"/>
            <a:ext cx="6400800" cy="921258"/>
          </a:xfrm>
          <a:prstGeom prst="rect">
            <a:avLst/>
          </a:prstGeom>
        </p:spPr>
        <p:txBody>
          <a:bodyPr lIns="0" tIns="0" rIns="0" bIns="0" rtlCol="0" anchor="t">
            <a:spAutoFit/>
          </a:bodyPr>
          <a:lstStyle/>
          <a:p>
            <a:pPr algn="l">
              <a:lnSpc>
                <a:spcPts val="3120"/>
              </a:lnSpc>
            </a:pPr>
            <a:r>
              <a:rPr lang="en-US" sz="2600">
                <a:solidFill>
                  <a:srgbClr val="1F2A2E"/>
                </a:solidFill>
                <a:latin typeface="Arial"/>
                <a:ea typeface="Arial"/>
                <a:cs typeface="Arial"/>
                <a:sym typeface="Arial"/>
              </a:rPr>
              <a:t>The system increasingly understands my translation preferences OVERTIME.</a:t>
            </a:r>
          </a:p>
        </p:txBody>
      </p:sp>
      <p:grpSp>
        <p:nvGrpSpPr>
          <p:cNvPr id="35" name="Group 35"/>
          <p:cNvGrpSpPr/>
          <p:nvPr/>
        </p:nvGrpSpPr>
        <p:grpSpPr>
          <a:xfrm>
            <a:off x="7406640" y="5660860"/>
            <a:ext cx="1591056" cy="475488"/>
            <a:chOff x="0" y="0"/>
            <a:chExt cx="2121408" cy="633984"/>
          </a:xfrm>
        </p:grpSpPr>
        <p:sp>
          <p:nvSpPr>
            <p:cNvPr id="36" name="Freeform 36"/>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37" name="TextBox 37"/>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Baseline</a:t>
              </a:r>
            </a:p>
          </p:txBody>
        </p:sp>
      </p:grpSp>
      <p:grpSp>
        <p:nvGrpSpPr>
          <p:cNvPr id="38" name="Group 38"/>
          <p:cNvGrpSpPr/>
          <p:nvPr/>
        </p:nvGrpSpPr>
        <p:grpSpPr>
          <a:xfrm>
            <a:off x="7406640" y="6364481"/>
            <a:ext cx="1591056" cy="475488"/>
            <a:chOff x="0" y="0"/>
            <a:chExt cx="2121408" cy="633984"/>
          </a:xfrm>
        </p:grpSpPr>
        <p:sp>
          <p:nvSpPr>
            <p:cNvPr id="39" name="Freeform 39"/>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40" name="TextBox 40"/>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CHORUS</a:t>
              </a:r>
            </a:p>
          </p:txBody>
        </p:sp>
      </p:grpSp>
      <p:sp>
        <p:nvSpPr>
          <p:cNvPr id="41" name="TextBox 41"/>
          <p:cNvSpPr txBox="1"/>
          <p:nvPr/>
        </p:nvSpPr>
        <p:spPr>
          <a:xfrm>
            <a:off x="914400" y="7216292"/>
            <a:ext cx="6400800" cy="921258"/>
          </a:xfrm>
          <a:prstGeom prst="rect">
            <a:avLst/>
          </a:prstGeom>
        </p:spPr>
        <p:txBody>
          <a:bodyPr lIns="0" tIns="0" rIns="0" bIns="0" rtlCol="0" anchor="t">
            <a:spAutoFit/>
          </a:bodyPr>
          <a:lstStyle/>
          <a:p>
            <a:pPr algn="l">
              <a:lnSpc>
                <a:spcPts val="3120"/>
              </a:lnSpc>
            </a:pPr>
            <a:r>
              <a:rPr lang="en-US" sz="2600">
                <a:solidFill>
                  <a:srgbClr val="1F2A2E"/>
                </a:solidFill>
                <a:latin typeface="Arial"/>
                <a:ea typeface="Arial"/>
                <a:cs typeface="Arial"/>
                <a:sym typeface="Arial"/>
              </a:rPr>
              <a:t>The system yields more translation insights OVERTIME.</a:t>
            </a:r>
          </a:p>
        </p:txBody>
      </p:sp>
      <p:grpSp>
        <p:nvGrpSpPr>
          <p:cNvPr id="42" name="Group 42"/>
          <p:cNvGrpSpPr/>
          <p:nvPr/>
        </p:nvGrpSpPr>
        <p:grpSpPr>
          <a:xfrm>
            <a:off x="7406640" y="7078609"/>
            <a:ext cx="1591056" cy="475488"/>
            <a:chOff x="0" y="0"/>
            <a:chExt cx="2121408" cy="633984"/>
          </a:xfrm>
        </p:grpSpPr>
        <p:sp>
          <p:nvSpPr>
            <p:cNvPr id="43" name="Freeform 43"/>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44" name="TextBox 44"/>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Baseline</a:t>
              </a:r>
            </a:p>
          </p:txBody>
        </p:sp>
      </p:grpSp>
      <p:grpSp>
        <p:nvGrpSpPr>
          <p:cNvPr id="45" name="Group 45"/>
          <p:cNvGrpSpPr/>
          <p:nvPr/>
        </p:nvGrpSpPr>
        <p:grpSpPr>
          <a:xfrm>
            <a:off x="7406640" y="7782230"/>
            <a:ext cx="1591056" cy="475488"/>
            <a:chOff x="0" y="0"/>
            <a:chExt cx="2121408" cy="633984"/>
          </a:xfrm>
        </p:grpSpPr>
        <p:sp>
          <p:nvSpPr>
            <p:cNvPr id="46" name="Freeform 46"/>
            <p:cNvSpPr/>
            <p:nvPr/>
          </p:nvSpPr>
          <p:spPr>
            <a:xfrm>
              <a:off x="0" y="0"/>
              <a:ext cx="2121408" cy="633984"/>
            </a:xfrm>
            <a:custGeom>
              <a:avLst/>
              <a:gdLst/>
              <a:ahLst/>
              <a:cxnLst/>
              <a:rect l="l" t="t" r="r" b="b"/>
              <a:pathLst>
                <a:path w="2121408" h="633984">
                  <a:moveTo>
                    <a:pt x="0" y="0"/>
                  </a:moveTo>
                  <a:lnTo>
                    <a:pt x="2121408" y="0"/>
                  </a:lnTo>
                  <a:lnTo>
                    <a:pt x="2121408" y="633984"/>
                  </a:lnTo>
                  <a:lnTo>
                    <a:pt x="0" y="633984"/>
                  </a:lnTo>
                  <a:close/>
                </a:path>
              </a:pathLst>
            </a:custGeom>
            <a:blipFill>
              <a:blip r:embed="rId3">
                <a:alphaModFix amt="0"/>
              </a:blip>
              <a:stretch>
                <a:fillRect t="-15199" b="-15199"/>
              </a:stretch>
            </a:blipFill>
          </p:spPr>
          <p:txBody>
            <a:bodyPr/>
            <a:lstStyle/>
            <a:p>
              <a:endParaRPr lang="en-US"/>
            </a:p>
          </p:txBody>
        </p:sp>
        <p:sp>
          <p:nvSpPr>
            <p:cNvPr id="47" name="TextBox 47"/>
            <p:cNvSpPr txBox="1"/>
            <p:nvPr/>
          </p:nvSpPr>
          <p:spPr>
            <a:xfrm>
              <a:off x="0" y="-9525"/>
              <a:ext cx="2121408" cy="643509"/>
            </a:xfrm>
            <a:prstGeom prst="rect">
              <a:avLst/>
            </a:prstGeom>
          </p:spPr>
          <p:txBody>
            <a:bodyPr lIns="0" tIns="0" rIns="0" bIns="0" rtlCol="0" anchor="ctr"/>
            <a:lstStyle/>
            <a:p>
              <a:pPr algn="r">
                <a:lnSpc>
                  <a:spcPts val="2879"/>
                </a:lnSpc>
              </a:pPr>
              <a:r>
                <a:rPr lang="en-US" sz="2400" b="1">
                  <a:solidFill>
                    <a:srgbClr val="1F2A2E"/>
                  </a:solidFill>
                  <a:latin typeface="Arial"/>
                  <a:ea typeface="Arial"/>
                  <a:cs typeface="Arial"/>
                  <a:sym typeface="Arial"/>
                </a:rPr>
                <a:t>CHORUS</a:t>
              </a:r>
            </a:p>
          </p:txBody>
        </p:sp>
      </p:grpSp>
      <p:grpSp>
        <p:nvGrpSpPr>
          <p:cNvPr id="48" name="Group 48"/>
          <p:cNvGrpSpPr/>
          <p:nvPr/>
        </p:nvGrpSpPr>
        <p:grpSpPr>
          <a:xfrm>
            <a:off x="9216466" y="8485632"/>
            <a:ext cx="1064000" cy="512064"/>
            <a:chOff x="0" y="0"/>
            <a:chExt cx="1418666" cy="682752"/>
          </a:xfrm>
        </p:grpSpPr>
        <p:sp>
          <p:nvSpPr>
            <p:cNvPr id="49" name="Freeform 49"/>
            <p:cNvSpPr/>
            <p:nvPr/>
          </p:nvSpPr>
          <p:spPr>
            <a:xfrm>
              <a:off x="0" y="0"/>
              <a:ext cx="1418661" cy="682752"/>
            </a:xfrm>
            <a:custGeom>
              <a:avLst/>
              <a:gdLst/>
              <a:ahLst/>
              <a:cxnLst/>
              <a:rect l="l" t="t" r="r" b="b"/>
              <a:pathLst>
                <a:path w="1418661" h="682752">
                  <a:moveTo>
                    <a:pt x="0" y="0"/>
                  </a:moveTo>
                  <a:lnTo>
                    <a:pt x="1418661" y="0"/>
                  </a:lnTo>
                  <a:lnTo>
                    <a:pt x="1418661" y="682752"/>
                  </a:lnTo>
                  <a:lnTo>
                    <a:pt x="0" y="682752"/>
                  </a:lnTo>
                  <a:close/>
                </a:path>
              </a:pathLst>
            </a:custGeom>
            <a:blipFill>
              <a:blip r:embed="rId3">
                <a:alphaModFix amt="0"/>
              </a:blip>
              <a:stretch>
                <a:fillRect l="-11747" r="-11748"/>
              </a:stretch>
            </a:blipFill>
          </p:spPr>
          <p:txBody>
            <a:bodyPr/>
            <a:lstStyle/>
            <a:p>
              <a:endParaRPr lang="en-US"/>
            </a:p>
          </p:txBody>
        </p:sp>
        <p:sp>
          <p:nvSpPr>
            <p:cNvPr id="50" name="TextBox 50"/>
            <p:cNvSpPr txBox="1"/>
            <p:nvPr/>
          </p:nvSpPr>
          <p:spPr>
            <a:xfrm>
              <a:off x="0" y="-9525"/>
              <a:ext cx="1418666"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Rating</a:t>
              </a:r>
            </a:p>
          </p:txBody>
        </p:sp>
      </p:grpSp>
      <p:grpSp>
        <p:nvGrpSpPr>
          <p:cNvPr id="51" name="Group 51"/>
          <p:cNvGrpSpPr/>
          <p:nvPr/>
        </p:nvGrpSpPr>
        <p:grpSpPr>
          <a:xfrm>
            <a:off x="10344093" y="8585835"/>
            <a:ext cx="348234" cy="311658"/>
            <a:chOff x="0" y="0"/>
            <a:chExt cx="464312" cy="415544"/>
          </a:xfrm>
        </p:grpSpPr>
        <p:sp>
          <p:nvSpPr>
            <p:cNvPr id="52" name="Freeform 52"/>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D73027"/>
            </a:solidFill>
            <a:ln w="19050" cap="sq">
              <a:solidFill>
                <a:srgbClr val="D73027"/>
              </a:solidFill>
              <a:prstDash val="solid"/>
              <a:miter/>
            </a:ln>
          </p:spPr>
          <p:txBody>
            <a:bodyPr/>
            <a:lstStyle/>
            <a:p>
              <a:endParaRPr lang="en-US"/>
            </a:p>
          </p:txBody>
        </p:sp>
      </p:grpSp>
      <p:grpSp>
        <p:nvGrpSpPr>
          <p:cNvPr id="53" name="Group 53"/>
          <p:cNvGrpSpPr/>
          <p:nvPr/>
        </p:nvGrpSpPr>
        <p:grpSpPr>
          <a:xfrm>
            <a:off x="10829106" y="8485632"/>
            <a:ext cx="352406" cy="512064"/>
            <a:chOff x="0" y="0"/>
            <a:chExt cx="469875" cy="682752"/>
          </a:xfrm>
        </p:grpSpPr>
        <p:sp>
          <p:nvSpPr>
            <p:cNvPr id="54" name="Freeform 54"/>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55" name="TextBox 55"/>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0</a:t>
              </a:r>
            </a:p>
          </p:txBody>
        </p:sp>
      </p:grpSp>
      <p:grpSp>
        <p:nvGrpSpPr>
          <p:cNvPr id="56" name="Group 56"/>
          <p:cNvGrpSpPr/>
          <p:nvPr/>
        </p:nvGrpSpPr>
        <p:grpSpPr>
          <a:xfrm>
            <a:off x="11245139" y="8585835"/>
            <a:ext cx="348234" cy="311658"/>
            <a:chOff x="0" y="0"/>
            <a:chExt cx="464312" cy="415544"/>
          </a:xfrm>
        </p:grpSpPr>
        <p:sp>
          <p:nvSpPr>
            <p:cNvPr id="57" name="Freeform 57"/>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F46D43"/>
            </a:solidFill>
            <a:ln w="19050" cap="sq">
              <a:solidFill>
                <a:srgbClr val="F46D43"/>
              </a:solidFill>
              <a:prstDash val="solid"/>
              <a:miter/>
            </a:ln>
          </p:spPr>
          <p:txBody>
            <a:bodyPr/>
            <a:lstStyle/>
            <a:p>
              <a:endParaRPr lang="en-US"/>
            </a:p>
          </p:txBody>
        </p:sp>
      </p:grpSp>
      <p:grpSp>
        <p:nvGrpSpPr>
          <p:cNvPr id="58" name="Group 58"/>
          <p:cNvGrpSpPr/>
          <p:nvPr/>
        </p:nvGrpSpPr>
        <p:grpSpPr>
          <a:xfrm>
            <a:off x="11730152" y="8485632"/>
            <a:ext cx="352406" cy="512064"/>
            <a:chOff x="0" y="0"/>
            <a:chExt cx="469875" cy="682752"/>
          </a:xfrm>
        </p:grpSpPr>
        <p:sp>
          <p:nvSpPr>
            <p:cNvPr id="59" name="Freeform 59"/>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60" name="TextBox 60"/>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1</a:t>
              </a:r>
            </a:p>
          </p:txBody>
        </p:sp>
      </p:grpSp>
      <p:grpSp>
        <p:nvGrpSpPr>
          <p:cNvPr id="61" name="Group 61"/>
          <p:cNvGrpSpPr/>
          <p:nvPr/>
        </p:nvGrpSpPr>
        <p:grpSpPr>
          <a:xfrm>
            <a:off x="12146185" y="8585835"/>
            <a:ext cx="348234" cy="311658"/>
            <a:chOff x="0" y="0"/>
            <a:chExt cx="464312" cy="415544"/>
          </a:xfrm>
        </p:grpSpPr>
        <p:sp>
          <p:nvSpPr>
            <p:cNvPr id="62" name="Freeform 62"/>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FEE08B"/>
            </a:solidFill>
            <a:ln w="19050" cap="sq">
              <a:solidFill>
                <a:srgbClr val="FEE08B"/>
              </a:solidFill>
              <a:prstDash val="solid"/>
              <a:miter/>
            </a:ln>
          </p:spPr>
          <p:txBody>
            <a:bodyPr/>
            <a:lstStyle/>
            <a:p>
              <a:endParaRPr lang="en-US"/>
            </a:p>
          </p:txBody>
        </p:sp>
      </p:grpSp>
      <p:grpSp>
        <p:nvGrpSpPr>
          <p:cNvPr id="63" name="Group 63"/>
          <p:cNvGrpSpPr/>
          <p:nvPr/>
        </p:nvGrpSpPr>
        <p:grpSpPr>
          <a:xfrm>
            <a:off x="12631198" y="8485632"/>
            <a:ext cx="352406" cy="512064"/>
            <a:chOff x="0" y="0"/>
            <a:chExt cx="469875" cy="682752"/>
          </a:xfrm>
        </p:grpSpPr>
        <p:sp>
          <p:nvSpPr>
            <p:cNvPr id="64" name="Freeform 64"/>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65" name="TextBox 65"/>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2</a:t>
              </a:r>
            </a:p>
          </p:txBody>
        </p:sp>
      </p:grpSp>
      <p:grpSp>
        <p:nvGrpSpPr>
          <p:cNvPr id="66" name="Group 66"/>
          <p:cNvGrpSpPr/>
          <p:nvPr/>
        </p:nvGrpSpPr>
        <p:grpSpPr>
          <a:xfrm>
            <a:off x="13047240" y="8585835"/>
            <a:ext cx="348234" cy="311658"/>
            <a:chOff x="0" y="0"/>
            <a:chExt cx="464312" cy="415544"/>
          </a:xfrm>
        </p:grpSpPr>
        <p:sp>
          <p:nvSpPr>
            <p:cNvPr id="67" name="Freeform 67"/>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ABD9E9"/>
            </a:solidFill>
            <a:ln w="19050" cap="sq">
              <a:solidFill>
                <a:srgbClr val="ABD9E9"/>
              </a:solidFill>
              <a:prstDash val="solid"/>
              <a:miter/>
            </a:ln>
          </p:spPr>
          <p:txBody>
            <a:bodyPr/>
            <a:lstStyle/>
            <a:p>
              <a:endParaRPr lang="en-US"/>
            </a:p>
          </p:txBody>
        </p:sp>
      </p:grpSp>
      <p:grpSp>
        <p:nvGrpSpPr>
          <p:cNvPr id="68" name="Group 68"/>
          <p:cNvGrpSpPr/>
          <p:nvPr/>
        </p:nvGrpSpPr>
        <p:grpSpPr>
          <a:xfrm>
            <a:off x="13532253" y="8485632"/>
            <a:ext cx="352406" cy="512064"/>
            <a:chOff x="0" y="0"/>
            <a:chExt cx="469875" cy="682752"/>
          </a:xfrm>
        </p:grpSpPr>
        <p:sp>
          <p:nvSpPr>
            <p:cNvPr id="69" name="Freeform 69"/>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70" name="TextBox 70"/>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3</a:t>
              </a:r>
            </a:p>
          </p:txBody>
        </p:sp>
      </p:grpSp>
      <p:grpSp>
        <p:nvGrpSpPr>
          <p:cNvPr id="71" name="Group 71"/>
          <p:cNvGrpSpPr/>
          <p:nvPr/>
        </p:nvGrpSpPr>
        <p:grpSpPr>
          <a:xfrm>
            <a:off x="13948286" y="8585835"/>
            <a:ext cx="348234" cy="311658"/>
            <a:chOff x="0" y="0"/>
            <a:chExt cx="464312" cy="415544"/>
          </a:xfrm>
        </p:grpSpPr>
        <p:sp>
          <p:nvSpPr>
            <p:cNvPr id="72" name="Freeform 72"/>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74ADD1"/>
            </a:solidFill>
            <a:ln w="19050" cap="sq">
              <a:solidFill>
                <a:srgbClr val="74ADD1"/>
              </a:solidFill>
              <a:prstDash val="solid"/>
              <a:miter/>
            </a:ln>
          </p:spPr>
          <p:txBody>
            <a:bodyPr/>
            <a:lstStyle/>
            <a:p>
              <a:endParaRPr lang="en-US"/>
            </a:p>
          </p:txBody>
        </p:sp>
      </p:grpSp>
      <p:grpSp>
        <p:nvGrpSpPr>
          <p:cNvPr id="73" name="Group 73"/>
          <p:cNvGrpSpPr/>
          <p:nvPr/>
        </p:nvGrpSpPr>
        <p:grpSpPr>
          <a:xfrm>
            <a:off x="14433299" y="8485632"/>
            <a:ext cx="352406" cy="512064"/>
            <a:chOff x="0" y="0"/>
            <a:chExt cx="469875" cy="682752"/>
          </a:xfrm>
        </p:grpSpPr>
        <p:sp>
          <p:nvSpPr>
            <p:cNvPr id="74" name="Freeform 74"/>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75" name="TextBox 75"/>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4</a:t>
              </a:r>
            </a:p>
          </p:txBody>
        </p:sp>
      </p:grpSp>
      <p:grpSp>
        <p:nvGrpSpPr>
          <p:cNvPr id="76" name="Group 76"/>
          <p:cNvGrpSpPr/>
          <p:nvPr/>
        </p:nvGrpSpPr>
        <p:grpSpPr>
          <a:xfrm>
            <a:off x="14849342" y="8585835"/>
            <a:ext cx="348234" cy="311658"/>
            <a:chOff x="0" y="0"/>
            <a:chExt cx="464312" cy="415544"/>
          </a:xfrm>
        </p:grpSpPr>
        <p:sp>
          <p:nvSpPr>
            <p:cNvPr id="77" name="Freeform 77"/>
            <p:cNvSpPr/>
            <p:nvPr/>
          </p:nvSpPr>
          <p:spPr>
            <a:xfrm>
              <a:off x="0" y="0"/>
              <a:ext cx="464312" cy="415544"/>
            </a:xfrm>
            <a:custGeom>
              <a:avLst/>
              <a:gdLst/>
              <a:ahLst/>
              <a:cxnLst/>
              <a:rect l="l" t="t" r="r" b="b"/>
              <a:pathLst>
                <a:path w="464312" h="415544">
                  <a:moveTo>
                    <a:pt x="0" y="0"/>
                  </a:moveTo>
                  <a:lnTo>
                    <a:pt x="464312" y="0"/>
                  </a:lnTo>
                  <a:lnTo>
                    <a:pt x="464312" y="415544"/>
                  </a:lnTo>
                  <a:lnTo>
                    <a:pt x="0" y="415544"/>
                  </a:lnTo>
                  <a:close/>
                </a:path>
              </a:pathLst>
            </a:custGeom>
            <a:solidFill>
              <a:srgbClr val="3B5CC4"/>
            </a:solidFill>
            <a:ln w="19050" cap="sq">
              <a:solidFill>
                <a:srgbClr val="3B5CC4"/>
              </a:solidFill>
              <a:prstDash val="solid"/>
              <a:miter/>
            </a:ln>
          </p:spPr>
          <p:txBody>
            <a:bodyPr/>
            <a:lstStyle/>
            <a:p>
              <a:endParaRPr lang="en-US"/>
            </a:p>
          </p:txBody>
        </p:sp>
      </p:grpSp>
      <p:grpSp>
        <p:nvGrpSpPr>
          <p:cNvPr id="78" name="Group 78"/>
          <p:cNvGrpSpPr/>
          <p:nvPr/>
        </p:nvGrpSpPr>
        <p:grpSpPr>
          <a:xfrm>
            <a:off x="15334355" y="8485632"/>
            <a:ext cx="352406" cy="512064"/>
            <a:chOff x="0" y="0"/>
            <a:chExt cx="469875" cy="682752"/>
          </a:xfrm>
        </p:grpSpPr>
        <p:sp>
          <p:nvSpPr>
            <p:cNvPr id="79" name="Freeform 79"/>
            <p:cNvSpPr/>
            <p:nvPr/>
          </p:nvSpPr>
          <p:spPr>
            <a:xfrm>
              <a:off x="0" y="0"/>
              <a:ext cx="469880" cy="682752"/>
            </a:xfrm>
            <a:custGeom>
              <a:avLst/>
              <a:gdLst/>
              <a:ahLst/>
              <a:cxnLst/>
              <a:rect l="l" t="t" r="r" b="b"/>
              <a:pathLst>
                <a:path w="469880" h="682752">
                  <a:moveTo>
                    <a:pt x="0" y="0"/>
                  </a:moveTo>
                  <a:lnTo>
                    <a:pt x="469880" y="0"/>
                  </a:lnTo>
                  <a:lnTo>
                    <a:pt x="469880" y="682752"/>
                  </a:lnTo>
                  <a:lnTo>
                    <a:pt x="0" y="682752"/>
                  </a:lnTo>
                  <a:close/>
                </a:path>
              </a:pathLst>
            </a:custGeom>
            <a:blipFill>
              <a:blip r:embed="rId3">
                <a:alphaModFix amt="0"/>
              </a:blip>
              <a:stretch>
                <a:fillRect l="-136430" r="-136428"/>
              </a:stretch>
            </a:blipFill>
          </p:spPr>
          <p:txBody>
            <a:bodyPr/>
            <a:lstStyle/>
            <a:p>
              <a:endParaRPr lang="en-US"/>
            </a:p>
          </p:txBody>
        </p:sp>
        <p:sp>
          <p:nvSpPr>
            <p:cNvPr id="80" name="TextBox 80"/>
            <p:cNvSpPr txBox="1"/>
            <p:nvPr/>
          </p:nvSpPr>
          <p:spPr>
            <a:xfrm>
              <a:off x="0" y="-9525"/>
              <a:ext cx="469875"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5</a:t>
              </a:r>
            </a:p>
          </p:txBody>
        </p:sp>
      </p:grpSp>
      <p:sp>
        <p:nvSpPr>
          <p:cNvPr id="81" name="TextBox 81"/>
          <p:cNvSpPr txBox="1"/>
          <p:nvPr/>
        </p:nvSpPr>
        <p:spPr>
          <a:xfrm>
            <a:off x="914400" y="8430006"/>
            <a:ext cx="6400800" cy="604266"/>
          </a:xfrm>
          <a:prstGeom prst="rect">
            <a:avLst/>
          </a:prstGeom>
        </p:spPr>
        <p:txBody>
          <a:bodyPr lIns="0" tIns="0" rIns="0" bIns="0" rtlCol="0" anchor="t">
            <a:spAutoFit/>
          </a:bodyPr>
          <a:lstStyle/>
          <a:p>
            <a:pPr algn="l">
              <a:lnSpc>
                <a:spcPts val="2760"/>
              </a:lnSpc>
            </a:pPr>
            <a:r>
              <a:rPr lang="en-US" sz="2300">
                <a:solidFill>
                  <a:srgbClr val="5B6770"/>
                </a:solidFill>
                <a:latin typeface="Arial"/>
                <a:ea typeface="Arial"/>
                <a:cs typeface="Arial"/>
                <a:sym typeface="Arial"/>
              </a:rPr>
              <a:t>CHORUS: higher agreement on every statement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(B5b) </a:t>
              </a:r>
              <a:r>
                <a:rPr lang="en-US" sz="5600">
                  <a:solidFill>
                    <a:srgbClr val="1F2A2E"/>
                  </a:solidFill>
                  <a:latin typeface="Anton"/>
                  <a:ea typeface="Anton"/>
                  <a:cs typeface="Anton"/>
                  <a:sym typeface="Anton"/>
                </a:rPr>
                <a:t>Style Guide ratings over time</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25</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2090309" y="3383280"/>
            <a:ext cx="14107382" cy="4206240"/>
            <a:chOff x="0" y="0"/>
            <a:chExt cx="18809843" cy="5608320"/>
          </a:xfrm>
        </p:grpSpPr>
        <p:sp>
          <p:nvSpPr>
            <p:cNvPr id="16" name="Freeform 16" descr="Two pie charts of agreement that the Style Guide yields useful translation hints and more translation reflections over time."/>
            <p:cNvSpPr/>
            <p:nvPr/>
          </p:nvSpPr>
          <p:spPr>
            <a:xfrm>
              <a:off x="0" y="0"/>
              <a:ext cx="18809843" cy="5608320"/>
            </a:xfrm>
            <a:custGeom>
              <a:avLst/>
              <a:gdLst/>
              <a:ahLst/>
              <a:cxnLst/>
              <a:rect l="l" t="t" r="r" b="b"/>
              <a:pathLst>
                <a:path w="18809843" h="5608320">
                  <a:moveTo>
                    <a:pt x="0" y="0"/>
                  </a:moveTo>
                  <a:lnTo>
                    <a:pt x="18809843" y="0"/>
                  </a:lnTo>
                  <a:lnTo>
                    <a:pt x="18809843" y="5608320"/>
                  </a:lnTo>
                  <a:lnTo>
                    <a:pt x="0" y="5608320"/>
                  </a:lnTo>
                  <a:lnTo>
                    <a:pt x="0" y="0"/>
                  </a:lnTo>
                  <a:close/>
                </a:path>
              </a:pathLst>
            </a:custGeom>
            <a:blipFill>
              <a:blip r:embed="rId4"/>
              <a:stretch>
                <a:fillRect/>
              </a:stretch>
            </a:blipFill>
          </p:spPr>
          <p:txBody>
            <a:bodyPr/>
            <a:lstStyle/>
            <a:p>
              <a:endParaRPr lang="en-US"/>
            </a:p>
          </p:txBody>
        </p:sp>
      </p:grpSp>
      <p:grpSp>
        <p:nvGrpSpPr>
          <p:cNvPr id="17" name="Group 17"/>
          <p:cNvGrpSpPr/>
          <p:nvPr/>
        </p:nvGrpSpPr>
        <p:grpSpPr>
          <a:xfrm>
            <a:off x="1508893" y="2340864"/>
            <a:ext cx="7863840" cy="914400"/>
            <a:chOff x="0" y="0"/>
            <a:chExt cx="10485120" cy="1219200"/>
          </a:xfrm>
        </p:grpSpPr>
        <p:sp>
          <p:nvSpPr>
            <p:cNvPr id="18" name="Freeform 18"/>
            <p:cNvSpPr/>
            <p:nvPr/>
          </p:nvSpPr>
          <p:spPr>
            <a:xfrm>
              <a:off x="0" y="0"/>
              <a:ext cx="10485120" cy="1219200"/>
            </a:xfrm>
            <a:custGeom>
              <a:avLst/>
              <a:gdLst/>
              <a:ahLst/>
              <a:cxnLst/>
              <a:rect l="l" t="t" r="r" b="b"/>
              <a:pathLst>
                <a:path w="10485120" h="1219200">
                  <a:moveTo>
                    <a:pt x="0" y="0"/>
                  </a:moveTo>
                  <a:lnTo>
                    <a:pt x="10485120" y="0"/>
                  </a:lnTo>
                  <a:lnTo>
                    <a:pt x="10485120" y="1219200"/>
                  </a:lnTo>
                  <a:lnTo>
                    <a:pt x="0" y="1219200"/>
                  </a:lnTo>
                  <a:close/>
                </a:path>
              </a:pathLst>
            </a:custGeom>
            <a:blipFill>
              <a:blip r:embed="rId3">
                <a:alphaModFix amt="0"/>
              </a:blip>
              <a:stretch>
                <a:fillRect t="-117571" b="-117571"/>
              </a:stretch>
            </a:blipFill>
          </p:spPr>
          <p:txBody>
            <a:bodyPr/>
            <a:lstStyle/>
            <a:p>
              <a:endParaRPr lang="en-US"/>
            </a:p>
          </p:txBody>
        </p:sp>
        <p:sp>
          <p:nvSpPr>
            <p:cNvPr id="19" name="TextBox 19"/>
            <p:cNvSpPr txBox="1"/>
            <p:nvPr/>
          </p:nvSpPr>
          <p:spPr>
            <a:xfrm>
              <a:off x="0" y="-19050"/>
              <a:ext cx="10485120" cy="1238250"/>
            </a:xfrm>
            <a:prstGeom prst="rect">
              <a:avLst/>
            </a:prstGeom>
          </p:spPr>
          <p:txBody>
            <a:bodyPr lIns="0" tIns="0" rIns="0" bIns="0" rtlCol="0" anchor="b"/>
            <a:lstStyle/>
            <a:p>
              <a:pPr algn="ctr">
                <a:lnSpc>
                  <a:spcPts val="3120"/>
                </a:lnSpc>
              </a:pPr>
              <a:r>
                <a:rPr lang="en-US" sz="2600" b="1">
                  <a:solidFill>
                    <a:srgbClr val="1F2A2E"/>
                  </a:solidFill>
                  <a:latin typeface="Arial"/>
                  <a:ea typeface="Arial"/>
                  <a:cs typeface="Arial"/>
                  <a:sym typeface="Arial"/>
                </a:rPr>
                <a:t>The Style Guide (Bottom Panel) yields useful translation hints over time</a:t>
              </a:r>
            </a:p>
          </p:txBody>
        </p:sp>
      </p:grpSp>
      <p:grpSp>
        <p:nvGrpSpPr>
          <p:cNvPr id="20" name="Group 20"/>
          <p:cNvGrpSpPr/>
          <p:nvPr/>
        </p:nvGrpSpPr>
        <p:grpSpPr>
          <a:xfrm>
            <a:off x="8738930" y="2340864"/>
            <a:ext cx="7863840" cy="914400"/>
            <a:chOff x="0" y="0"/>
            <a:chExt cx="10485120" cy="1219200"/>
          </a:xfrm>
        </p:grpSpPr>
        <p:sp>
          <p:nvSpPr>
            <p:cNvPr id="21" name="Freeform 21"/>
            <p:cNvSpPr/>
            <p:nvPr/>
          </p:nvSpPr>
          <p:spPr>
            <a:xfrm>
              <a:off x="0" y="0"/>
              <a:ext cx="10485120" cy="1219200"/>
            </a:xfrm>
            <a:custGeom>
              <a:avLst/>
              <a:gdLst/>
              <a:ahLst/>
              <a:cxnLst/>
              <a:rect l="l" t="t" r="r" b="b"/>
              <a:pathLst>
                <a:path w="10485120" h="1219200">
                  <a:moveTo>
                    <a:pt x="0" y="0"/>
                  </a:moveTo>
                  <a:lnTo>
                    <a:pt x="10485120" y="0"/>
                  </a:lnTo>
                  <a:lnTo>
                    <a:pt x="10485120" y="1219200"/>
                  </a:lnTo>
                  <a:lnTo>
                    <a:pt x="0" y="1219200"/>
                  </a:lnTo>
                  <a:close/>
                </a:path>
              </a:pathLst>
            </a:custGeom>
            <a:blipFill>
              <a:blip r:embed="rId3">
                <a:alphaModFix amt="0"/>
              </a:blip>
              <a:stretch>
                <a:fillRect t="-117571" b="-117571"/>
              </a:stretch>
            </a:blipFill>
          </p:spPr>
          <p:txBody>
            <a:bodyPr/>
            <a:lstStyle/>
            <a:p>
              <a:endParaRPr lang="en-US"/>
            </a:p>
          </p:txBody>
        </p:sp>
        <p:sp>
          <p:nvSpPr>
            <p:cNvPr id="22" name="TextBox 22"/>
            <p:cNvSpPr txBox="1"/>
            <p:nvPr/>
          </p:nvSpPr>
          <p:spPr>
            <a:xfrm>
              <a:off x="0" y="-19050"/>
              <a:ext cx="10485120" cy="1238250"/>
            </a:xfrm>
            <a:prstGeom prst="rect">
              <a:avLst/>
            </a:prstGeom>
          </p:spPr>
          <p:txBody>
            <a:bodyPr lIns="0" tIns="0" rIns="0" bIns="0" rtlCol="0" anchor="b"/>
            <a:lstStyle/>
            <a:p>
              <a:pPr algn="ctr">
                <a:lnSpc>
                  <a:spcPts val="3120"/>
                </a:lnSpc>
              </a:pPr>
              <a:r>
                <a:rPr lang="en-US" sz="2600" b="1">
                  <a:solidFill>
                    <a:srgbClr val="1F2A2E"/>
                  </a:solidFill>
                  <a:latin typeface="Arial"/>
                  <a:ea typeface="Arial"/>
                  <a:cs typeface="Arial"/>
                  <a:sym typeface="Arial"/>
                </a:rPr>
                <a:t>The Style Guide (Bottom Panel) yields more translation reflections over time</a:t>
              </a:r>
            </a:p>
          </p:txBody>
        </p:sp>
      </p:grpSp>
      <p:grpSp>
        <p:nvGrpSpPr>
          <p:cNvPr id="23" name="Group 23"/>
          <p:cNvGrpSpPr/>
          <p:nvPr/>
        </p:nvGrpSpPr>
        <p:grpSpPr>
          <a:xfrm>
            <a:off x="2524554" y="7872603"/>
            <a:ext cx="384810" cy="311658"/>
            <a:chOff x="0" y="0"/>
            <a:chExt cx="513080" cy="415544"/>
          </a:xfrm>
        </p:grpSpPr>
        <p:sp>
          <p:nvSpPr>
            <p:cNvPr id="24" name="Freeform 24"/>
            <p:cNvSpPr/>
            <p:nvPr/>
          </p:nvSpPr>
          <p:spPr>
            <a:xfrm>
              <a:off x="0" y="0"/>
              <a:ext cx="513080" cy="415544"/>
            </a:xfrm>
            <a:custGeom>
              <a:avLst/>
              <a:gdLst/>
              <a:ahLst/>
              <a:cxnLst/>
              <a:rect l="l" t="t" r="r" b="b"/>
              <a:pathLst>
                <a:path w="513080" h="415544">
                  <a:moveTo>
                    <a:pt x="0" y="0"/>
                  </a:moveTo>
                  <a:lnTo>
                    <a:pt x="513080" y="0"/>
                  </a:lnTo>
                  <a:lnTo>
                    <a:pt x="513080" y="415544"/>
                  </a:lnTo>
                  <a:lnTo>
                    <a:pt x="0" y="415544"/>
                  </a:lnTo>
                  <a:close/>
                </a:path>
              </a:pathLst>
            </a:custGeom>
            <a:solidFill>
              <a:srgbClr val="F46D43"/>
            </a:solidFill>
            <a:ln w="19050" cap="sq">
              <a:solidFill>
                <a:srgbClr val="F46D43"/>
              </a:solidFill>
              <a:prstDash val="solid"/>
              <a:miter/>
            </a:ln>
          </p:spPr>
          <p:txBody>
            <a:bodyPr/>
            <a:lstStyle/>
            <a:p>
              <a:endParaRPr lang="en-US"/>
            </a:p>
          </p:txBody>
        </p:sp>
      </p:grpSp>
      <p:grpSp>
        <p:nvGrpSpPr>
          <p:cNvPr id="25" name="Group 25"/>
          <p:cNvGrpSpPr/>
          <p:nvPr/>
        </p:nvGrpSpPr>
        <p:grpSpPr>
          <a:xfrm>
            <a:off x="3046143" y="7772400"/>
            <a:ext cx="1402747" cy="512064"/>
            <a:chOff x="0" y="0"/>
            <a:chExt cx="1870329" cy="682752"/>
          </a:xfrm>
        </p:grpSpPr>
        <p:sp>
          <p:nvSpPr>
            <p:cNvPr id="26" name="Freeform 26"/>
            <p:cNvSpPr/>
            <p:nvPr/>
          </p:nvSpPr>
          <p:spPr>
            <a:xfrm>
              <a:off x="0" y="0"/>
              <a:ext cx="1870333" cy="682752"/>
            </a:xfrm>
            <a:custGeom>
              <a:avLst/>
              <a:gdLst/>
              <a:ahLst/>
              <a:cxnLst/>
              <a:rect l="l" t="t" r="r" b="b"/>
              <a:pathLst>
                <a:path w="1870333" h="682752">
                  <a:moveTo>
                    <a:pt x="0" y="0"/>
                  </a:moveTo>
                  <a:lnTo>
                    <a:pt x="1870333" y="0"/>
                  </a:lnTo>
                  <a:lnTo>
                    <a:pt x="1870333" y="682752"/>
                  </a:lnTo>
                  <a:lnTo>
                    <a:pt x="0" y="682752"/>
                  </a:lnTo>
                  <a:close/>
                </a:path>
              </a:pathLst>
            </a:custGeom>
            <a:blipFill>
              <a:blip r:embed="rId3">
                <a:alphaModFix amt="0"/>
              </a:blip>
              <a:stretch>
                <a:fillRect t="-3377" b="-3377"/>
              </a:stretch>
            </a:blipFill>
          </p:spPr>
          <p:txBody>
            <a:bodyPr/>
            <a:lstStyle/>
            <a:p>
              <a:endParaRPr lang="en-US"/>
            </a:p>
          </p:txBody>
        </p:sp>
        <p:sp>
          <p:nvSpPr>
            <p:cNvPr id="27" name="TextBox 27"/>
            <p:cNvSpPr txBox="1"/>
            <p:nvPr/>
          </p:nvSpPr>
          <p:spPr>
            <a:xfrm>
              <a:off x="0" y="-9525"/>
              <a:ext cx="1870329"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Disagree</a:t>
              </a:r>
            </a:p>
          </p:txBody>
        </p:sp>
      </p:grpSp>
      <p:grpSp>
        <p:nvGrpSpPr>
          <p:cNvPr id="28" name="Group 28"/>
          <p:cNvGrpSpPr/>
          <p:nvPr/>
        </p:nvGrpSpPr>
        <p:grpSpPr>
          <a:xfrm>
            <a:off x="4878276" y="7872603"/>
            <a:ext cx="384810" cy="311658"/>
            <a:chOff x="0" y="0"/>
            <a:chExt cx="513080" cy="415544"/>
          </a:xfrm>
        </p:grpSpPr>
        <p:sp>
          <p:nvSpPr>
            <p:cNvPr id="29" name="Freeform 29"/>
            <p:cNvSpPr/>
            <p:nvPr/>
          </p:nvSpPr>
          <p:spPr>
            <a:xfrm>
              <a:off x="0" y="0"/>
              <a:ext cx="513080" cy="415544"/>
            </a:xfrm>
            <a:custGeom>
              <a:avLst/>
              <a:gdLst/>
              <a:ahLst/>
              <a:cxnLst/>
              <a:rect l="l" t="t" r="r" b="b"/>
              <a:pathLst>
                <a:path w="513080" h="415544">
                  <a:moveTo>
                    <a:pt x="0" y="0"/>
                  </a:moveTo>
                  <a:lnTo>
                    <a:pt x="513080" y="0"/>
                  </a:lnTo>
                  <a:lnTo>
                    <a:pt x="513080" y="415544"/>
                  </a:lnTo>
                  <a:lnTo>
                    <a:pt x="0" y="415544"/>
                  </a:lnTo>
                  <a:close/>
                </a:path>
              </a:pathLst>
            </a:custGeom>
            <a:solidFill>
              <a:srgbClr val="FEE08B"/>
            </a:solidFill>
            <a:ln w="19050" cap="sq">
              <a:solidFill>
                <a:srgbClr val="FEE08B"/>
              </a:solidFill>
              <a:prstDash val="solid"/>
              <a:miter/>
            </a:ln>
          </p:spPr>
          <p:txBody>
            <a:bodyPr/>
            <a:lstStyle/>
            <a:p>
              <a:endParaRPr lang="en-US"/>
            </a:p>
          </p:txBody>
        </p:sp>
      </p:grpSp>
      <p:grpSp>
        <p:nvGrpSpPr>
          <p:cNvPr id="30" name="Group 30"/>
          <p:cNvGrpSpPr/>
          <p:nvPr/>
        </p:nvGrpSpPr>
        <p:grpSpPr>
          <a:xfrm>
            <a:off x="5399865" y="7772400"/>
            <a:ext cx="2419445" cy="512064"/>
            <a:chOff x="0" y="0"/>
            <a:chExt cx="3225927" cy="682752"/>
          </a:xfrm>
        </p:grpSpPr>
        <p:sp>
          <p:nvSpPr>
            <p:cNvPr id="31" name="Freeform 31"/>
            <p:cNvSpPr/>
            <p:nvPr/>
          </p:nvSpPr>
          <p:spPr>
            <a:xfrm>
              <a:off x="0" y="0"/>
              <a:ext cx="3225923" cy="682752"/>
            </a:xfrm>
            <a:custGeom>
              <a:avLst/>
              <a:gdLst/>
              <a:ahLst/>
              <a:cxnLst/>
              <a:rect l="l" t="t" r="r" b="b"/>
              <a:pathLst>
                <a:path w="3225923" h="682752">
                  <a:moveTo>
                    <a:pt x="0" y="0"/>
                  </a:moveTo>
                  <a:lnTo>
                    <a:pt x="3225923" y="0"/>
                  </a:lnTo>
                  <a:lnTo>
                    <a:pt x="3225923" y="682752"/>
                  </a:lnTo>
                  <a:lnTo>
                    <a:pt x="0" y="682752"/>
                  </a:lnTo>
                  <a:close/>
                </a:path>
              </a:pathLst>
            </a:custGeom>
            <a:blipFill>
              <a:blip r:embed="rId3">
                <a:alphaModFix amt="0"/>
              </a:blip>
              <a:stretch>
                <a:fillRect t="-42064" b="-42064"/>
              </a:stretch>
            </a:blipFill>
          </p:spPr>
          <p:txBody>
            <a:bodyPr/>
            <a:lstStyle/>
            <a:p>
              <a:endParaRPr lang="en-US"/>
            </a:p>
          </p:txBody>
        </p:sp>
        <p:sp>
          <p:nvSpPr>
            <p:cNvPr id="32" name="TextBox 32"/>
            <p:cNvSpPr txBox="1"/>
            <p:nvPr/>
          </p:nvSpPr>
          <p:spPr>
            <a:xfrm>
              <a:off x="0" y="-9525"/>
              <a:ext cx="3225927"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Slightly disagree</a:t>
              </a:r>
            </a:p>
          </p:txBody>
        </p:sp>
      </p:grpSp>
      <p:grpSp>
        <p:nvGrpSpPr>
          <p:cNvPr id="33" name="Group 33"/>
          <p:cNvGrpSpPr/>
          <p:nvPr/>
        </p:nvGrpSpPr>
        <p:grpSpPr>
          <a:xfrm>
            <a:off x="8248698" y="7872603"/>
            <a:ext cx="384810" cy="311658"/>
            <a:chOff x="0" y="0"/>
            <a:chExt cx="513080" cy="415544"/>
          </a:xfrm>
        </p:grpSpPr>
        <p:sp>
          <p:nvSpPr>
            <p:cNvPr id="34" name="Freeform 34"/>
            <p:cNvSpPr/>
            <p:nvPr/>
          </p:nvSpPr>
          <p:spPr>
            <a:xfrm>
              <a:off x="0" y="0"/>
              <a:ext cx="513080" cy="415544"/>
            </a:xfrm>
            <a:custGeom>
              <a:avLst/>
              <a:gdLst/>
              <a:ahLst/>
              <a:cxnLst/>
              <a:rect l="l" t="t" r="r" b="b"/>
              <a:pathLst>
                <a:path w="513080" h="415544">
                  <a:moveTo>
                    <a:pt x="0" y="0"/>
                  </a:moveTo>
                  <a:lnTo>
                    <a:pt x="513080" y="0"/>
                  </a:lnTo>
                  <a:lnTo>
                    <a:pt x="513080" y="415544"/>
                  </a:lnTo>
                  <a:lnTo>
                    <a:pt x="0" y="415544"/>
                  </a:lnTo>
                  <a:close/>
                </a:path>
              </a:pathLst>
            </a:custGeom>
            <a:solidFill>
              <a:srgbClr val="ABD9E9"/>
            </a:solidFill>
            <a:ln w="19050" cap="sq">
              <a:solidFill>
                <a:srgbClr val="ABD9E9"/>
              </a:solidFill>
              <a:prstDash val="solid"/>
              <a:miter/>
            </a:ln>
          </p:spPr>
          <p:txBody>
            <a:bodyPr/>
            <a:lstStyle/>
            <a:p>
              <a:endParaRPr lang="en-US"/>
            </a:p>
          </p:txBody>
        </p:sp>
      </p:grpSp>
      <p:grpSp>
        <p:nvGrpSpPr>
          <p:cNvPr id="35" name="Group 35"/>
          <p:cNvGrpSpPr/>
          <p:nvPr/>
        </p:nvGrpSpPr>
        <p:grpSpPr>
          <a:xfrm>
            <a:off x="8770287" y="7772400"/>
            <a:ext cx="2029787" cy="512064"/>
            <a:chOff x="0" y="0"/>
            <a:chExt cx="2706383" cy="682752"/>
          </a:xfrm>
        </p:grpSpPr>
        <p:sp>
          <p:nvSpPr>
            <p:cNvPr id="36" name="Freeform 36"/>
            <p:cNvSpPr/>
            <p:nvPr/>
          </p:nvSpPr>
          <p:spPr>
            <a:xfrm>
              <a:off x="0" y="0"/>
              <a:ext cx="2706381" cy="682752"/>
            </a:xfrm>
            <a:custGeom>
              <a:avLst/>
              <a:gdLst/>
              <a:ahLst/>
              <a:cxnLst/>
              <a:rect l="l" t="t" r="r" b="b"/>
              <a:pathLst>
                <a:path w="2706381" h="682752">
                  <a:moveTo>
                    <a:pt x="0" y="0"/>
                  </a:moveTo>
                  <a:lnTo>
                    <a:pt x="2706381" y="0"/>
                  </a:lnTo>
                  <a:lnTo>
                    <a:pt x="2706381" y="682752"/>
                  </a:lnTo>
                  <a:lnTo>
                    <a:pt x="0" y="682752"/>
                  </a:lnTo>
                  <a:close/>
                </a:path>
              </a:pathLst>
            </a:custGeom>
            <a:blipFill>
              <a:blip r:embed="rId3">
                <a:alphaModFix amt="0"/>
              </a:blip>
              <a:stretch>
                <a:fillRect t="-27237" b="-27237"/>
              </a:stretch>
            </a:blipFill>
          </p:spPr>
          <p:txBody>
            <a:bodyPr/>
            <a:lstStyle/>
            <a:p>
              <a:endParaRPr lang="en-US"/>
            </a:p>
          </p:txBody>
        </p:sp>
        <p:sp>
          <p:nvSpPr>
            <p:cNvPr id="37" name="TextBox 37"/>
            <p:cNvSpPr txBox="1"/>
            <p:nvPr/>
          </p:nvSpPr>
          <p:spPr>
            <a:xfrm>
              <a:off x="0" y="-9525"/>
              <a:ext cx="2706383"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Slightly agree</a:t>
              </a:r>
            </a:p>
          </p:txBody>
        </p:sp>
      </p:grpSp>
      <p:grpSp>
        <p:nvGrpSpPr>
          <p:cNvPr id="38" name="Group 38"/>
          <p:cNvGrpSpPr/>
          <p:nvPr/>
        </p:nvGrpSpPr>
        <p:grpSpPr>
          <a:xfrm>
            <a:off x="11229461" y="7872603"/>
            <a:ext cx="384810" cy="311658"/>
            <a:chOff x="0" y="0"/>
            <a:chExt cx="513080" cy="415544"/>
          </a:xfrm>
        </p:grpSpPr>
        <p:sp>
          <p:nvSpPr>
            <p:cNvPr id="39" name="Freeform 39"/>
            <p:cNvSpPr/>
            <p:nvPr/>
          </p:nvSpPr>
          <p:spPr>
            <a:xfrm>
              <a:off x="0" y="0"/>
              <a:ext cx="513080" cy="415544"/>
            </a:xfrm>
            <a:custGeom>
              <a:avLst/>
              <a:gdLst/>
              <a:ahLst/>
              <a:cxnLst/>
              <a:rect l="l" t="t" r="r" b="b"/>
              <a:pathLst>
                <a:path w="513080" h="415544">
                  <a:moveTo>
                    <a:pt x="0" y="0"/>
                  </a:moveTo>
                  <a:lnTo>
                    <a:pt x="513080" y="0"/>
                  </a:lnTo>
                  <a:lnTo>
                    <a:pt x="513080" y="415544"/>
                  </a:lnTo>
                  <a:lnTo>
                    <a:pt x="0" y="415544"/>
                  </a:lnTo>
                  <a:close/>
                </a:path>
              </a:pathLst>
            </a:custGeom>
            <a:solidFill>
              <a:srgbClr val="74ADD1"/>
            </a:solidFill>
            <a:ln w="19050" cap="sq">
              <a:solidFill>
                <a:srgbClr val="74ADD1"/>
              </a:solidFill>
              <a:prstDash val="solid"/>
              <a:miter/>
            </a:ln>
          </p:spPr>
          <p:txBody>
            <a:bodyPr/>
            <a:lstStyle/>
            <a:p>
              <a:endParaRPr lang="en-US"/>
            </a:p>
          </p:txBody>
        </p:sp>
      </p:grpSp>
      <p:grpSp>
        <p:nvGrpSpPr>
          <p:cNvPr id="40" name="Group 40"/>
          <p:cNvGrpSpPr/>
          <p:nvPr/>
        </p:nvGrpSpPr>
        <p:grpSpPr>
          <a:xfrm>
            <a:off x="11751050" y="7772400"/>
            <a:ext cx="996267" cy="512064"/>
            <a:chOff x="0" y="0"/>
            <a:chExt cx="1328356" cy="682752"/>
          </a:xfrm>
        </p:grpSpPr>
        <p:sp>
          <p:nvSpPr>
            <p:cNvPr id="41" name="Freeform 41"/>
            <p:cNvSpPr/>
            <p:nvPr/>
          </p:nvSpPr>
          <p:spPr>
            <a:xfrm>
              <a:off x="0" y="0"/>
              <a:ext cx="1328360" cy="682752"/>
            </a:xfrm>
            <a:custGeom>
              <a:avLst/>
              <a:gdLst/>
              <a:ahLst/>
              <a:cxnLst/>
              <a:rect l="l" t="t" r="r" b="b"/>
              <a:pathLst>
                <a:path w="1328360" h="682752">
                  <a:moveTo>
                    <a:pt x="0" y="0"/>
                  </a:moveTo>
                  <a:lnTo>
                    <a:pt x="1328360" y="0"/>
                  </a:lnTo>
                  <a:lnTo>
                    <a:pt x="1328360" y="682752"/>
                  </a:lnTo>
                  <a:lnTo>
                    <a:pt x="0" y="682752"/>
                  </a:lnTo>
                  <a:close/>
                </a:path>
              </a:pathLst>
            </a:custGeom>
            <a:blipFill>
              <a:blip r:embed="rId3">
                <a:alphaModFix amt="0"/>
              </a:blip>
              <a:stretch>
                <a:fillRect l="-15945" r="-15945"/>
              </a:stretch>
            </a:blipFill>
          </p:spPr>
          <p:txBody>
            <a:bodyPr/>
            <a:lstStyle/>
            <a:p>
              <a:endParaRPr lang="en-US"/>
            </a:p>
          </p:txBody>
        </p:sp>
        <p:sp>
          <p:nvSpPr>
            <p:cNvPr id="42" name="TextBox 42"/>
            <p:cNvSpPr txBox="1"/>
            <p:nvPr/>
          </p:nvSpPr>
          <p:spPr>
            <a:xfrm>
              <a:off x="0" y="-9525"/>
              <a:ext cx="1328356"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Agree</a:t>
              </a:r>
            </a:p>
          </p:txBody>
        </p:sp>
      </p:grpSp>
      <p:grpSp>
        <p:nvGrpSpPr>
          <p:cNvPr id="43" name="Group 43"/>
          <p:cNvGrpSpPr/>
          <p:nvPr/>
        </p:nvGrpSpPr>
        <p:grpSpPr>
          <a:xfrm>
            <a:off x="13176704" y="7872603"/>
            <a:ext cx="384810" cy="311658"/>
            <a:chOff x="0" y="0"/>
            <a:chExt cx="513080" cy="415544"/>
          </a:xfrm>
        </p:grpSpPr>
        <p:sp>
          <p:nvSpPr>
            <p:cNvPr id="44" name="Freeform 44"/>
            <p:cNvSpPr/>
            <p:nvPr/>
          </p:nvSpPr>
          <p:spPr>
            <a:xfrm>
              <a:off x="0" y="0"/>
              <a:ext cx="513080" cy="415544"/>
            </a:xfrm>
            <a:custGeom>
              <a:avLst/>
              <a:gdLst/>
              <a:ahLst/>
              <a:cxnLst/>
              <a:rect l="l" t="t" r="r" b="b"/>
              <a:pathLst>
                <a:path w="513080" h="415544">
                  <a:moveTo>
                    <a:pt x="0" y="0"/>
                  </a:moveTo>
                  <a:lnTo>
                    <a:pt x="513080" y="0"/>
                  </a:lnTo>
                  <a:lnTo>
                    <a:pt x="513080" y="415544"/>
                  </a:lnTo>
                  <a:lnTo>
                    <a:pt x="0" y="415544"/>
                  </a:lnTo>
                  <a:close/>
                </a:path>
              </a:pathLst>
            </a:custGeom>
            <a:solidFill>
              <a:srgbClr val="3B5CC4"/>
            </a:solidFill>
            <a:ln w="19050" cap="sq">
              <a:solidFill>
                <a:srgbClr val="3B5CC4"/>
              </a:solidFill>
              <a:prstDash val="solid"/>
              <a:miter/>
            </a:ln>
          </p:spPr>
          <p:txBody>
            <a:bodyPr/>
            <a:lstStyle/>
            <a:p>
              <a:endParaRPr lang="en-US"/>
            </a:p>
          </p:txBody>
        </p:sp>
      </p:grpSp>
      <p:grpSp>
        <p:nvGrpSpPr>
          <p:cNvPr id="45" name="Group 45"/>
          <p:cNvGrpSpPr/>
          <p:nvPr/>
        </p:nvGrpSpPr>
        <p:grpSpPr>
          <a:xfrm>
            <a:off x="13698293" y="7772400"/>
            <a:ext cx="2165356" cy="512064"/>
            <a:chOff x="0" y="0"/>
            <a:chExt cx="2887142" cy="682752"/>
          </a:xfrm>
        </p:grpSpPr>
        <p:sp>
          <p:nvSpPr>
            <p:cNvPr id="46" name="Freeform 46"/>
            <p:cNvSpPr/>
            <p:nvPr/>
          </p:nvSpPr>
          <p:spPr>
            <a:xfrm>
              <a:off x="0" y="0"/>
              <a:ext cx="2887147" cy="682752"/>
            </a:xfrm>
            <a:custGeom>
              <a:avLst/>
              <a:gdLst/>
              <a:ahLst/>
              <a:cxnLst/>
              <a:rect l="l" t="t" r="r" b="b"/>
              <a:pathLst>
                <a:path w="2887147" h="682752">
                  <a:moveTo>
                    <a:pt x="0" y="0"/>
                  </a:moveTo>
                  <a:lnTo>
                    <a:pt x="2887147" y="0"/>
                  </a:lnTo>
                  <a:lnTo>
                    <a:pt x="2887147" y="682752"/>
                  </a:lnTo>
                  <a:lnTo>
                    <a:pt x="0" y="682752"/>
                  </a:lnTo>
                  <a:close/>
                </a:path>
              </a:pathLst>
            </a:custGeom>
            <a:blipFill>
              <a:blip r:embed="rId3">
                <a:alphaModFix amt="0"/>
              </a:blip>
              <a:stretch>
                <a:fillRect t="-32396" b="-32396"/>
              </a:stretch>
            </a:blipFill>
          </p:spPr>
          <p:txBody>
            <a:bodyPr/>
            <a:lstStyle/>
            <a:p>
              <a:endParaRPr lang="en-US"/>
            </a:p>
          </p:txBody>
        </p:sp>
        <p:sp>
          <p:nvSpPr>
            <p:cNvPr id="47" name="TextBox 47"/>
            <p:cNvSpPr txBox="1"/>
            <p:nvPr/>
          </p:nvSpPr>
          <p:spPr>
            <a:xfrm>
              <a:off x="0" y="-9525"/>
              <a:ext cx="2887142" cy="692277"/>
            </a:xfrm>
            <a:prstGeom prst="rect">
              <a:avLst/>
            </a:prstGeom>
          </p:spPr>
          <p:txBody>
            <a:bodyPr lIns="0" tIns="0" rIns="0" bIns="0" rtlCol="0" anchor="ctr"/>
            <a:lstStyle/>
            <a:p>
              <a:pPr algn="l">
                <a:lnSpc>
                  <a:spcPts val="2879"/>
                </a:lnSpc>
              </a:pPr>
              <a:r>
                <a:rPr lang="en-US" sz="2400">
                  <a:solidFill>
                    <a:srgbClr val="1F2A2E"/>
                  </a:solidFill>
                  <a:latin typeface="Arial"/>
                  <a:ea typeface="Arial"/>
                  <a:cs typeface="Arial"/>
                  <a:sym typeface="Arial"/>
                </a:rPr>
                <a:t>Strongly agree</a:t>
              </a:r>
            </a:p>
          </p:txBody>
        </p:sp>
      </p:grpSp>
      <p:sp>
        <p:nvSpPr>
          <p:cNvPr id="48" name="TextBox 48"/>
          <p:cNvSpPr txBox="1"/>
          <p:nvPr/>
        </p:nvSpPr>
        <p:spPr>
          <a:xfrm>
            <a:off x="914400" y="8494395"/>
            <a:ext cx="16459200" cy="558165"/>
          </a:xfrm>
          <a:prstGeom prst="rect">
            <a:avLst/>
          </a:prstGeom>
        </p:spPr>
        <p:txBody>
          <a:bodyPr lIns="0" tIns="0" rIns="0" bIns="0" rtlCol="0" anchor="t">
            <a:spAutoFit/>
          </a:bodyPr>
          <a:lstStyle/>
          <a:p>
            <a:pPr algn="ctr">
              <a:lnSpc>
                <a:spcPts val="2879"/>
              </a:lnSpc>
            </a:pPr>
            <a:r>
              <a:rPr lang="en-US" sz="2400">
                <a:solidFill>
                  <a:srgbClr val="5B6770"/>
                </a:solidFill>
                <a:latin typeface="Arial"/>
                <a:ea typeface="Arial"/>
                <a:cs typeface="Arial"/>
                <a:sym typeface="Arial"/>
              </a:rPr>
              <a:t>Most participants agreed or strongly agreed with both statements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(B6) </a:t>
              </a:r>
              <a:r>
                <a:rPr lang="en-US" sz="5600">
                  <a:solidFill>
                    <a:srgbClr val="1F2A2E"/>
                  </a:solidFill>
                  <a:latin typeface="Anton"/>
                  <a:ea typeface="Anton"/>
                  <a:cs typeface="Anton"/>
                  <a:sym typeface="Anton"/>
                </a:rPr>
                <a:t>Confound &amp; full statistics</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26</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895350" y="2449830"/>
            <a:ext cx="16497300" cy="2269236"/>
            <a:chOff x="0" y="0"/>
            <a:chExt cx="21996400" cy="3025648"/>
          </a:xfrm>
        </p:grpSpPr>
        <p:sp>
          <p:nvSpPr>
            <p:cNvPr id="16" name="Freeform 16"/>
            <p:cNvSpPr/>
            <p:nvPr/>
          </p:nvSpPr>
          <p:spPr>
            <a:xfrm>
              <a:off x="0" y="0"/>
              <a:ext cx="21996400" cy="3025648"/>
            </a:xfrm>
            <a:custGeom>
              <a:avLst/>
              <a:gdLst/>
              <a:ahLst/>
              <a:cxnLst/>
              <a:rect l="l" t="t" r="r" b="b"/>
              <a:pathLst>
                <a:path w="21996400" h="3025648">
                  <a:moveTo>
                    <a:pt x="0" y="0"/>
                  </a:moveTo>
                  <a:lnTo>
                    <a:pt x="21996400" y="0"/>
                  </a:lnTo>
                  <a:lnTo>
                    <a:pt x="21996400" y="3025648"/>
                  </a:lnTo>
                  <a:lnTo>
                    <a:pt x="0" y="3025648"/>
                  </a:lnTo>
                  <a:close/>
                </a:path>
              </a:pathLst>
            </a:custGeom>
            <a:solidFill>
              <a:srgbClr val="F4FAFF"/>
            </a:solidFill>
            <a:ln w="38100" cap="sq">
              <a:solidFill>
                <a:srgbClr val="004AAD"/>
              </a:solidFill>
              <a:prstDash val="solid"/>
              <a:miter/>
            </a:ln>
          </p:spPr>
          <p:txBody>
            <a:bodyPr/>
            <a:lstStyle/>
            <a:p>
              <a:endParaRPr lang="en-US"/>
            </a:p>
          </p:txBody>
        </p:sp>
      </p:grpSp>
      <p:grpSp>
        <p:nvGrpSpPr>
          <p:cNvPr id="17" name="Group 17"/>
          <p:cNvGrpSpPr/>
          <p:nvPr/>
        </p:nvGrpSpPr>
        <p:grpSpPr>
          <a:xfrm>
            <a:off x="895350" y="2449830"/>
            <a:ext cx="16497300" cy="806196"/>
            <a:chOff x="0" y="0"/>
            <a:chExt cx="21996400" cy="1074928"/>
          </a:xfrm>
        </p:grpSpPr>
        <p:sp>
          <p:nvSpPr>
            <p:cNvPr id="18" name="Freeform 18"/>
            <p:cNvSpPr/>
            <p:nvPr/>
          </p:nvSpPr>
          <p:spPr>
            <a:xfrm>
              <a:off x="0" y="0"/>
              <a:ext cx="21996400" cy="1074928"/>
            </a:xfrm>
            <a:custGeom>
              <a:avLst/>
              <a:gdLst/>
              <a:ahLst/>
              <a:cxnLst/>
              <a:rect l="l" t="t" r="r" b="b"/>
              <a:pathLst>
                <a:path w="21996400" h="1074928">
                  <a:moveTo>
                    <a:pt x="0" y="0"/>
                  </a:moveTo>
                  <a:lnTo>
                    <a:pt x="21996400" y="0"/>
                  </a:lnTo>
                  <a:lnTo>
                    <a:pt x="21996400" y="1074928"/>
                  </a:lnTo>
                  <a:lnTo>
                    <a:pt x="0" y="1074928"/>
                  </a:lnTo>
                  <a:close/>
                </a:path>
              </a:pathLst>
            </a:custGeom>
            <a:solidFill>
              <a:srgbClr val="004AAD"/>
            </a:solidFill>
            <a:ln w="38100" cap="sq">
              <a:solidFill>
                <a:srgbClr val="004AAD"/>
              </a:solidFill>
              <a:prstDash val="solid"/>
              <a:miter/>
            </a:ln>
          </p:spPr>
          <p:txBody>
            <a:bodyPr/>
            <a:lstStyle/>
            <a:p>
              <a:endParaRPr lang="en-US"/>
            </a:p>
          </p:txBody>
        </p:sp>
      </p:grpSp>
      <p:grpSp>
        <p:nvGrpSpPr>
          <p:cNvPr id="19" name="Group 19"/>
          <p:cNvGrpSpPr/>
          <p:nvPr/>
        </p:nvGrpSpPr>
        <p:grpSpPr>
          <a:xfrm>
            <a:off x="4756956" y="2615184"/>
            <a:ext cx="475488" cy="475488"/>
            <a:chOff x="0" y="0"/>
            <a:chExt cx="633984" cy="633984"/>
          </a:xfrm>
        </p:grpSpPr>
        <p:sp>
          <p:nvSpPr>
            <p:cNvPr id="20" name="Freeform 20" descr="Warning icon"/>
            <p:cNvSpPr/>
            <p:nvPr/>
          </p:nvSpPr>
          <p:spPr>
            <a:xfrm>
              <a:off x="0" y="0"/>
              <a:ext cx="633984" cy="633984"/>
            </a:xfrm>
            <a:custGeom>
              <a:avLst/>
              <a:gdLst/>
              <a:ahLst/>
              <a:cxnLst/>
              <a:rect l="l" t="t" r="r" b="b"/>
              <a:pathLst>
                <a:path w="633984" h="633984">
                  <a:moveTo>
                    <a:pt x="0" y="0"/>
                  </a:moveTo>
                  <a:lnTo>
                    <a:pt x="633984" y="0"/>
                  </a:lnTo>
                  <a:lnTo>
                    <a:pt x="633984" y="633984"/>
                  </a:lnTo>
                  <a:lnTo>
                    <a:pt x="0" y="633984"/>
                  </a:lnTo>
                  <a:lnTo>
                    <a:pt x="0" y="0"/>
                  </a:lnTo>
                  <a:close/>
                </a:path>
              </a:pathLst>
            </a:custGeom>
            <a:blipFill>
              <a:blip r:embed="rId4"/>
              <a:stretch>
                <a:fillRect/>
              </a:stretch>
            </a:blipFill>
          </p:spPr>
          <p:txBody>
            <a:bodyPr/>
            <a:lstStyle/>
            <a:p>
              <a:endParaRPr lang="en-US"/>
            </a:p>
          </p:txBody>
        </p:sp>
      </p:grpSp>
      <p:grpSp>
        <p:nvGrpSpPr>
          <p:cNvPr id="21" name="Group 21"/>
          <p:cNvGrpSpPr/>
          <p:nvPr/>
        </p:nvGrpSpPr>
        <p:grpSpPr>
          <a:xfrm>
            <a:off x="5378748" y="2468880"/>
            <a:ext cx="8518065" cy="768096"/>
            <a:chOff x="0" y="0"/>
            <a:chExt cx="11357420" cy="1024128"/>
          </a:xfrm>
        </p:grpSpPr>
        <p:sp>
          <p:nvSpPr>
            <p:cNvPr id="22" name="Freeform 22"/>
            <p:cNvSpPr/>
            <p:nvPr/>
          </p:nvSpPr>
          <p:spPr>
            <a:xfrm>
              <a:off x="0" y="0"/>
              <a:ext cx="11357416" cy="1024128"/>
            </a:xfrm>
            <a:custGeom>
              <a:avLst/>
              <a:gdLst/>
              <a:ahLst/>
              <a:cxnLst/>
              <a:rect l="l" t="t" r="r" b="b"/>
              <a:pathLst>
                <a:path w="11357416" h="1024128">
                  <a:moveTo>
                    <a:pt x="0" y="0"/>
                  </a:moveTo>
                  <a:lnTo>
                    <a:pt x="11357416" y="0"/>
                  </a:lnTo>
                  <a:lnTo>
                    <a:pt x="11357416" y="1024128"/>
                  </a:lnTo>
                  <a:lnTo>
                    <a:pt x="0" y="1024128"/>
                  </a:lnTo>
                  <a:close/>
                </a:path>
              </a:pathLst>
            </a:custGeom>
            <a:blipFill>
              <a:blip r:embed="rId3">
                <a:alphaModFix amt="0"/>
              </a:blip>
              <a:stretch>
                <a:fillRect t="-166086" b="-166086"/>
              </a:stretch>
            </a:blipFill>
          </p:spPr>
          <p:txBody>
            <a:bodyPr/>
            <a:lstStyle/>
            <a:p>
              <a:endParaRPr lang="en-US"/>
            </a:p>
          </p:txBody>
        </p:sp>
        <p:sp>
          <p:nvSpPr>
            <p:cNvPr id="23" name="TextBox 23"/>
            <p:cNvSpPr txBox="1"/>
            <p:nvPr/>
          </p:nvSpPr>
          <p:spPr>
            <a:xfrm>
              <a:off x="0" y="-28575"/>
              <a:ext cx="11357420" cy="1052703"/>
            </a:xfrm>
            <a:prstGeom prst="rect">
              <a:avLst/>
            </a:prstGeom>
          </p:spPr>
          <p:txBody>
            <a:bodyPr lIns="0" tIns="0" rIns="0" bIns="0" rtlCol="0" anchor="ctr"/>
            <a:lstStyle/>
            <a:p>
              <a:pPr algn="l">
                <a:lnSpc>
                  <a:spcPts val="3840"/>
                </a:lnSpc>
              </a:pPr>
              <a:r>
                <a:rPr lang="en-US" sz="3200" b="1">
                  <a:solidFill>
                    <a:srgbClr val="FFFFFF"/>
                  </a:solidFill>
                  <a:latin typeface="Arial"/>
                  <a:ea typeface="Arial"/>
                  <a:cs typeface="Arial"/>
                  <a:sym typeface="Arial"/>
                </a:rPr>
                <a:t>CHORUS differs in backend AND interface</a:t>
              </a:r>
            </a:p>
          </p:txBody>
        </p:sp>
      </p:grpSp>
      <p:sp>
        <p:nvSpPr>
          <p:cNvPr id="24" name="TextBox 24"/>
          <p:cNvSpPr txBox="1"/>
          <p:nvPr/>
        </p:nvSpPr>
        <p:spPr>
          <a:xfrm>
            <a:off x="1188720" y="3455670"/>
            <a:ext cx="15910560" cy="1061466"/>
          </a:xfrm>
          <a:prstGeom prst="rect">
            <a:avLst/>
          </a:prstGeom>
        </p:spPr>
        <p:txBody>
          <a:bodyPr lIns="0" tIns="0" rIns="0" bIns="0" rtlCol="0" anchor="t">
            <a:spAutoFit/>
          </a:bodyPr>
          <a:lstStyle/>
          <a:p>
            <a:pPr marL="675639" lvl="1" indent="-337820" algn="l">
              <a:lnSpc>
                <a:spcPts val="3359"/>
              </a:lnSpc>
              <a:buFont typeface="Arial"/>
              <a:buChar char="•"/>
            </a:pPr>
            <a:r>
              <a:rPr lang="en-US" sz="2799">
                <a:solidFill>
                  <a:srgbClr val="1F2A2E"/>
                </a:solidFill>
                <a:latin typeface="Arial"/>
                <a:ea typeface="Arial"/>
                <a:cs typeface="Arial"/>
                <a:sym typeface="Arial"/>
              </a:rPr>
              <a:t>We interpret gains as the effect of the integrated workflow, not the agent architecture alone</a:t>
            </a:r>
          </a:p>
          <a:p>
            <a:pPr marL="675639" lvl="1" indent="-337820" algn="l">
              <a:lnSpc>
                <a:spcPts val="3359"/>
              </a:lnSpc>
              <a:buFont typeface="Arial"/>
              <a:buChar char="•"/>
            </a:pPr>
            <a:r>
              <a:rPr lang="en-US" sz="2799">
                <a:solidFill>
                  <a:srgbClr val="1F2A2E"/>
                </a:solidFill>
                <a:latin typeface="Arial"/>
                <a:ea typeface="Arial"/>
                <a:cs typeface="Arial"/>
                <a:sym typeface="Arial"/>
              </a:rPr>
              <a:t>Efficacy of individual components remains future work</a:t>
            </a:r>
          </a:p>
        </p:txBody>
      </p:sp>
      <p:graphicFrame>
        <p:nvGraphicFramePr>
          <p:cNvPr id="25" name="Table 25"/>
          <p:cNvGraphicFramePr>
            <a:graphicFrameLocks noGrp="1"/>
          </p:cNvGraphicFramePr>
          <p:nvPr/>
        </p:nvGraphicFramePr>
        <p:xfrm>
          <a:off x="914400" y="5157216"/>
          <a:ext cx="16408400" cy="3733800"/>
        </p:xfrm>
        <a:graphic>
          <a:graphicData uri="http://schemas.openxmlformats.org/drawingml/2006/table">
            <a:tbl>
              <a:tblPr/>
              <a:tblGrid>
                <a:gridCol w="3930472">
                  <a:extLst>
                    <a:ext uri="{9D8B030D-6E8A-4147-A177-3AD203B41FA5}">
                      <a16:colId xmlns:a16="http://schemas.microsoft.com/office/drawing/2014/main" val="20000"/>
                    </a:ext>
                  </a:extLst>
                </a:gridCol>
                <a:gridCol w="2844123">
                  <a:extLst>
                    <a:ext uri="{9D8B030D-6E8A-4147-A177-3AD203B41FA5}">
                      <a16:colId xmlns:a16="http://schemas.microsoft.com/office/drawing/2014/main" val="20001"/>
                    </a:ext>
                  </a:extLst>
                </a:gridCol>
                <a:gridCol w="9633805">
                  <a:extLst>
                    <a:ext uri="{9D8B030D-6E8A-4147-A177-3AD203B41FA5}">
                      <a16:colId xmlns:a16="http://schemas.microsoft.com/office/drawing/2014/main" val="20002"/>
                    </a:ext>
                  </a:extLst>
                </a:gridCol>
              </a:tblGrid>
              <a:tr h="533400">
                <a:tc>
                  <a:txBody>
                    <a:bodyPr/>
                    <a:lstStyle/>
                    <a:p>
                      <a:pPr algn="l">
                        <a:lnSpc>
                          <a:spcPts val="2879"/>
                        </a:lnSpc>
                        <a:defRPr/>
                      </a:pPr>
                      <a:r>
                        <a:rPr lang="en-US" sz="2400" b="1">
                          <a:solidFill>
                            <a:srgbClr val="FFFFFF"/>
                          </a:solidFill>
                          <a:latin typeface="Arial"/>
                          <a:ea typeface="Arial"/>
                          <a:cs typeface="Arial"/>
                          <a:sym typeface="Arial"/>
                        </a:rPr>
                        <a:t>Measure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Test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tc>
                  <a:txBody>
                    <a:bodyPr/>
                    <a:lstStyle/>
                    <a:p>
                      <a:pPr algn="l">
                        <a:lnSpc>
                          <a:spcPts val="2879"/>
                        </a:lnSpc>
                        <a:defRPr/>
                      </a:pPr>
                      <a:r>
                        <a:rPr lang="en-US" sz="2400" b="1">
                          <a:solidFill>
                            <a:srgbClr val="FFFFFF"/>
                          </a:solidFill>
                          <a:latin typeface="Arial"/>
                          <a:ea typeface="Arial"/>
                          <a:cs typeface="Arial"/>
                          <a:sym typeface="Arial"/>
                        </a:rPr>
                        <a:t>Result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04AAD"/>
                    </a:solidFill>
                  </a:tcPr>
                </a:tc>
                <a:extLst>
                  <a:ext uri="{0D108BD9-81ED-4DB2-BD59-A6C34878D82A}">
                    <a16:rowId xmlns:a16="http://schemas.microsoft.com/office/drawing/2014/main" val="10000"/>
                  </a:ext>
                </a:extLst>
              </a:tr>
              <a:tr h="533400">
                <a:tc>
                  <a:txBody>
                    <a:bodyPr/>
                    <a:lstStyle/>
                    <a:p>
                      <a:pPr algn="l">
                        <a:lnSpc>
                          <a:spcPts val="2879"/>
                        </a:lnSpc>
                        <a:defRPr/>
                      </a:pPr>
                      <a:r>
                        <a:rPr lang="en-US" sz="2400" b="1">
                          <a:solidFill>
                            <a:srgbClr val="1F2A2E"/>
                          </a:solidFill>
                          <a:latin typeface="Arial"/>
                          <a:ea typeface="Arial"/>
                          <a:cs typeface="Arial"/>
                          <a:sym typeface="Arial"/>
                        </a:rPr>
                        <a:t>Completion time (log)</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Paired t-test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t(59) = −5.35, p &lt; .001; ratio 0.662, 95% CI [0.567, 0.772]</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1"/>
                  </a:ext>
                </a:extLst>
              </a:tr>
              <a:tr h="533400">
                <a:tc>
                  <a:txBody>
                    <a:bodyPr/>
                    <a:lstStyle/>
                    <a:p>
                      <a:pPr algn="l">
                        <a:lnSpc>
                          <a:spcPts val="2879"/>
                        </a:lnSpc>
                        <a:defRPr/>
                      </a:pPr>
                      <a:r>
                        <a:rPr lang="en-US" sz="2400" b="1">
                          <a:solidFill>
                            <a:srgbClr val="1F2A2E"/>
                          </a:solidFill>
                          <a:latin typeface="Arial"/>
                          <a:ea typeface="Arial"/>
                          <a:cs typeface="Arial"/>
                          <a:sym typeface="Arial"/>
                        </a:rPr>
                        <a:t>Live Effort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t-test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t(59) = −5.81, p &lt; .001; 54.85 vs 65.84</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2"/>
                  </a:ext>
                </a:extLst>
              </a:tr>
              <a:tr h="533400">
                <a:tc>
                  <a:txBody>
                    <a:bodyPr/>
                    <a:lstStyle/>
                    <a:p>
                      <a:pPr algn="l">
                        <a:lnSpc>
                          <a:spcPts val="2879"/>
                        </a:lnSpc>
                        <a:defRPr/>
                      </a:pPr>
                      <a:r>
                        <a:rPr lang="en-US" sz="2400" b="1">
                          <a:solidFill>
                            <a:srgbClr val="1F2A2E"/>
                          </a:solidFill>
                          <a:latin typeface="Arial"/>
                          <a:ea typeface="Arial"/>
                          <a:cs typeface="Arial"/>
                          <a:sym typeface="Arial"/>
                        </a:rPr>
                        <a:t>Domain effect, time</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Mixed-effects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χ²(3) = 5.45, p = .142</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3"/>
                  </a:ext>
                </a:extLst>
              </a:tr>
              <a:tr h="533400">
                <a:tc>
                  <a:txBody>
                    <a:bodyPr/>
                    <a:lstStyle/>
                    <a:p>
                      <a:pPr algn="l">
                        <a:lnSpc>
                          <a:spcPts val="2879"/>
                        </a:lnSpc>
                        <a:defRPr/>
                      </a:pPr>
                      <a:r>
                        <a:rPr lang="en-US" sz="2400" b="1">
                          <a:solidFill>
                            <a:srgbClr val="1F2A2E"/>
                          </a:solidFill>
                          <a:latin typeface="Arial"/>
                          <a:ea typeface="Arial"/>
                          <a:cs typeface="Arial"/>
                          <a:sym typeface="Arial"/>
                        </a:rPr>
                        <a:t>Domain effect, effort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Mixed-effects</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χ²(3) = 6.00, p = .112</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4"/>
                  </a:ext>
                </a:extLst>
              </a:tr>
              <a:tr h="533400">
                <a:tc>
                  <a:txBody>
                    <a:bodyPr/>
                    <a:lstStyle/>
                    <a:p>
                      <a:pPr algn="l">
                        <a:lnSpc>
                          <a:spcPts val="2879"/>
                        </a:lnSpc>
                        <a:defRPr/>
                      </a:pPr>
                      <a:r>
                        <a:rPr lang="en-US" sz="2400" b="1">
                          <a:solidFill>
                            <a:srgbClr val="1F2A2E"/>
                          </a:solidFill>
                          <a:latin typeface="Arial"/>
                          <a:ea typeface="Arial"/>
                          <a:cs typeface="Arial"/>
                          <a:sym typeface="Arial"/>
                        </a:rPr>
                        <a:t>BLEU</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Paired t-test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tc>
                  <a:txBody>
                    <a:bodyPr/>
                    <a:lstStyle/>
                    <a:p>
                      <a:pPr algn="l">
                        <a:lnSpc>
                          <a:spcPts val="2879"/>
                        </a:lnSpc>
                        <a:defRPr/>
                      </a:pPr>
                      <a:r>
                        <a:rPr lang="en-US" sz="2400">
                          <a:solidFill>
                            <a:srgbClr val="1F2A2E"/>
                          </a:solidFill>
                          <a:latin typeface="Arial"/>
                          <a:ea typeface="Arial"/>
                          <a:cs typeface="Arial"/>
                          <a:sym typeface="Arial"/>
                        </a:rPr>
                        <a:t>t(29) = 3.16, p = .0036; Wilcoxon p = .0081; g = 0.56</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AFF"/>
                    </a:solidFill>
                  </a:tcPr>
                </a:tc>
                <a:extLst>
                  <a:ext uri="{0D108BD9-81ED-4DB2-BD59-A6C34878D82A}">
                    <a16:rowId xmlns:a16="http://schemas.microsoft.com/office/drawing/2014/main" val="10005"/>
                  </a:ext>
                </a:extLst>
              </a:tr>
              <a:tr h="533400">
                <a:tc>
                  <a:txBody>
                    <a:bodyPr/>
                    <a:lstStyle/>
                    <a:p>
                      <a:pPr algn="l">
                        <a:lnSpc>
                          <a:spcPts val="2879"/>
                        </a:lnSpc>
                        <a:defRPr/>
                      </a:pPr>
                      <a:r>
                        <a:rPr lang="en-US" sz="2400" b="1">
                          <a:solidFill>
                            <a:srgbClr val="1F2A2E"/>
                          </a:solidFill>
                          <a:latin typeface="Arial"/>
                          <a:ea typeface="Arial"/>
                          <a:cs typeface="Arial"/>
                          <a:sym typeface="Arial"/>
                        </a:rPr>
                        <a:t>COMET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Paired t-test</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tc>
                  <a:txBody>
                    <a:bodyPr/>
                    <a:lstStyle/>
                    <a:p>
                      <a:pPr algn="l">
                        <a:lnSpc>
                          <a:spcPts val="2879"/>
                        </a:lnSpc>
                        <a:defRPr/>
                      </a:pPr>
                      <a:r>
                        <a:rPr lang="en-US" sz="2400">
                          <a:solidFill>
                            <a:srgbClr val="1F2A2E"/>
                          </a:solidFill>
                          <a:latin typeface="Arial"/>
                          <a:ea typeface="Arial"/>
                          <a:cs typeface="Arial"/>
                          <a:sym typeface="Arial"/>
                        </a:rPr>
                        <a:t>t(29) = 3.51, p = .0015; Wilcoxon p = .0019; g = 0.62</a:t>
                      </a:r>
                      <a:endParaRPr lang="en-US" sz="1100"/>
                    </a:p>
                  </a:txBody>
                  <a:tcPr marL="82550" marR="82550" marT="82550" marB="8255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4F8FC"/>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AFF"/>
        </a:solidFill>
        <a:effectLst/>
      </p:bgPr>
    </p:bg>
    <p:spTree>
      <p:nvGrpSpPr>
        <p:cNvPr id="1" name=""/>
        <p:cNvGrpSpPr/>
        <p:nvPr/>
      </p:nvGrpSpPr>
      <p:grpSpPr>
        <a:xfrm>
          <a:off x="0" y="0"/>
          <a:ext cx="0" cy="0"/>
          <a:chOff x="0" y="0"/>
          <a:chExt cx="0" cy="0"/>
        </a:xfrm>
      </p:grpSpPr>
      <p:grpSp>
        <p:nvGrpSpPr>
          <p:cNvPr id="2" name="Group 2"/>
          <p:cNvGrpSpPr/>
          <p:nvPr/>
        </p:nvGrpSpPr>
        <p:grpSpPr>
          <a:xfrm>
            <a:off x="914400" y="694944"/>
            <a:ext cx="16459200" cy="1369035"/>
            <a:chOff x="0" y="0"/>
            <a:chExt cx="21945600" cy="1825380"/>
          </a:xfrm>
        </p:grpSpPr>
        <p:sp>
          <p:nvSpPr>
            <p:cNvPr id="3" name="Freeform 3"/>
            <p:cNvSpPr/>
            <p:nvPr/>
          </p:nvSpPr>
          <p:spPr>
            <a:xfrm>
              <a:off x="0" y="0"/>
              <a:ext cx="21945600" cy="1825380"/>
            </a:xfrm>
            <a:custGeom>
              <a:avLst/>
              <a:gdLst/>
              <a:ahLst/>
              <a:cxnLst/>
              <a:rect l="l" t="t" r="r" b="b"/>
              <a:pathLst>
                <a:path w="21945600" h="1825380">
                  <a:moveTo>
                    <a:pt x="0" y="0"/>
                  </a:moveTo>
                  <a:lnTo>
                    <a:pt x="21945600" y="0"/>
                  </a:lnTo>
                  <a:lnTo>
                    <a:pt x="21945600" y="1825380"/>
                  </a:lnTo>
                  <a:lnTo>
                    <a:pt x="0" y="1825380"/>
                  </a:lnTo>
                  <a:close/>
                </a:path>
              </a:pathLst>
            </a:custGeom>
            <a:blipFill>
              <a:blip r:embed="rId3">
                <a:alphaModFix amt="0"/>
              </a:blip>
              <a:stretch>
                <a:fillRect t="-191511" b="-177005"/>
              </a:stretch>
            </a:blipFill>
          </p:spPr>
          <p:txBody>
            <a:bodyPr/>
            <a:lstStyle/>
            <a:p>
              <a:endParaRPr lang="en-US"/>
            </a:p>
          </p:txBody>
        </p:sp>
        <p:sp>
          <p:nvSpPr>
            <p:cNvPr id="4" name="TextBox 4"/>
            <p:cNvSpPr txBox="1"/>
            <p:nvPr/>
          </p:nvSpPr>
          <p:spPr>
            <a:xfrm>
              <a:off x="0" y="0"/>
              <a:ext cx="21945600" cy="1825380"/>
            </a:xfrm>
            <a:prstGeom prst="rect">
              <a:avLst/>
            </a:prstGeom>
          </p:spPr>
          <p:txBody>
            <a:bodyPr lIns="0" tIns="0" rIns="0" bIns="0" rtlCol="0" anchor="ctr"/>
            <a:lstStyle/>
            <a:p>
              <a:pPr algn="l">
                <a:lnSpc>
                  <a:spcPts val="6720"/>
                </a:lnSpc>
              </a:pPr>
              <a:r>
                <a:rPr lang="en-US" sz="5600">
                  <a:solidFill>
                    <a:srgbClr val="207FFF"/>
                  </a:solidFill>
                  <a:latin typeface="Anton"/>
                  <a:ea typeface="Anton"/>
                  <a:cs typeface="Anton"/>
                  <a:sym typeface="Anton"/>
                </a:rPr>
                <a:t>(B7) </a:t>
              </a:r>
              <a:r>
                <a:rPr lang="en-US" sz="5600">
                  <a:solidFill>
                    <a:srgbClr val="1F2A2E"/>
                  </a:solidFill>
                  <a:latin typeface="Anton"/>
                  <a:ea typeface="Anton"/>
                  <a:cs typeface="Anton"/>
                  <a:sym typeface="Anton"/>
                </a:rPr>
                <a:t>Safe &amp; responsible innovation</a:t>
              </a:r>
            </a:p>
          </p:txBody>
        </p:sp>
      </p:grpSp>
      <p:sp>
        <p:nvSpPr>
          <p:cNvPr id="5" name="AutoShape 5"/>
          <p:cNvSpPr/>
          <p:nvPr/>
        </p:nvSpPr>
        <p:spPr>
          <a:xfrm rot="4560">
            <a:off x="904865" y="2006917"/>
            <a:ext cx="14283700" cy="0"/>
          </a:xfrm>
          <a:prstGeom prst="line">
            <a:avLst/>
          </a:prstGeom>
          <a:ln w="9525" cap="rnd">
            <a:solidFill>
              <a:srgbClr val="1F2A2E"/>
            </a:solidFill>
            <a:prstDash val="solid"/>
            <a:headEnd type="none" w="sm" len="sm"/>
            <a:tailEnd type="none" w="sm" len="sm"/>
          </a:ln>
        </p:spPr>
        <p:txBody>
          <a:bodyPr/>
          <a:lstStyle/>
          <a:p>
            <a:endParaRPr lang="en-US"/>
          </a:p>
        </p:txBody>
      </p:sp>
      <p:grpSp>
        <p:nvGrpSpPr>
          <p:cNvPr id="6" name="Group 6"/>
          <p:cNvGrpSpPr/>
          <p:nvPr/>
        </p:nvGrpSpPr>
        <p:grpSpPr>
          <a:xfrm>
            <a:off x="109728" y="9546336"/>
            <a:ext cx="658368" cy="621792"/>
            <a:chOff x="0" y="0"/>
            <a:chExt cx="877824" cy="829056"/>
          </a:xfrm>
        </p:grpSpPr>
        <p:sp>
          <p:nvSpPr>
            <p:cNvPr id="7" name="Freeform 7"/>
            <p:cNvSpPr/>
            <p:nvPr/>
          </p:nvSpPr>
          <p:spPr>
            <a:xfrm>
              <a:off x="0" y="0"/>
              <a:ext cx="877824" cy="829056"/>
            </a:xfrm>
            <a:custGeom>
              <a:avLst/>
              <a:gdLst/>
              <a:ahLst/>
              <a:cxnLst/>
              <a:rect l="l" t="t" r="r" b="b"/>
              <a:pathLst>
                <a:path w="877824" h="829056">
                  <a:moveTo>
                    <a:pt x="0" y="0"/>
                  </a:moveTo>
                  <a:lnTo>
                    <a:pt x="877824" y="0"/>
                  </a:lnTo>
                  <a:lnTo>
                    <a:pt x="877824" y="829056"/>
                  </a:lnTo>
                  <a:lnTo>
                    <a:pt x="0" y="829056"/>
                  </a:lnTo>
                  <a:close/>
                </a:path>
              </a:pathLst>
            </a:custGeom>
            <a:blipFill>
              <a:blip r:embed="rId3">
                <a:alphaModFix amt="0"/>
              </a:blip>
              <a:stretch>
                <a:fillRect l="-71175" r="-71175"/>
              </a:stretch>
            </a:blipFill>
          </p:spPr>
          <p:txBody>
            <a:bodyPr/>
            <a:lstStyle/>
            <a:p>
              <a:endParaRPr lang="en-US"/>
            </a:p>
          </p:txBody>
        </p:sp>
        <p:sp>
          <p:nvSpPr>
            <p:cNvPr id="8" name="TextBox 8"/>
            <p:cNvSpPr txBox="1"/>
            <p:nvPr/>
          </p:nvSpPr>
          <p:spPr>
            <a:xfrm>
              <a:off x="0" y="-9525"/>
              <a:ext cx="877824" cy="838581"/>
            </a:xfrm>
            <a:prstGeom prst="rect">
              <a:avLst/>
            </a:prstGeom>
          </p:spPr>
          <p:txBody>
            <a:bodyPr lIns="0" tIns="0" rIns="0" bIns="0" rtlCol="0" anchor="ctr"/>
            <a:lstStyle/>
            <a:p>
              <a:pPr algn="r">
                <a:lnSpc>
                  <a:spcPts val="2400"/>
                </a:lnSpc>
              </a:pPr>
              <a:r>
                <a:rPr lang="en-US" sz="2000" b="1">
                  <a:solidFill>
                    <a:srgbClr val="1F2A2E"/>
                  </a:solidFill>
                  <a:latin typeface="Arial"/>
                  <a:ea typeface="Arial"/>
                  <a:cs typeface="Arial"/>
                  <a:sym typeface="Arial"/>
                </a:rPr>
                <a:t>27</a:t>
              </a:r>
            </a:p>
          </p:txBody>
        </p:sp>
      </p:grpSp>
      <p:grpSp>
        <p:nvGrpSpPr>
          <p:cNvPr id="9" name="Group 9"/>
          <p:cNvGrpSpPr/>
          <p:nvPr/>
        </p:nvGrpSpPr>
        <p:grpSpPr>
          <a:xfrm>
            <a:off x="914400" y="9509760"/>
            <a:ext cx="3291840" cy="694944"/>
            <a:chOff x="0" y="0"/>
            <a:chExt cx="4389120" cy="926592"/>
          </a:xfrm>
        </p:grpSpPr>
        <p:sp>
          <p:nvSpPr>
            <p:cNvPr id="10" name="Freeform 10"/>
            <p:cNvSpPr/>
            <p:nvPr/>
          </p:nvSpPr>
          <p:spPr>
            <a:xfrm>
              <a:off x="0" y="0"/>
              <a:ext cx="4389120" cy="926592"/>
            </a:xfrm>
            <a:custGeom>
              <a:avLst/>
              <a:gdLst/>
              <a:ahLst/>
              <a:cxnLst/>
              <a:rect l="l" t="t" r="r" b="b"/>
              <a:pathLst>
                <a:path w="4389120" h="926592">
                  <a:moveTo>
                    <a:pt x="0" y="0"/>
                  </a:moveTo>
                  <a:lnTo>
                    <a:pt x="4389120" y="0"/>
                  </a:lnTo>
                  <a:lnTo>
                    <a:pt x="4389120" y="926592"/>
                  </a:lnTo>
                  <a:lnTo>
                    <a:pt x="0" y="926592"/>
                  </a:lnTo>
                  <a:close/>
                </a:path>
              </a:pathLst>
            </a:custGeom>
            <a:blipFill>
              <a:blip r:embed="rId3">
                <a:alphaModFix amt="0"/>
              </a:blip>
              <a:stretch>
                <a:fillRect t="-42297" b="-42297"/>
              </a:stretch>
            </a:blipFill>
          </p:spPr>
          <p:txBody>
            <a:bodyPr/>
            <a:lstStyle/>
            <a:p>
              <a:endParaRPr lang="en-US"/>
            </a:p>
          </p:txBody>
        </p:sp>
        <p:sp>
          <p:nvSpPr>
            <p:cNvPr id="11" name="TextBox 11"/>
            <p:cNvSpPr txBox="1"/>
            <p:nvPr/>
          </p:nvSpPr>
          <p:spPr>
            <a:xfrm>
              <a:off x="0" y="-28575"/>
              <a:ext cx="4389120" cy="955167"/>
            </a:xfrm>
            <a:prstGeom prst="rect">
              <a:avLst/>
            </a:prstGeom>
          </p:spPr>
          <p:txBody>
            <a:bodyPr lIns="0" tIns="0" rIns="0" bIns="0" rtlCol="0" anchor="ctr"/>
            <a:lstStyle/>
            <a:p>
              <a:pPr algn="l">
                <a:lnSpc>
                  <a:spcPts val="4320"/>
                </a:lnSpc>
              </a:pPr>
              <a:r>
                <a:rPr lang="en-US" sz="3600" b="1">
                  <a:solidFill>
                    <a:srgbClr val="004AAD"/>
                  </a:solidFill>
                  <a:latin typeface="Arial"/>
                  <a:ea typeface="Arial"/>
                  <a:cs typeface="Arial"/>
                  <a:sym typeface="Arial"/>
                </a:rPr>
                <a:t>ICMI 2026</a:t>
              </a:r>
            </a:p>
          </p:txBody>
        </p:sp>
      </p:grpSp>
      <p:grpSp>
        <p:nvGrpSpPr>
          <p:cNvPr id="12" name="Group 12"/>
          <p:cNvGrpSpPr/>
          <p:nvPr/>
        </p:nvGrpSpPr>
        <p:grpSpPr>
          <a:xfrm>
            <a:off x="13258800" y="9546336"/>
            <a:ext cx="4572000" cy="621792"/>
            <a:chOff x="0" y="0"/>
            <a:chExt cx="6096000" cy="829056"/>
          </a:xfrm>
        </p:grpSpPr>
        <p:sp>
          <p:nvSpPr>
            <p:cNvPr id="13" name="Freeform 13"/>
            <p:cNvSpPr/>
            <p:nvPr/>
          </p:nvSpPr>
          <p:spPr>
            <a:xfrm>
              <a:off x="0" y="0"/>
              <a:ext cx="6096000" cy="829056"/>
            </a:xfrm>
            <a:custGeom>
              <a:avLst/>
              <a:gdLst/>
              <a:ahLst/>
              <a:cxnLst/>
              <a:rect l="l" t="t" r="r" b="b"/>
              <a:pathLst>
                <a:path w="6096000" h="829056">
                  <a:moveTo>
                    <a:pt x="0" y="0"/>
                  </a:moveTo>
                  <a:lnTo>
                    <a:pt x="6096000" y="0"/>
                  </a:lnTo>
                  <a:lnTo>
                    <a:pt x="6096000" y="829056"/>
                  </a:lnTo>
                  <a:lnTo>
                    <a:pt x="0" y="829056"/>
                  </a:lnTo>
                  <a:close/>
                </a:path>
              </a:pathLst>
            </a:custGeom>
            <a:blipFill>
              <a:blip r:embed="rId3">
                <a:alphaModFix amt="0"/>
              </a:blip>
              <a:stretch>
                <a:fillRect t="-93272" b="-93272"/>
              </a:stretch>
            </a:blipFill>
          </p:spPr>
          <p:txBody>
            <a:bodyPr/>
            <a:lstStyle/>
            <a:p>
              <a:endParaRPr lang="en-US"/>
            </a:p>
          </p:txBody>
        </p:sp>
        <p:sp>
          <p:nvSpPr>
            <p:cNvPr id="14" name="TextBox 14"/>
            <p:cNvSpPr txBox="1"/>
            <p:nvPr/>
          </p:nvSpPr>
          <p:spPr>
            <a:xfrm>
              <a:off x="0" y="-19050"/>
              <a:ext cx="6096000" cy="848106"/>
            </a:xfrm>
            <a:prstGeom prst="rect">
              <a:avLst/>
            </a:prstGeom>
          </p:spPr>
          <p:txBody>
            <a:bodyPr lIns="0" tIns="0" rIns="0" bIns="0" rtlCol="0" anchor="ctr"/>
            <a:lstStyle/>
            <a:p>
              <a:pPr algn="r">
                <a:lnSpc>
                  <a:spcPts val="2160"/>
                </a:lnSpc>
              </a:pPr>
              <a:r>
                <a:rPr lang="en-US" sz="1800" b="1">
                  <a:solidFill>
                    <a:srgbClr val="1F2A2E"/>
                  </a:solidFill>
                  <a:latin typeface="Arial"/>
                  <a:ea typeface="Arial"/>
                  <a:cs typeface="Arial"/>
                  <a:sym typeface="Arial"/>
                </a:rPr>
                <a:t>Wang et al. 2026</a:t>
              </a:r>
            </a:p>
          </p:txBody>
        </p:sp>
      </p:grpSp>
      <p:grpSp>
        <p:nvGrpSpPr>
          <p:cNvPr id="15" name="Group 15"/>
          <p:cNvGrpSpPr/>
          <p:nvPr/>
        </p:nvGrpSpPr>
        <p:grpSpPr>
          <a:xfrm>
            <a:off x="908047" y="2919727"/>
            <a:ext cx="1530601" cy="1530601"/>
            <a:chOff x="0" y="0"/>
            <a:chExt cx="2040801" cy="2040801"/>
          </a:xfrm>
        </p:grpSpPr>
        <p:sp>
          <p:nvSpPr>
            <p:cNvPr id="16" name="Freeform 16"/>
            <p:cNvSpPr/>
            <p:nvPr/>
          </p:nvSpPr>
          <p:spPr>
            <a:xfrm>
              <a:off x="0" y="0"/>
              <a:ext cx="2040890" cy="2040890"/>
            </a:xfrm>
            <a:custGeom>
              <a:avLst/>
              <a:gdLst/>
              <a:ahLst/>
              <a:cxnLst/>
              <a:rect l="l" t="t" r="r" b="b"/>
              <a:pathLst>
                <a:path w="2040890" h="2040890">
                  <a:moveTo>
                    <a:pt x="0" y="1020445"/>
                  </a:moveTo>
                  <a:cubicBezTo>
                    <a:pt x="0" y="456819"/>
                    <a:pt x="456819" y="0"/>
                    <a:pt x="1020445" y="0"/>
                  </a:cubicBezTo>
                  <a:cubicBezTo>
                    <a:pt x="1584071" y="0"/>
                    <a:pt x="2040890" y="456819"/>
                    <a:pt x="2040890" y="1020445"/>
                  </a:cubicBezTo>
                  <a:cubicBezTo>
                    <a:pt x="2040890" y="1584071"/>
                    <a:pt x="1584071" y="2040890"/>
                    <a:pt x="1020445" y="2040890"/>
                  </a:cubicBezTo>
                  <a:cubicBezTo>
                    <a:pt x="456819" y="2040890"/>
                    <a:pt x="0" y="1583944"/>
                    <a:pt x="0" y="102044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17" name="Group 17"/>
          <p:cNvGrpSpPr/>
          <p:nvPr/>
        </p:nvGrpSpPr>
        <p:grpSpPr>
          <a:xfrm>
            <a:off x="1170432" y="3182112"/>
            <a:ext cx="1005840" cy="1005840"/>
            <a:chOff x="0" y="0"/>
            <a:chExt cx="1341120" cy="1341120"/>
          </a:xfrm>
        </p:grpSpPr>
        <p:sp>
          <p:nvSpPr>
            <p:cNvPr id="18" name="Freeform 18" descr="Translator icon"/>
            <p:cNvSpPr/>
            <p:nvPr/>
          </p:nvSpPr>
          <p:spPr>
            <a:xfrm>
              <a:off x="0" y="0"/>
              <a:ext cx="1341120" cy="1341120"/>
            </a:xfrm>
            <a:custGeom>
              <a:avLst/>
              <a:gdLst/>
              <a:ahLst/>
              <a:cxnLst/>
              <a:rect l="l" t="t" r="r" b="b"/>
              <a:pathLst>
                <a:path w="1341120" h="1341120">
                  <a:moveTo>
                    <a:pt x="0" y="0"/>
                  </a:moveTo>
                  <a:lnTo>
                    <a:pt x="1341120" y="0"/>
                  </a:lnTo>
                  <a:lnTo>
                    <a:pt x="1341120" y="1341120"/>
                  </a:lnTo>
                  <a:lnTo>
                    <a:pt x="0" y="1341120"/>
                  </a:lnTo>
                  <a:lnTo>
                    <a:pt x="0" y="0"/>
                  </a:lnTo>
                  <a:close/>
                </a:path>
              </a:pathLst>
            </a:custGeom>
            <a:blipFill>
              <a:blip r:embed="rId4"/>
              <a:stretch>
                <a:fillRect/>
              </a:stretch>
            </a:blipFill>
          </p:spPr>
          <p:txBody>
            <a:bodyPr/>
            <a:lstStyle/>
            <a:p>
              <a:endParaRPr lang="en-US"/>
            </a:p>
          </p:txBody>
        </p:sp>
      </p:grpSp>
      <p:sp>
        <p:nvSpPr>
          <p:cNvPr id="19" name="TextBox 19"/>
          <p:cNvSpPr txBox="1"/>
          <p:nvPr/>
        </p:nvSpPr>
        <p:spPr>
          <a:xfrm>
            <a:off x="2798064" y="2970657"/>
            <a:ext cx="5980176" cy="2050418"/>
          </a:xfrm>
          <a:prstGeom prst="rect">
            <a:avLst/>
          </a:prstGeom>
        </p:spPr>
        <p:txBody>
          <a:bodyPr lIns="0" tIns="0" rIns="0" bIns="0" rtlCol="0" anchor="t">
            <a:spAutoFit/>
          </a:bodyPr>
          <a:lstStyle/>
          <a:p>
            <a:pPr algn="l">
              <a:lnSpc>
                <a:spcPts val="4320"/>
              </a:lnSpc>
            </a:pPr>
            <a:r>
              <a:rPr lang="en-US" sz="3600" b="1">
                <a:solidFill>
                  <a:srgbClr val="004AAD"/>
                </a:solidFill>
                <a:latin typeface="Arial"/>
                <a:ea typeface="Arial"/>
                <a:cs typeface="Arial"/>
                <a:sym typeface="Arial"/>
              </a:rPr>
              <a:t>Human-accountable</a:t>
            </a:r>
          </a:p>
          <a:p>
            <a:pPr algn="l">
              <a:lnSpc>
                <a:spcPts val="3359"/>
              </a:lnSpc>
            </a:pPr>
            <a:r>
              <a:rPr lang="en-US" sz="2799">
                <a:solidFill>
                  <a:srgbClr val="1F2A2E"/>
                </a:solidFill>
                <a:latin typeface="Arial"/>
                <a:ea typeface="Arial"/>
                <a:cs typeface="Arial"/>
                <a:sym typeface="Arial"/>
              </a:rPr>
              <a:t>AI support stays explainable, inspectable, and subject to human judgment</a:t>
            </a:r>
          </a:p>
        </p:txBody>
      </p:sp>
      <p:grpSp>
        <p:nvGrpSpPr>
          <p:cNvPr id="20" name="Group 20"/>
          <p:cNvGrpSpPr/>
          <p:nvPr/>
        </p:nvGrpSpPr>
        <p:grpSpPr>
          <a:xfrm>
            <a:off x="9320527" y="2919727"/>
            <a:ext cx="1530601" cy="1530601"/>
            <a:chOff x="0" y="0"/>
            <a:chExt cx="2040801" cy="2040801"/>
          </a:xfrm>
        </p:grpSpPr>
        <p:sp>
          <p:nvSpPr>
            <p:cNvPr id="21" name="Freeform 21"/>
            <p:cNvSpPr/>
            <p:nvPr/>
          </p:nvSpPr>
          <p:spPr>
            <a:xfrm>
              <a:off x="0" y="0"/>
              <a:ext cx="2040890" cy="2040890"/>
            </a:xfrm>
            <a:custGeom>
              <a:avLst/>
              <a:gdLst/>
              <a:ahLst/>
              <a:cxnLst/>
              <a:rect l="l" t="t" r="r" b="b"/>
              <a:pathLst>
                <a:path w="2040890" h="2040890">
                  <a:moveTo>
                    <a:pt x="0" y="1020445"/>
                  </a:moveTo>
                  <a:cubicBezTo>
                    <a:pt x="0" y="456819"/>
                    <a:pt x="456819" y="0"/>
                    <a:pt x="1020445" y="0"/>
                  </a:cubicBezTo>
                  <a:cubicBezTo>
                    <a:pt x="1584071" y="0"/>
                    <a:pt x="2040890" y="456819"/>
                    <a:pt x="2040890" y="1020445"/>
                  </a:cubicBezTo>
                  <a:cubicBezTo>
                    <a:pt x="2040890" y="1584071"/>
                    <a:pt x="1584071" y="2040890"/>
                    <a:pt x="1020445" y="2040890"/>
                  </a:cubicBezTo>
                  <a:cubicBezTo>
                    <a:pt x="456819" y="2040890"/>
                    <a:pt x="0" y="1583944"/>
                    <a:pt x="0" y="102044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22" name="Group 22"/>
          <p:cNvGrpSpPr/>
          <p:nvPr/>
        </p:nvGrpSpPr>
        <p:grpSpPr>
          <a:xfrm>
            <a:off x="9582912" y="3182112"/>
            <a:ext cx="1005840" cy="1005840"/>
            <a:chOff x="0" y="0"/>
            <a:chExt cx="1341120" cy="1341120"/>
          </a:xfrm>
        </p:grpSpPr>
        <p:sp>
          <p:nvSpPr>
            <p:cNvPr id="23" name="Freeform 23" descr="Lock icon"/>
            <p:cNvSpPr/>
            <p:nvPr/>
          </p:nvSpPr>
          <p:spPr>
            <a:xfrm>
              <a:off x="0" y="0"/>
              <a:ext cx="1341120" cy="1341120"/>
            </a:xfrm>
            <a:custGeom>
              <a:avLst/>
              <a:gdLst/>
              <a:ahLst/>
              <a:cxnLst/>
              <a:rect l="l" t="t" r="r" b="b"/>
              <a:pathLst>
                <a:path w="1341120" h="1341120">
                  <a:moveTo>
                    <a:pt x="0" y="0"/>
                  </a:moveTo>
                  <a:lnTo>
                    <a:pt x="1341120" y="0"/>
                  </a:lnTo>
                  <a:lnTo>
                    <a:pt x="1341120" y="1341120"/>
                  </a:lnTo>
                  <a:lnTo>
                    <a:pt x="0" y="1341120"/>
                  </a:lnTo>
                  <a:lnTo>
                    <a:pt x="0" y="0"/>
                  </a:lnTo>
                  <a:close/>
                </a:path>
              </a:pathLst>
            </a:custGeom>
            <a:blipFill>
              <a:blip r:embed="rId5"/>
              <a:stretch>
                <a:fillRect/>
              </a:stretch>
            </a:blipFill>
          </p:spPr>
          <p:txBody>
            <a:bodyPr/>
            <a:lstStyle/>
            <a:p>
              <a:endParaRPr lang="en-US"/>
            </a:p>
          </p:txBody>
        </p:sp>
      </p:grpSp>
      <p:sp>
        <p:nvSpPr>
          <p:cNvPr id="24" name="TextBox 24"/>
          <p:cNvSpPr txBox="1"/>
          <p:nvPr/>
        </p:nvSpPr>
        <p:spPr>
          <a:xfrm>
            <a:off x="11210544" y="2970657"/>
            <a:ext cx="5980176" cy="1623698"/>
          </a:xfrm>
          <a:prstGeom prst="rect">
            <a:avLst/>
          </a:prstGeom>
        </p:spPr>
        <p:txBody>
          <a:bodyPr lIns="0" tIns="0" rIns="0" bIns="0" rtlCol="0" anchor="t">
            <a:spAutoFit/>
          </a:bodyPr>
          <a:lstStyle/>
          <a:p>
            <a:pPr algn="l">
              <a:lnSpc>
                <a:spcPts val="4320"/>
              </a:lnSpc>
            </a:pPr>
            <a:r>
              <a:rPr lang="en-US" sz="3600" b="1">
                <a:solidFill>
                  <a:srgbClr val="004AAD"/>
                </a:solidFill>
                <a:latin typeface="Arial"/>
                <a:ea typeface="Arial"/>
                <a:cs typeface="Arial"/>
                <a:sym typeface="Arial"/>
              </a:rPr>
              <a:t>Confidentiality</a:t>
            </a:r>
          </a:p>
          <a:p>
            <a:pPr algn="l">
              <a:lnSpc>
                <a:spcPts val="3359"/>
              </a:lnSpc>
            </a:pPr>
            <a:r>
              <a:rPr lang="en-US" sz="2799">
                <a:solidFill>
                  <a:srgbClr val="1F2A2E"/>
                </a:solidFill>
                <a:latin typeface="Arial"/>
                <a:ea typeface="Arial"/>
                <a:cs typeface="Arial"/>
                <a:sym typeface="Arial"/>
              </a:rPr>
              <a:t>Protect confidential materials in deployment</a:t>
            </a:r>
          </a:p>
        </p:txBody>
      </p:sp>
      <p:grpSp>
        <p:nvGrpSpPr>
          <p:cNvPr id="25" name="Group 25"/>
          <p:cNvGrpSpPr/>
          <p:nvPr/>
        </p:nvGrpSpPr>
        <p:grpSpPr>
          <a:xfrm>
            <a:off x="908047" y="6120127"/>
            <a:ext cx="1530601" cy="1530601"/>
            <a:chOff x="0" y="0"/>
            <a:chExt cx="2040801" cy="2040801"/>
          </a:xfrm>
        </p:grpSpPr>
        <p:sp>
          <p:nvSpPr>
            <p:cNvPr id="26" name="Freeform 26"/>
            <p:cNvSpPr/>
            <p:nvPr/>
          </p:nvSpPr>
          <p:spPr>
            <a:xfrm>
              <a:off x="0" y="0"/>
              <a:ext cx="2040890" cy="2040890"/>
            </a:xfrm>
            <a:custGeom>
              <a:avLst/>
              <a:gdLst/>
              <a:ahLst/>
              <a:cxnLst/>
              <a:rect l="l" t="t" r="r" b="b"/>
              <a:pathLst>
                <a:path w="2040890" h="2040890">
                  <a:moveTo>
                    <a:pt x="0" y="1020445"/>
                  </a:moveTo>
                  <a:cubicBezTo>
                    <a:pt x="0" y="456819"/>
                    <a:pt x="456819" y="0"/>
                    <a:pt x="1020445" y="0"/>
                  </a:cubicBezTo>
                  <a:cubicBezTo>
                    <a:pt x="1584071" y="0"/>
                    <a:pt x="2040890" y="456819"/>
                    <a:pt x="2040890" y="1020445"/>
                  </a:cubicBezTo>
                  <a:cubicBezTo>
                    <a:pt x="2040890" y="1584071"/>
                    <a:pt x="1584071" y="2040890"/>
                    <a:pt x="1020445" y="2040890"/>
                  </a:cubicBezTo>
                  <a:cubicBezTo>
                    <a:pt x="456819" y="2040890"/>
                    <a:pt x="0" y="1583944"/>
                    <a:pt x="0" y="102044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27" name="Group 27"/>
          <p:cNvGrpSpPr/>
          <p:nvPr/>
        </p:nvGrpSpPr>
        <p:grpSpPr>
          <a:xfrm>
            <a:off x="1170432" y="6382512"/>
            <a:ext cx="1005840" cy="1005840"/>
            <a:chOff x="0" y="0"/>
            <a:chExt cx="1341120" cy="1341120"/>
          </a:xfrm>
        </p:grpSpPr>
        <p:sp>
          <p:nvSpPr>
            <p:cNvPr id="28" name="Freeform 28" descr="Scale icon"/>
            <p:cNvSpPr/>
            <p:nvPr/>
          </p:nvSpPr>
          <p:spPr>
            <a:xfrm>
              <a:off x="0" y="0"/>
              <a:ext cx="1341120" cy="1341120"/>
            </a:xfrm>
            <a:custGeom>
              <a:avLst/>
              <a:gdLst/>
              <a:ahLst/>
              <a:cxnLst/>
              <a:rect l="l" t="t" r="r" b="b"/>
              <a:pathLst>
                <a:path w="1341120" h="1341120">
                  <a:moveTo>
                    <a:pt x="0" y="0"/>
                  </a:moveTo>
                  <a:lnTo>
                    <a:pt x="1341120" y="0"/>
                  </a:lnTo>
                  <a:lnTo>
                    <a:pt x="1341120" y="1341120"/>
                  </a:lnTo>
                  <a:lnTo>
                    <a:pt x="0" y="1341120"/>
                  </a:lnTo>
                  <a:lnTo>
                    <a:pt x="0" y="0"/>
                  </a:lnTo>
                  <a:close/>
                </a:path>
              </a:pathLst>
            </a:custGeom>
            <a:blipFill>
              <a:blip r:embed="rId6"/>
              <a:stretch>
                <a:fillRect/>
              </a:stretch>
            </a:blipFill>
          </p:spPr>
          <p:txBody>
            <a:bodyPr/>
            <a:lstStyle/>
            <a:p>
              <a:endParaRPr lang="en-US"/>
            </a:p>
          </p:txBody>
        </p:sp>
      </p:grpSp>
      <p:sp>
        <p:nvSpPr>
          <p:cNvPr id="29" name="TextBox 29"/>
          <p:cNvSpPr txBox="1"/>
          <p:nvPr/>
        </p:nvSpPr>
        <p:spPr>
          <a:xfrm>
            <a:off x="2798064" y="6171057"/>
            <a:ext cx="5980176" cy="1196978"/>
          </a:xfrm>
          <a:prstGeom prst="rect">
            <a:avLst/>
          </a:prstGeom>
        </p:spPr>
        <p:txBody>
          <a:bodyPr lIns="0" tIns="0" rIns="0" bIns="0" rtlCol="0" anchor="t">
            <a:spAutoFit/>
          </a:bodyPr>
          <a:lstStyle/>
          <a:p>
            <a:pPr algn="l">
              <a:lnSpc>
                <a:spcPts val="4320"/>
              </a:lnSpc>
            </a:pPr>
            <a:r>
              <a:rPr lang="en-US" sz="3600" b="1">
                <a:solidFill>
                  <a:srgbClr val="004AAD"/>
                </a:solidFill>
                <a:latin typeface="Arial"/>
                <a:ea typeface="Arial"/>
                <a:cs typeface="Arial"/>
                <a:sym typeface="Arial"/>
              </a:rPr>
              <a:t>Audit uneven performance</a:t>
            </a:r>
          </a:p>
          <a:p>
            <a:pPr algn="l">
              <a:lnSpc>
                <a:spcPts val="3359"/>
              </a:lnSpc>
            </a:pPr>
            <a:r>
              <a:rPr lang="en-US" sz="2799">
                <a:solidFill>
                  <a:srgbClr val="1F2A2E"/>
                </a:solidFill>
                <a:latin typeface="Arial"/>
                <a:ea typeface="Arial"/>
                <a:cs typeface="Arial"/>
                <a:sym typeface="Arial"/>
              </a:rPr>
              <a:t>Across users and domains</a:t>
            </a:r>
          </a:p>
        </p:txBody>
      </p:sp>
      <p:grpSp>
        <p:nvGrpSpPr>
          <p:cNvPr id="30" name="Group 30"/>
          <p:cNvGrpSpPr/>
          <p:nvPr/>
        </p:nvGrpSpPr>
        <p:grpSpPr>
          <a:xfrm>
            <a:off x="9320527" y="6120127"/>
            <a:ext cx="1530601" cy="1530601"/>
            <a:chOff x="0" y="0"/>
            <a:chExt cx="2040801" cy="2040801"/>
          </a:xfrm>
        </p:grpSpPr>
        <p:sp>
          <p:nvSpPr>
            <p:cNvPr id="31" name="Freeform 31"/>
            <p:cNvSpPr/>
            <p:nvPr/>
          </p:nvSpPr>
          <p:spPr>
            <a:xfrm>
              <a:off x="0" y="0"/>
              <a:ext cx="2040890" cy="2040890"/>
            </a:xfrm>
            <a:custGeom>
              <a:avLst/>
              <a:gdLst/>
              <a:ahLst/>
              <a:cxnLst/>
              <a:rect l="l" t="t" r="r" b="b"/>
              <a:pathLst>
                <a:path w="2040890" h="2040890">
                  <a:moveTo>
                    <a:pt x="0" y="1020445"/>
                  </a:moveTo>
                  <a:cubicBezTo>
                    <a:pt x="0" y="456819"/>
                    <a:pt x="456819" y="0"/>
                    <a:pt x="1020445" y="0"/>
                  </a:cubicBezTo>
                  <a:cubicBezTo>
                    <a:pt x="1584071" y="0"/>
                    <a:pt x="2040890" y="456819"/>
                    <a:pt x="2040890" y="1020445"/>
                  </a:cubicBezTo>
                  <a:cubicBezTo>
                    <a:pt x="2040890" y="1584071"/>
                    <a:pt x="1584071" y="2040890"/>
                    <a:pt x="1020445" y="2040890"/>
                  </a:cubicBezTo>
                  <a:cubicBezTo>
                    <a:pt x="456819" y="2040890"/>
                    <a:pt x="0" y="1583944"/>
                    <a:pt x="0" y="1020445"/>
                  </a:cubicBezTo>
                  <a:close/>
                </a:path>
              </a:pathLst>
            </a:custGeom>
            <a:solidFill>
              <a:srgbClr val="CFEDFF"/>
            </a:solidFill>
            <a:ln w="12700" cap="sq">
              <a:solidFill>
                <a:srgbClr val="CFEDFF"/>
              </a:solidFill>
              <a:prstDash val="solid"/>
              <a:miter/>
            </a:ln>
          </p:spPr>
          <p:txBody>
            <a:bodyPr/>
            <a:lstStyle/>
            <a:p>
              <a:endParaRPr lang="en-US"/>
            </a:p>
          </p:txBody>
        </p:sp>
      </p:grpSp>
      <p:grpSp>
        <p:nvGrpSpPr>
          <p:cNvPr id="32" name="Group 32"/>
          <p:cNvGrpSpPr/>
          <p:nvPr/>
        </p:nvGrpSpPr>
        <p:grpSpPr>
          <a:xfrm>
            <a:off x="9582912" y="6382512"/>
            <a:ext cx="1005840" cy="1005840"/>
            <a:chOff x="0" y="0"/>
            <a:chExt cx="1341120" cy="1341120"/>
          </a:xfrm>
        </p:grpSpPr>
        <p:sp>
          <p:nvSpPr>
            <p:cNvPr id="33" name="Freeform 33" descr="Eye icon"/>
            <p:cNvSpPr/>
            <p:nvPr/>
          </p:nvSpPr>
          <p:spPr>
            <a:xfrm>
              <a:off x="0" y="0"/>
              <a:ext cx="1341120" cy="1341120"/>
            </a:xfrm>
            <a:custGeom>
              <a:avLst/>
              <a:gdLst/>
              <a:ahLst/>
              <a:cxnLst/>
              <a:rect l="l" t="t" r="r" b="b"/>
              <a:pathLst>
                <a:path w="1341120" h="1341120">
                  <a:moveTo>
                    <a:pt x="0" y="0"/>
                  </a:moveTo>
                  <a:lnTo>
                    <a:pt x="1341120" y="0"/>
                  </a:lnTo>
                  <a:lnTo>
                    <a:pt x="1341120" y="1341120"/>
                  </a:lnTo>
                  <a:lnTo>
                    <a:pt x="0" y="1341120"/>
                  </a:lnTo>
                  <a:lnTo>
                    <a:pt x="0" y="0"/>
                  </a:lnTo>
                  <a:close/>
                </a:path>
              </a:pathLst>
            </a:custGeom>
            <a:blipFill>
              <a:blip r:embed="rId7"/>
              <a:stretch>
                <a:fillRect/>
              </a:stretch>
            </a:blipFill>
          </p:spPr>
          <p:txBody>
            <a:bodyPr/>
            <a:lstStyle/>
            <a:p>
              <a:endParaRPr lang="en-US"/>
            </a:p>
          </p:txBody>
        </p:sp>
      </p:grpSp>
      <p:sp>
        <p:nvSpPr>
          <p:cNvPr id="34" name="TextBox 34"/>
          <p:cNvSpPr txBox="1"/>
          <p:nvPr/>
        </p:nvSpPr>
        <p:spPr>
          <a:xfrm>
            <a:off x="11210544" y="6171057"/>
            <a:ext cx="5980176" cy="1623698"/>
          </a:xfrm>
          <a:prstGeom prst="rect">
            <a:avLst/>
          </a:prstGeom>
        </p:spPr>
        <p:txBody>
          <a:bodyPr lIns="0" tIns="0" rIns="0" bIns="0" rtlCol="0" anchor="t">
            <a:spAutoFit/>
          </a:bodyPr>
          <a:lstStyle/>
          <a:p>
            <a:pPr algn="l">
              <a:lnSpc>
                <a:spcPts val="4320"/>
              </a:lnSpc>
            </a:pPr>
            <a:r>
              <a:rPr lang="en-US" sz="3600" b="1">
                <a:solidFill>
                  <a:srgbClr val="004AAD"/>
                </a:solidFill>
                <a:latin typeface="Arial"/>
                <a:ea typeface="Arial"/>
                <a:cs typeface="Arial"/>
                <a:sym typeface="Arial"/>
              </a:rPr>
              <a:t>Prevent over-reliance</a:t>
            </a:r>
          </a:p>
          <a:p>
            <a:pPr algn="l">
              <a:lnSpc>
                <a:spcPts val="3359"/>
              </a:lnSpc>
            </a:pPr>
            <a:r>
              <a:rPr lang="en-US" sz="2799">
                <a:solidFill>
                  <a:srgbClr val="1F2A2E"/>
                </a:solidFill>
                <a:latin typeface="Arial"/>
                <a:ea typeface="Arial"/>
                <a:cs typeface="Arial"/>
                <a:sym typeface="Arial"/>
              </a:rPr>
              <a:t>On agent suggestions in high-stakes settings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4393</Words>
  <Application>Microsoft Macintosh PowerPoint</Application>
  <PresentationFormat>Custom</PresentationFormat>
  <Paragraphs>568</Paragraphs>
  <Slides>28</Slides>
  <Notes>28</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 Bold</vt:lpstr>
      <vt:lpstr>Arial</vt:lpstr>
      <vt:lpstr>Arial Italics</vt:lpstr>
      <vt:lpstr>Anton</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CHORUS_ICMI26 V2.pptx</dc:title>
  <cp:lastModifiedBy>M12447</cp:lastModifiedBy>
  <cp:revision>6</cp:revision>
  <dcterms:created xsi:type="dcterms:W3CDTF">2006-08-16T00:00:00Z</dcterms:created>
  <dcterms:modified xsi:type="dcterms:W3CDTF">2026-09-30T19:48:05Z</dcterms:modified>
  <dc:identifier>DAHWTyXwn_c</dc:identifier>
</cp:coreProperties>
</file>