
<file path=[Content_Types].xml><?xml version="1.0" encoding="utf-8"?>
<Types xmlns="http://schemas.openxmlformats.org/package/2006/content-types">
  <Default Extension="fntdata" ContentType="application/x-fontdata"/>
  <Default Extension="gif" ContentType="image/gif"/>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Poppins" pitchFamily="2" charset="77"/>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gcTw7MBsZjmSJqELKFQsqayqf2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12"/>
    <p:restoredTop sz="75685" autoAdjust="0"/>
  </p:normalViewPr>
  <p:slideViewPr>
    <p:cSldViewPr snapToGrid="0">
      <p:cViewPr varScale="1">
        <p:scale>
          <a:sx n="94" d="100"/>
          <a:sy n="94" d="100"/>
        </p:scale>
        <p:origin x="1816"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customschemas.google.com/relationships/presentationmetadata" Target="meta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0"/>
    <c:plotArea>
      <c:layout/>
      <c:barChart>
        <c:barDir val="col"/>
        <c:grouping val="clustered"/>
        <c:varyColors val="1"/>
        <c:ser>
          <c:idx val="0"/>
          <c:order val="0"/>
          <c:tx>
            <c:strRef>
              <c:f>Sheet1!$B$1</c:f>
              <c:strCache>
                <c:ptCount val="1"/>
                <c:pt idx="0">
                  <c:v>Pure LLM</c:v>
                </c:pt>
              </c:strCache>
            </c:strRef>
          </c:tx>
          <c:spPr>
            <a:solidFill>
              <a:srgbClr val="B9A9A0"/>
            </a:solidFill>
          </c:spPr>
          <c:invertIfNegative val="1"/>
          <c:dLbls>
            <c:numFmt formatCode="0.00" sourceLinked="0"/>
            <c:spPr>
              <a:noFill/>
              <a:ln>
                <a:noFill/>
              </a:ln>
              <a:effectLst/>
            </c:spPr>
            <c:txPr>
              <a:bodyPr/>
              <a:lstStyle/>
              <a:p>
                <a:pPr>
                  <a:defRPr sz="1100" b="1">
                    <a:solidFill>
                      <a:srgbClr val="3D1209"/>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Relevance</c:v>
                </c:pt>
                <c:pt idx="1">
                  <c:v>Sizing &amp; placement</c:v>
                </c:pt>
                <c:pt idx="2">
                  <c:v>Readability</c:v>
                </c:pt>
              </c:strCache>
            </c:strRef>
          </c:cat>
          <c:val>
            <c:numRef>
              <c:f>Sheet1!$B$2:$B$4</c:f>
              <c:numCache>
                <c:formatCode>General</c:formatCode>
                <c:ptCount val="3"/>
                <c:pt idx="0">
                  <c:v>4.1100000000000003</c:v>
                </c:pt>
                <c:pt idx="1">
                  <c:v>2.76</c:v>
                </c:pt>
                <c:pt idx="2">
                  <c:v>2.79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649E-3446-B868-EC36D96391A0}"/>
            </c:ext>
          </c:extLst>
        </c:ser>
        <c:ser>
          <c:idx val="1"/>
          <c:order val="1"/>
          <c:tx>
            <c:strRef>
              <c:f>Sheet1!$C$1</c:f>
              <c:strCache>
                <c:ptCount val="1"/>
                <c:pt idx="0">
                  <c:v>LLM + cost model (DuoZone)</c:v>
                </c:pt>
              </c:strCache>
            </c:strRef>
          </c:tx>
          <c:spPr>
            <a:solidFill>
              <a:srgbClr val="008BF2"/>
            </a:solidFill>
          </c:spPr>
          <c:invertIfNegative val="1"/>
          <c:dLbls>
            <c:numFmt formatCode="0.00" sourceLinked="0"/>
            <c:spPr>
              <a:noFill/>
              <a:ln>
                <a:noFill/>
              </a:ln>
              <a:effectLst/>
            </c:spPr>
            <c:txPr>
              <a:bodyPr/>
              <a:lstStyle/>
              <a:p>
                <a:pPr>
                  <a:defRPr sz="1100" b="1">
                    <a:solidFill>
                      <a:srgbClr val="3D1209"/>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Relevance</c:v>
                </c:pt>
                <c:pt idx="1">
                  <c:v>Sizing &amp; placement</c:v>
                </c:pt>
                <c:pt idx="2">
                  <c:v>Readability</c:v>
                </c:pt>
              </c:strCache>
            </c:strRef>
          </c:cat>
          <c:val>
            <c:numRef>
              <c:f>Sheet1!$C$2:$C$4</c:f>
              <c:numCache>
                <c:formatCode>General</c:formatCode>
                <c:ptCount val="3"/>
                <c:pt idx="0">
                  <c:v>4.18</c:v>
                </c:pt>
                <c:pt idx="1">
                  <c:v>4.0599999999999996</c:v>
                </c:pt>
                <c:pt idx="2">
                  <c:v>3.98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649E-3446-B868-EC36D96391A0}"/>
            </c:ext>
          </c:extLst>
        </c:ser>
        <c:dLbls>
          <c:dLblPos val="outEnd"/>
          <c:showLegendKey val="0"/>
          <c:showVal val="1"/>
          <c:showCatName val="0"/>
          <c:showSerName val="0"/>
          <c:showPercent val="0"/>
          <c:showBubbleSize val="0"/>
        </c:dLbls>
        <c:gapWidth val="80"/>
        <c:overlap val="-1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C8BBAE"/>
            </a:solidFill>
          </a:ln>
        </c:spPr>
        <c:txPr>
          <a:bodyPr/>
          <a:lstStyle/>
          <a:p>
            <a:pPr>
              <a:defRPr sz="1100">
                <a:solidFill>
                  <a:srgbClr val="3D1209"/>
                </a:solidFill>
              </a:defRPr>
            </a:pPr>
            <a:endParaRPr lang="en-US"/>
          </a:p>
        </c:txPr>
        <c:crossAx val="-2113994440"/>
        <c:crosses val="autoZero"/>
        <c:auto val="1"/>
        <c:lblAlgn val="ctr"/>
        <c:lblOffset val="100"/>
        <c:noMultiLvlLbl val="0"/>
      </c:catAx>
      <c:valAx>
        <c:axId val="-2113994440"/>
        <c:scaling>
          <c:orientation val="minMax"/>
          <c:max val="5"/>
          <c:min val="1"/>
        </c:scaling>
        <c:delete val="0"/>
        <c:axPos val="l"/>
        <c:majorGridlines>
          <c:spPr>
            <a:ln>
              <a:solidFill>
                <a:srgbClr val="E6DDD3"/>
              </a:solidFill>
            </a:ln>
          </c:spPr>
        </c:majorGridlines>
        <c:numFmt formatCode="General" sourceLinked="1"/>
        <c:majorTickMark val="out"/>
        <c:minorTickMark val="none"/>
        <c:tickLblPos val="nextTo"/>
        <c:spPr>
          <a:ln>
            <a:noFill/>
          </a:ln>
        </c:spPr>
        <c:txPr>
          <a:bodyPr/>
          <a:lstStyle/>
          <a:p>
            <a:pPr>
              <a:defRPr sz="1000">
                <a:solidFill>
                  <a:srgbClr val="7A5A50"/>
                </a:solidFill>
              </a:defRPr>
            </a:pPr>
            <a:endParaRPr lang="en-US"/>
          </a:p>
        </c:txPr>
        <c:crossAx val="-2068027336"/>
        <c:crosses val="autoZero"/>
        <c:crossBetween val="between"/>
        <c:majorUnit val="1"/>
      </c:valAx>
    </c:plotArea>
    <c:legend>
      <c:legendPos val="b"/>
      <c:overlay val="0"/>
      <c:txPr>
        <a:bodyPr/>
        <a:lstStyle/>
        <a:p>
          <a:pPr>
            <a:defRPr sz="1100">
              <a:solidFill>
                <a:srgbClr val="3D1209"/>
              </a:solidFill>
              <a:latin typeface="Poppins"/>
            </a:defRPr>
          </a:pPr>
          <a:endParaRPr lang="en-US"/>
        </a:p>
      </c:txPr>
    </c:legend>
    <c:plotVisOnly val="1"/>
    <c:dispBlanksAs val="gap"/>
    <c:showDLblsOverMax val="1"/>
  </c:chart>
  <c:txPr>
    <a:bodyPr/>
    <a:lstStyle/>
    <a:p>
      <a:pPr>
        <a:defRPr sz="1800">
          <a:latin typeface="Poppi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Hello, I'm George Xi Wang, currently a PhD student at Stony Brook. Together with my co-first author Jing Qian from Tongji University, we will present </a:t>
            </a:r>
            <a:r>
              <a:rPr lang="en-US" dirty="0" err="1"/>
              <a:t>DuoZone</a:t>
            </a:r>
            <a:r>
              <a:rPr lang="en-US" dirty="0"/>
              <a:t>, a user-centric, LLM-guided, mixed-initiative XR window management system. This is joint work with Xiangyu Li, Yunge Wen, Guande Wu, Sonia Castelo, </a:t>
            </a:r>
            <a:r>
              <a:rPr lang="en-US" dirty="0" err="1"/>
              <a:t>Fumeng</a:t>
            </a:r>
            <a:r>
              <a:rPr lang="en-US" dirty="0"/>
              <a:t> Yang, and Claudio Silva. </a:t>
            </a:r>
            <a:endParaRPr dirty="0"/>
          </a:p>
        </p:txBody>
      </p:sp>
      <p:sp>
        <p:nvSpPr>
          <p:cNvPr id="78" name="Google Shape;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 name="Google Shape;8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Lightweight, high-quality XR headsets promise a new kind of portable work: a large, private canvas with as many windows as you like, without carrying physical screens. But three challenges show up,</a:t>
            </a:r>
            <a:endParaRPr dirty="0"/>
          </a:p>
          <a:p>
            <a:pPr marL="0" lvl="0" indent="0" algn="l" rtl="0">
              <a:spcBef>
                <a:spcPts val="0"/>
              </a:spcBef>
              <a:spcAft>
                <a:spcPts val="0"/>
              </a:spcAft>
              <a:buNone/>
            </a:pPr>
            <a:r>
              <a:rPr lang="en-US" dirty="0"/>
              <a:t>First, even a simple action, like moving or resizing one virtual window, takes real effort in XR: you point in mid-air, move your arm, and turn your head. That effort compounds when you set up a whole workspace. </a:t>
            </a:r>
            <a:endParaRPr dirty="0"/>
          </a:p>
          <a:p>
            <a:pPr marL="0" lvl="0" indent="0" algn="l" rtl="0">
              <a:spcBef>
                <a:spcPts val="0"/>
              </a:spcBef>
              <a:spcAft>
                <a:spcPts val="0"/>
              </a:spcAft>
              <a:buNone/>
            </a:pPr>
            <a:r>
              <a:rPr lang="en-US" dirty="0"/>
              <a:t>Second, there is little automation for layout adjustment. Systems such as </a:t>
            </a:r>
            <a:r>
              <a:rPr lang="en-US" dirty="0" err="1"/>
              <a:t>SituationAdapt</a:t>
            </a:r>
            <a:r>
              <a:rPr lang="en-US" dirty="0"/>
              <a:t> adapt windows to the environment, but they do not decide how large each window should be or where it goes. </a:t>
            </a:r>
            <a:endParaRPr dirty="0"/>
          </a:p>
          <a:p>
            <a:pPr marL="0" lvl="0" indent="0" algn="l" rtl="0">
              <a:spcBef>
                <a:spcPts val="0"/>
              </a:spcBef>
              <a:spcAft>
                <a:spcPts val="0"/>
              </a:spcAft>
              <a:buNone/>
            </a:pPr>
            <a:r>
              <a:rPr lang="en-US" dirty="0"/>
              <a:t>Third, virtual windows occlude the physical world, which raises safety concerns and limits awareness of your surroundings.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So our question was: how can we design an XR window layout management system that improves user performance and reduces user effort?</a:t>
            </a:r>
            <a:endParaRPr dirty="0"/>
          </a:p>
        </p:txBody>
      </p:sp>
      <p:sp>
        <p:nvSpPr>
          <p:cNvPr id="85" name="Google Shape;8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Our answer is </a:t>
            </a:r>
            <a:r>
              <a:rPr lang="en-US" dirty="0" err="1"/>
              <a:t>DuoZone</a:t>
            </a:r>
            <a:r>
              <a:rPr lang="en-US" dirty="0"/>
              <a:t>, in one sentence: the user authors, the AI scaffolds, and the user refines. Users first author spatial zones. A zone is one of the translucent, colored layout templates floating in these photos; it defines where automation may act, and everything outside stays manual. </a:t>
            </a:r>
            <a:endParaRPr dirty="0"/>
          </a:p>
          <a:p>
            <a:pPr marL="0" lvl="0" indent="0" algn="l" rtl="0">
              <a:spcBef>
                <a:spcPts val="0"/>
              </a:spcBef>
              <a:spcAft>
                <a:spcPts val="0"/>
              </a:spcAft>
              <a:buNone/>
            </a:pPr>
            <a:r>
              <a:rPr lang="en-US" dirty="0"/>
              <a:t>There are two kinds. Arrangement Zones, on the bottom row, are purely manual: they let you snap, group, resize, and move several windows together as one unit.</a:t>
            </a:r>
            <a:endParaRPr dirty="0"/>
          </a:p>
          <a:p>
            <a:pPr marL="0" lvl="0" indent="0" algn="l" rtl="0">
              <a:spcBef>
                <a:spcPts val="0"/>
              </a:spcBef>
              <a:spcAft>
                <a:spcPts val="0"/>
              </a:spcAft>
              <a:buNone/>
            </a:pPr>
            <a:r>
              <a:rPr lang="en-US" dirty="0"/>
              <a:t> Recommendation Zones, on the top row, add automation on top of the same structure. You give a high-level goal, a large language model recommends and assigns applications to the cells, and a cost model adjusts their ordering and sizing. The user then refines the result. The key idea: user-authored zones are the explicit boundary between human intent and AI automation. People decide where the AI may work; the AI fills in the details.</a:t>
            </a:r>
            <a:endParaRPr dirty="0"/>
          </a:p>
        </p:txBody>
      </p:sp>
      <p:sp>
        <p:nvSpPr>
          <p:cNvPr id="110" name="Google Shape;11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marR="0" lvl="0" indent="0" algn="l" rtl="0">
              <a:spcBef>
                <a:spcPts val="0"/>
              </a:spcBef>
              <a:spcAft>
                <a:spcPts val="0"/>
              </a:spcAft>
              <a:buNone/>
            </a:pPr>
            <a:r>
              <a:rPr lang="en-US" dirty="0"/>
              <a:t>We make three </a:t>
            </a:r>
            <a:r>
              <a:rPr lang="en-US" b="1" dirty="0"/>
              <a:t>contributions</a:t>
            </a:r>
            <a:r>
              <a:rPr lang="en-US" dirty="0"/>
              <a:t>. First, a user-authored zone abstraction for XR window management and workspace planning. Second, the </a:t>
            </a:r>
            <a:r>
              <a:rPr lang="en-US" dirty="0" err="1"/>
              <a:t>DuoZone</a:t>
            </a:r>
            <a:r>
              <a:rPr lang="en-US" dirty="0"/>
              <a:t> system, which combines an LLM's semantic reasoning with a geometric and ergonomic cost model to recommend, assign, order, and size applications within those zones. Third, empirical evidence supporting </a:t>
            </a:r>
            <a:r>
              <a:rPr lang="en-US" sz="1200" b="0" i="0" dirty="0">
                <a:solidFill>
                  <a:srgbClr val="3D1209"/>
                </a:solidFill>
                <a:latin typeface="Poppins"/>
                <a:ea typeface="Poppins"/>
                <a:cs typeface="Poppins"/>
                <a:sym typeface="Poppins"/>
              </a:rPr>
              <a:t>Improved performance for recommendation zones and </a:t>
            </a:r>
            <a:r>
              <a:rPr lang="en-US" sz="1200" dirty="0">
                <a:solidFill>
                  <a:srgbClr val="3D1209"/>
                </a:solidFill>
                <a:latin typeface="Poppins"/>
                <a:cs typeface="Poppins"/>
                <a:sym typeface="Poppins"/>
              </a:rPr>
              <a:t>Recommendation zones provides an </a:t>
            </a:r>
            <a:r>
              <a:rPr lang="en-US" sz="1200" b="1" dirty="0">
                <a:solidFill>
                  <a:srgbClr val="3D1209"/>
                </a:solidFill>
                <a:latin typeface="Poppins"/>
                <a:cs typeface="Poppins"/>
                <a:sym typeface="Poppins"/>
              </a:rPr>
              <a:t>efficient human-AI workflow </a:t>
            </a:r>
            <a:r>
              <a:rPr lang="en-US" sz="1200" dirty="0">
                <a:solidFill>
                  <a:srgbClr val="3D1209"/>
                </a:solidFill>
                <a:latin typeface="Poppins"/>
                <a:cs typeface="Poppins"/>
                <a:sym typeface="Poppins"/>
              </a:rPr>
              <a:t>to jump start XR workspace setup</a:t>
            </a:r>
          </a:p>
          <a:p>
            <a:pPr marL="0" lvl="0" indent="0" algn="l" rtl="0">
              <a:spcBef>
                <a:spcPts val="0"/>
              </a:spcBef>
              <a:spcAft>
                <a:spcPts val="0"/>
              </a:spcAft>
              <a:buNone/>
            </a:pPr>
            <a:endParaRPr dirty="0"/>
          </a:p>
        </p:txBody>
      </p:sp>
      <p:sp>
        <p:nvSpPr>
          <p:cNvPr id="144" name="Google Shape;14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Four design goals shaped the system. First, speed and low effort: manipulating windows in 3D is slower than in 2D, so we use spatial anchors, snapping, and grouping to cut repeated mid-air pointing and large arm movements. Second, a human-AI collaboration with a mixed-initiative strategy, where the AI scaffolds and the user refines the results. Third, dynamic readability: larger windows read better but cost more head and hand movement, so related windows should sit close together, and every cell must stay above a legibility floor. Fourth, an occlusion-free area that stays clear of virtual content so part of the real world remains visible.</a:t>
            </a:r>
            <a:endParaRPr dirty="0"/>
          </a:p>
        </p:txBody>
      </p:sp>
      <p:sp>
        <p:nvSpPr>
          <p:cNvPr id="166" name="Google Shape;16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Here is the system at a glance. From the headset there are two paths. On the top path, Arrangement Zones, in blue, support snapping, resizing, and ordering through direct interaction, with no AI involved. On the bottom path, Recommendation Zones, in red, run a three-step pipeline. A pre-stage asks ChatGPT 4.1 for relevant applications with relevance scores. Stage one asks the LLM for a global assignment of those apps to cells, informed by our cost model. Stage two runs the cost model alone to resize and reorder each zone. Both paths end at the same place on the right: a mixed-initiative interaction where the user can accept the result or edit any part of it.</a:t>
            </a:r>
            <a:endParaRPr dirty="0"/>
          </a:p>
        </p:txBody>
      </p:sp>
      <p:sp>
        <p:nvSpPr>
          <p:cNvPr id="190" name="Google Shape;19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Let us look at Arrangement Zones first. They are translucent, window-like containers that float in the room. Extending the tiled-window convention people know from desktop systems, we provide six layout templates. </a:t>
            </a:r>
            <a:endParaRPr dirty="0"/>
          </a:p>
          <a:p>
            <a:pPr marL="0" lvl="0" indent="0" algn="l" rtl="0">
              <a:spcBef>
                <a:spcPts val="0"/>
              </a:spcBef>
              <a:spcAft>
                <a:spcPts val="0"/>
              </a:spcAft>
              <a:buNone/>
            </a:pPr>
            <a:r>
              <a:rPr lang="en-US" dirty="0"/>
              <a:t>Users can compose these into more complex layouts. Each zone can be adjusted in three ways: its inner cells, its overall size, and its position in space. </a:t>
            </a:r>
            <a:endParaRPr dirty="0"/>
          </a:p>
          <a:p>
            <a:pPr marL="0" lvl="0" indent="0" algn="l" rtl="0">
              <a:spcBef>
                <a:spcPts val="0"/>
              </a:spcBef>
              <a:spcAft>
                <a:spcPts val="0"/>
              </a:spcAft>
              <a:buNone/>
            </a:pPr>
            <a:r>
              <a:rPr lang="en-US" dirty="0"/>
              <a:t>Inside a zone, organization is semi-automatic: drop a window on a cell and it snaps into place. Outside the zones, everything stays under full manual control.</a:t>
            </a:r>
            <a:endParaRPr dirty="0"/>
          </a:p>
          <a:p>
            <a:pPr marL="0" lvl="0" indent="0" algn="l" rtl="0">
              <a:spcBef>
                <a:spcPts val="0"/>
              </a:spcBef>
              <a:spcAft>
                <a:spcPts val="0"/>
              </a:spcAft>
              <a:buNone/>
            </a:pPr>
            <a:r>
              <a:rPr lang="en-US" dirty="0"/>
              <a:t> Finally, a special occlusion template, at the bottom right, marks a see-through void where no virtual content should go. If another zone intersects it, a red contour warns the user.</a:t>
            </a:r>
            <a:endParaRPr dirty="0"/>
          </a:p>
        </p:txBody>
      </p:sp>
      <p:sp>
        <p:nvSpPr>
          <p:cNvPr id="199" name="Google Shape;19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Interaction follows the familiar drag-and-drop. As the four diagrams show, users drag and move windows into cells, resize zones with edge handles, rearrange the layout, and move a whole zone with all of its windows as a group. One technical detail matters here. On </a:t>
            </a:r>
            <a:r>
              <a:rPr lang="en-US" dirty="0" err="1"/>
              <a:t>visionOS</a:t>
            </a:r>
            <a:r>
              <a:rPr lang="en-US" dirty="0"/>
              <a:t>, apps do not get continuous eye-tracking data; the system only reports a pointer at the moment of a pinch. So we use those pinch events for state changes: drag start, drag end, taps, and hover. When a dragged window hovers over a cell, the cell highlights to announce that a snap will follow, so the user always knows where the window will land. On the right you can see a participant in our study snapping and moving windows this way.</a:t>
            </a:r>
            <a:endParaRPr dirty="0"/>
          </a:p>
        </p:txBody>
      </p:sp>
      <p:sp>
        <p:nvSpPr>
          <p:cNvPr id="219" name="Google Shape;21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Recommendation Zones add automation on top of the same zones, and the pipeline across the top shows the five steps. First, the user speaks a high-level goal, for example 'set up for coding a web game’. Our system converts speech to text, and the transcript can be edited. Second, in the pre-stage, ChatGPT returns recommended applications. Third, in stage one, we compute a cost matrix from the current zone geometry and ask the LLM for a global assignment of apps to cells across all zones. We use the LLM here because it can weigh trade-offs that are hard to encode, such as keeping email next to the calendar. Fourth, in stage two, every zone independently optimizes its internal layout: divider positions, cell sizes, and app order. If the smallest cell falls below the legibility threshold, the zone scales up. Importantly, we never move a user-authored zone. Positions stay fixed to preserve the spatial mental model; only content and sizes change. </a:t>
            </a:r>
            <a:endParaRPr dirty="0"/>
          </a:p>
        </p:txBody>
      </p:sp>
      <p:sp>
        <p:nvSpPr>
          <p:cNvPr id="233" name="Google Shape;23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Let me explain the cost model at a high level. It uses three signals, all measured in the headset. F is the pointing distance: how far the pointer travels between two apps' cell centers. H is the head-turn angle: how far you must turn your head to bring an app into view. M is the hand-movement distance between pointer-down and pointer-up. Each signal is normalized to a zero-to-one range using ergonomic limits, and we use equal weights, because a pilot showed that fitting individual weights on limited data overfits. The equations on the right show how the signals are used. In stage one, the cost of placing an app in a cell sums the transition costs to apps already placed, weighted by how relevant both apps are and how often the user switches between them. In stage two, each zone chooses the divider point that minimizes intra-zone transition cost while giving more area to more relevant apps, then applies the readability scale-up.</a:t>
            </a:r>
            <a:endParaRPr dirty="0"/>
          </a:p>
        </p:txBody>
      </p:sp>
      <p:sp>
        <p:nvSpPr>
          <p:cNvPr id="272" name="Google Shape;27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[George]</a:t>
            </a:r>
            <a:endParaRPr dirty="0"/>
          </a:p>
          <a:p>
            <a:pPr marL="0" lvl="0" indent="0" algn="l" rtl="0">
              <a:spcBef>
                <a:spcPts val="0"/>
              </a:spcBef>
              <a:spcAft>
                <a:spcPts val="0"/>
              </a:spcAft>
              <a:buNone/>
            </a:pPr>
            <a:r>
              <a:rPr lang="en-US" dirty="0"/>
              <a:t>We ran an ablation on 160 paired workspaces across design and engineering setups: pure LLM, which also did placement and sizing, versus our full pipeline with the cost model. Two independent raters, with moderate agreement, scored relevance, readability, and functional sizing on a five-point scale. As the chart shows, app relevance was equally high in both conditions, because the same LLM chooses the apps. But sizing and placement dropped from 4.06 with the cost model to 2.76 with the pure LLM, and readability dropped from 3.98 to 2.79, both highly significant. The pure LLM often shrank apps below legibility for no clear reason. The LLM picks good apps; the cost model makes the layout usable.</a:t>
            </a:r>
            <a:endParaRPr dirty="0"/>
          </a:p>
        </p:txBody>
      </p:sp>
      <p:sp>
        <p:nvSpPr>
          <p:cNvPr id="302" name="Google Shape;3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3" name="Google Shape;32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We recruited sixteen experts, eight women and eight men, all with at least three years of professional experience and daily multi-window work; fifteen had used XR before. Everyone wore a first-generation Apple Vision Pro, with a host machine running the AI pipeline over the local network. The study was within-subject, so every participant experienced every condition, and it had two tasks. Task one is layout matching, shown in panel g: a holographic target layout appears in one of five directions around the participant, and they drag three or four app panels to match it. There were fifteen trials per condition, comparing native </a:t>
            </a:r>
            <a:r>
              <a:rPr lang="en-US" dirty="0" err="1"/>
              <a:t>visionOS</a:t>
            </a:r>
            <a:r>
              <a:rPr lang="en-US" dirty="0"/>
              <a:t> manipulation with Arrangement Zones, with the order counterbalanced. 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ask two is workspace construction, shown in panel h: participants set up a workspace they would actually use, to design a poster or to code a demo, comparing zones-only manual setup with Recommendation Zones. Here the manual baseline always came first, so the LLM's suggestions could not prime the manual choices. We measured completion time, workload with the NASA-TLX questionnaire, acceptance of the AI's proposals, and ran semi-structured interviews.</a:t>
            </a:r>
            <a:endParaRPr dirty="0"/>
          </a:p>
        </p:txBody>
      </p:sp>
      <p:sp>
        <p:nvSpPr>
          <p:cNvPr id="324" name="Google Shape;32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[Jing]</a:t>
            </a:r>
            <a:endParaRPr dirty="0"/>
          </a:p>
          <a:p>
            <a:pPr marL="0" lvl="0" indent="0" algn="l" rtl="0">
              <a:spcBef>
                <a:spcPts val="0"/>
              </a:spcBef>
              <a:spcAft>
                <a:spcPts val="0"/>
              </a:spcAft>
              <a:buNone/>
            </a:pPr>
            <a:r>
              <a:rPr lang="en-US" dirty="0"/>
              <a:t>In task one, Arrangement Zones made participants 34.5 percent faster. Because completion times are skewed, we analyzed them on a log scale: the geometric-mean time ratio was 0.655, with a 95 percent confidence interval from 0.566 to 0.757, p below .001. The left chart shows the effect holds in all five target directions. In the baseline, top-right was slowest; with </a:t>
            </a:r>
            <a:r>
              <a:rPr lang="en-US" dirty="0" err="1"/>
              <a:t>DuoZone</a:t>
            </a:r>
            <a:r>
              <a:rPr lang="en-US" dirty="0"/>
              <a:t>, no direction differed, so zones removed the penalty of awkward directions. Workload dropped too: as the NASA-TLX chart on the right shows, overall workload fell from 47.7 to 33.3, with significantly lower physical demand, effort, and frustration, and higher perceived performance.</a:t>
            </a:r>
            <a:endParaRPr dirty="0"/>
          </a:p>
        </p:txBody>
      </p:sp>
      <p:sp>
        <p:nvSpPr>
          <p:cNvPr id="349" name="Google Shape;34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[Jing]</a:t>
            </a:r>
            <a:endParaRPr dirty="0"/>
          </a:p>
          <a:p>
            <a:pPr marL="0" lvl="0" indent="0" algn="l" rtl="0">
              <a:spcBef>
                <a:spcPts val="0"/>
              </a:spcBef>
              <a:spcAft>
                <a:spcPts val="0"/>
              </a:spcAft>
              <a:buNone/>
            </a:pPr>
            <a:r>
              <a:rPr lang="en-US" dirty="0"/>
              <a:t>In task two, AI-assisted setup with Recommendation Zones took 168 seconds on average, versus 218 seconds for zones-only manual setup. That is about fifty seconds saved on a task that takes a few minutes, and the difference is significant,. Workload fell as well: overall NASA-TLX dropped from 34.2 to 22.4, with significantly lower mental demand and effort, while the other subscales did not differ. </a:t>
            </a:r>
            <a:endParaRPr dirty="0"/>
          </a:p>
        </p:txBody>
      </p:sp>
      <p:sp>
        <p:nvSpPr>
          <p:cNvPr id="368" name="Google Shape;36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[Jing]</a:t>
            </a:r>
            <a:endParaRPr dirty="0"/>
          </a:p>
          <a:p>
            <a:pPr marL="0" lvl="0" indent="0" algn="l" rtl="0">
              <a:spcBef>
                <a:spcPts val="0"/>
              </a:spcBef>
              <a:spcAft>
                <a:spcPts val="0"/>
              </a:spcAft>
              <a:buNone/>
            </a:pPr>
            <a:r>
              <a:rPr lang="en-US" dirty="0"/>
              <a:t>How much of the AI's work survived contact with real users? Participants created about four zones per workspace and received about eight app recommendations. They accepted 91.7 percent of the recommended apps, rejecting only 0.68 apps on average. They kept 82.8 percent of the proposed zone layouts and 76.5 percent of the proposed orderings. Sizing was the weakest part: 62.5 percent of sizes were kept, and 37.5 percent were manually rescaled. So the structure and the choice of apps were right, and what people changed was mostly personal sizing preference. Satisfaction with the final workspace was the same for manual and </a:t>
            </a:r>
            <a:r>
              <a:rPr lang="en-US" dirty="0" err="1"/>
              <a:t>DuoZone</a:t>
            </a:r>
            <a:r>
              <a:rPr lang="en-US" dirty="0"/>
              <a:t> setups, so automation did not cost perceived quality.</a:t>
            </a:r>
            <a:endParaRPr dirty="0"/>
          </a:p>
        </p:txBody>
      </p:sp>
      <p:sp>
        <p:nvSpPr>
          <p:cNvPr id="388" name="Google Shape;38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dirty="0">
                <a:solidFill>
                  <a:schemeClr val="dk1"/>
                </a:solidFill>
                <a:latin typeface="Arial"/>
                <a:ea typeface="Arial"/>
                <a:cs typeface="Arial"/>
                <a:sym typeface="Arial"/>
              </a:rPr>
              <a:t>The interviews explain these numbers. Recommendations felt intention-aligned: P11 said they perfectly align with my intention, exactly what I want, and others valued a usable scaffold when they had no idea where to start. Participants liked that the primary tool landed in the center of their view with supporting apps clustered around it, like File next to Note, or Gmail next to chat. They accepted the structure but personalized sizes: AI doesn't know my personal work habits; Photoshop is too narrow. And occlusion zones were vital for awareness: one participant wanted to see the door in case the boss walked in. People described a two-stage mental model: AI scaffolds, user perfects.</a:t>
            </a:r>
            <a:endParaRPr dirty="0"/>
          </a:p>
        </p:txBody>
      </p:sp>
      <p:sp>
        <p:nvSpPr>
          <p:cNvPr id="412" name="Google Shape;41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Overall, </a:t>
            </a:r>
            <a:r>
              <a:rPr lang="en-US" dirty="0" err="1"/>
              <a:t>DuoZone</a:t>
            </a:r>
            <a:r>
              <a:rPr lang="en-US" dirty="0"/>
              <a:t> reduced time, workload, and manual adjustments while maintaining comparable satisfaction. Recommendations generally matched user intent, though sizing needed personal tuning.</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Limitations include four-second LLM latency, no personalization, qualitative occlusion evaluation, possible carryover effects, a short-term study with 16 participants, and a native Vision Pro baseline.</a:t>
            </a:r>
            <a:endParaRPr dirty="0"/>
          </a:p>
        </p:txBody>
      </p:sp>
      <p:sp>
        <p:nvSpPr>
          <p:cNvPr id="432" name="Google Shape;43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3" name="Google Shape;44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[Jing]</a:t>
            </a:r>
            <a:endParaRPr dirty="0"/>
          </a:p>
          <a:p>
            <a:pPr marL="0" lvl="0" indent="0" algn="l" rtl="0">
              <a:spcBef>
                <a:spcPts val="0"/>
              </a:spcBef>
              <a:spcAft>
                <a:spcPts val="0"/>
              </a:spcAft>
              <a:buNone/>
            </a:pPr>
            <a:r>
              <a:rPr lang="en-US" dirty="0"/>
              <a:t>Three takeaways. First, user-authored zones are a workable boundary between human intent and AI automation: people plan the space, the AI fills it, and people keep the last word. Second, an LLM combined with a geometric and ergonomic cost model produces readable, functional workspaces that people accept and refine. Third, Arrangement Zones were 34.5 percent faster with lower workload, and Recommendation Zones cut setup time by fifty seconds with over ninety percent app acceptance. The system, prompts, and cost model are open source; scan the code to get them. Thank you for your attention,</a:t>
            </a:r>
            <a:endParaRPr dirty="0"/>
          </a:p>
        </p:txBody>
      </p:sp>
      <p:sp>
        <p:nvSpPr>
          <p:cNvPr id="444" name="Google Shape;44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_UP">
  <p:cSld name="Title_UP">
    <p:spTree>
      <p:nvGrpSpPr>
        <p:cNvPr id="1" name="Shape 14"/>
        <p:cNvGrpSpPr/>
        <p:nvPr/>
      </p:nvGrpSpPr>
      <p:grpSpPr>
        <a:xfrm>
          <a:off x="0" y="0"/>
          <a:ext cx="0" cy="0"/>
          <a:chOff x="0" y="0"/>
          <a:chExt cx="0" cy="0"/>
        </a:xfrm>
      </p:grpSpPr>
      <p:pic>
        <p:nvPicPr>
          <p:cNvPr id="15" name="Google Shape;15;p20"/>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16" name="Google Shape;16;p20"/>
          <p:cNvSpPr txBox="1">
            <a:spLocks noGrp="1"/>
          </p:cNvSpPr>
          <p:nvPr>
            <p:ph type="ctrTitle"/>
          </p:nvPr>
        </p:nvSpPr>
        <p:spPr>
          <a:xfrm>
            <a:off x="838200" y="794004"/>
            <a:ext cx="7178964" cy="164714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800"/>
              <a:buFont typeface="Poppins"/>
              <a:buNone/>
              <a:defRPr sz="2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7" name="Google Shape;17;p20"/>
          <p:cNvPicPr preferRelativeResize="0"/>
          <p:nvPr/>
        </p:nvPicPr>
        <p:blipFill rotWithShape="1">
          <a:blip r:embed="rId3">
            <a:alphaModFix/>
          </a:blip>
          <a:srcRect/>
          <a:stretch/>
        </p:blipFill>
        <p:spPr>
          <a:xfrm>
            <a:off x="8922599" y="521274"/>
            <a:ext cx="1666960" cy="1666960"/>
          </a:xfrm>
          <a:prstGeom prst="rect">
            <a:avLst/>
          </a:prstGeom>
          <a:noFill/>
          <a:ln>
            <a:noFill/>
          </a:ln>
        </p:spPr>
      </p:pic>
      <p:sp>
        <p:nvSpPr>
          <p:cNvPr id="18" name="Google Shape;18;p20"/>
          <p:cNvSpPr txBox="1">
            <a:spLocks noGrp="1"/>
          </p:cNvSpPr>
          <p:nvPr>
            <p:ph type="subTitle" idx="1"/>
          </p:nvPr>
        </p:nvSpPr>
        <p:spPr>
          <a:xfrm>
            <a:off x="838200" y="2563830"/>
            <a:ext cx="7178964" cy="19722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1800"/>
              <a:buFont typeface="Poppins"/>
              <a:buNone/>
              <a:defRPr sz="1800" i="1"/>
            </a:lvl1pPr>
            <a:lvl2pPr lvl="1" algn="ctr">
              <a:lnSpc>
                <a:spcPct val="90000"/>
              </a:lnSpc>
              <a:spcBef>
                <a:spcPts val="500"/>
              </a:spcBef>
              <a:spcAft>
                <a:spcPts val="0"/>
              </a:spcAft>
              <a:buClr>
                <a:schemeClr val="dk1"/>
              </a:buClr>
              <a:buSzPts val="2000"/>
              <a:buFont typeface="Poppins"/>
              <a:buNone/>
              <a:defRPr sz="2000"/>
            </a:lvl2pPr>
            <a:lvl3pPr lvl="2" algn="ctr">
              <a:lnSpc>
                <a:spcPct val="90000"/>
              </a:lnSpc>
              <a:spcBef>
                <a:spcPts val="500"/>
              </a:spcBef>
              <a:spcAft>
                <a:spcPts val="0"/>
              </a:spcAft>
              <a:buClr>
                <a:schemeClr val="dk1"/>
              </a:buClr>
              <a:buSzPts val="1800"/>
              <a:buFont typeface="Poppins"/>
              <a:buNone/>
              <a:defRPr sz="1800"/>
            </a:lvl3pPr>
            <a:lvl4pPr lvl="3" algn="ctr">
              <a:lnSpc>
                <a:spcPct val="90000"/>
              </a:lnSpc>
              <a:spcBef>
                <a:spcPts val="500"/>
              </a:spcBef>
              <a:spcAft>
                <a:spcPts val="0"/>
              </a:spcAft>
              <a:buClr>
                <a:schemeClr val="dk1"/>
              </a:buClr>
              <a:buSzPts val="1600"/>
              <a:buFont typeface="Poppins"/>
              <a:buNone/>
              <a:defRPr sz="1600"/>
            </a:lvl4pPr>
            <a:lvl5pPr lvl="4" algn="ctr">
              <a:lnSpc>
                <a:spcPct val="90000"/>
              </a:lnSpc>
              <a:spcBef>
                <a:spcPts val="500"/>
              </a:spcBef>
              <a:spcAft>
                <a:spcPts val="0"/>
              </a:spcAft>
              <a:buClr>
                <a:schemeClr val="dk1"/>
              </a:buClr>
              <a:buSzPts val="1600"/>
              <a:buFont typeface="Poppins"/>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_&amp;_content_1">
  <p:cSld name="Title_&amp;_content_1">
    <p:spTree>
      <p:nvGrpSpPr>
        <p:cNvPr id="1" name="Shape 19"/>
        <p:cNvGrpSpPr/>
        <p:nvPr/>
      </p:nvGrpSpPr>
      <p:grpSpPr>
        <a:xfrm>
          <a:off x="0" y="0"/>
          <a:ext cx="0" cy="0"/>
          <a:chOff x="0" y="0"/>
          <a:chExt cx="0" cy="0"/>
        </a:xfrm>
      </p:grpSpPr>
      <p:pic>
        <p:nvPicPr>
          <p:cNvPr id="20" name="Google Shape;20;p21"/>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21" name="Google Shape;21;p21"/>
          <p:cNvSpPr txBox="1">
            <a:spLocks noGrp="1"/>
          </p:cNvSpPr>
          <p:nvPr>
            <p:ph type="body" idx="1"/>
          </p:nvPr>
        </p:nvSpPr>
        <p:spPr>
          <a:xfrm>
            <a:off x="838200" y="1376218"/>
            <a:ext cx="10515600" cy="480074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21"/>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1"/>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dk1"/>
                </a:solidFill>
                <a:latin typeface="Poppins"/>
                <a:ea typeface="Poppins"/>
                <a:cs typeface="Poppins"/>
                <a:sym typeface="Poppins"/>
              </a:defRPr>
            </a:lvl1pPr>
            <a:lvl2pPr marL="0" lvl="1" indent="0" algn="r">
              <a:spcBef>
                <a:spcPts val="0"/>
              </a:spcBef>
              <a:buNone/>
              <a:defRPr sz="1200" b="0" i="0" u="none" strike="noStrike" cap="none">
                <a:solidFill>
                  <a:schemeClr val="dk1"/>
                </a:solidFill>
                <a:latin typeface="Poppins"/>
                <a:ea typeface="Poppins"/>
                <a:cs typeface="Poppins"/>
                <a:sym typeface="Poppins"/>
              </a:defRPr>
            </a:lvl2pPr>
            <a:lvl3pPr marL="0" lvl="2" indent="0" algn="r">
              <a:spcBef>
                <a:spcPts val="0"/>
              </a:spcBef>
              <a:buNone/>
              <a:defRPr sz="1200" b="0" i="0" u="none" strike="noStrike" cap="none">
                <a:solidFill>
                  <a:schemeClr val="dk1"/>
                </a:solidFill>
                <a:latin typeface="Poppins"/>
                <a:ea typeface="Poppins"/>
                <a:cs typeface="Poppins"/>
                <a:sym typeface="Poppins"/>
              </a:defRPr>
            </a:lvl3pPr>
            <a:lvl4pPr marL="0" lvl="3" indent="0" algn="r">
              <a:spcBef>
                <a:spcPts val="0"/>
              </a:spcBef>
              <a:buNone/>
              <a:defRPr sz="1200" b="0" i="0" u="none" strike="noStrike" cap="none">
                <a:solidFill>
                  <a:schemeClr val="dk1"/>
                </a:solidFill>
                <a:latin typeface="Poppins"/>
                <a:ea typeface="Poppins"/>
                <a:cs typeface="Poppins"/>
                <a:sym typeface="Poppins"/>
              </a:defRPr>
            </a:lvl4pPr>
            <a:lvl5pPr marL="0" lvl="4" indent="0" algn="r">
              <a:spcBef>
                <a:spcPts val="0"/>
              </a:spcBef>
              <a:buNone/>
              <a:defRPr sz="1200" b="0" i="0" u="none" strike="noStrike" cap="none">
                <a:solidFill>
                  <a:schemeClr val="dk1"/>
                </a:solidFill>
                <a:latin typeface="Poppins"/>
                <a:ea typeface="Poppins"/>
                <a:cs typeface="Poppins"/>
                <a:sym typeface="Poppins"/>
              </a:defRPr>
            </a:lvl5pPr>
            <a:lvl6pPr marL="0" lvl="5" indent="0" algn="r">
              <a:spcBef>
                <a:spcPts val="0"/>
              </a:spcBef>
              <a:buNone/>
              <a:defRPr sz="1200" b="0" i="0" u="none" strike="noStrike" cap="none">
                <a:solidFill>
                  <a:schemeClr val="dk1"/>
                </a:solidFill>
                <a:latin typeface="Poppins"/>
                <a:ea typeface="Poppins"/>
                <a:cs typeface="Poppins"/>
                <a:sym typeface="Poppins"/>
              </a:defRPr>
            </a:lvl6pPr>
            <a:lvl7pPr marL="0" lvl="6" indent="0" algn="r">
              <a:spcBef>
                <a:spcPts val="0"/>
              </a:spcBef>
              <a:buNone/>
              <a:defRPr sz="1200" b="0" i="0" u="none" strike="noStrike" cap="none">
                <a:solidFill>
                  <a:schemeClr val="dk1"/>
                </a:solidFill>
                <a:latin typeface="Poppins"/>
                <a:ea typeface="Poppins"/>
                <a:cs typeface="Poppins"/>
                <a:sym typeface="Poppins"/>
              </a:defRPr>
            </a:lvl7pPr>
            <a:lvl8pPr marL="0" lvl="7" indent="0" algn="r">
              <a:spcBef>
                <a:spcPts val="0"/>
              </a:spcBef>
              <a:buNone/>
              <a:defRPr sz="1200" b="0" i="0" u="none" strike="noStrike" cap="none">
                <a:solidFill>
                  <a:schemeClr val="dk1"/>
                </a:solidFill>
                <a:latin typeface="Poppins"/>
                <a:ea typeface="Poppins"/>
                <a:cs typeface="Poppins"/>
                <a:sym typeface="Poppins"/>
              </a:defRPr>
            </a:lvl8pPr>
            <a:lvl9pPr marL="0" lvl="8" indent="0" algn="r">
              <a:spcBef>
                <a:spcPts val="0"/>
              </a:spcBef>
              <a:buNone/>
              <a:defRPr sz="1200" b="0" i="0" u="none" strike="noStrike" cap="none">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21"/>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2800"/>
              <a:buFont typeface="Poppi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ouble_content_1" type="twoObj">
  <p:cSld name="TWO_OBJECTS">
    <p:spTree>
      <p:nvGrpSpPr>
        <p:cNvPr id="1" name="Shape 25"/>
        <p:cNvGrpSpPr/>
        <p:nvPr/>
      </p:nvGrpSpPr>
      <p:grpSpPr>
        <a:xfrm>
          <a:off x="0" y="0"/>
          <a:ext cx="0" cy="0"/>
          <a:chOff x="0" y="0"/>
          <a:chExt cx="0" cy="0"/>
        </a:xfrm>
      </p:grpSpPr>
      <p:pic>
        <p:nvPicPr>
          <p:cNvPr id="26" name="Google Shape;26;p22"/>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27" name="Google Shape;27;p22"/>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22"/>
          <p:cNvSpPr txBox="1">
            <a:spLocks noGrp="1"/>
          </p:cNvSpPr>
          <p:nvPr>
            <p:ph type="body" idx="1"/>
          </p:nvPr>
        </p:nvSpPr>
        <p:spPr>
          <a:xfrm>
            <a:off x="838200" y="1376218"/>
            <a:ext cx="5181600" cy="480074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22"/>
          <p:cNvSpPr txBox="1">
            <a:spLocks noGrp="1"/>
          </p:cNvSpPr>
          <p:nvPr>
            <p:ph type="body" idx="2"/>
          </p:nvPr>
        </p:nvSpPr>
        <p:spPr>
          <a:xfrm>
            <a:off x="6172200" y="1376218"/>
            <a:ext cx="5181600" cy="480074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2"/>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1" name="Google Shape;31;p22"/>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_1" type="twoTxTwoObj">
  <p:cSld name="TWO_OBJECTS_WITH_TEXT">
    <p:spTree>
      <p:nvGrpSpPr>
        <p:cNvPr id="1" name="Shape 32"/>
        <p:cNvGrpSpPr/>
        <p:nvPr/>
      </p:nvGrpSpPr>
      <p:grpSpPr>
        <a:xfrm>
          <a:off x="0" y="0"/>
          <a:ext cx="0" cy="0"/>
          <a:chOff x="0" y="0"/>
          <a:chExt cx="0" cy="0"/>
        </a:xfrm>
      </p:grpSpPr>
      <p:pic>
        <p:nvPicPr>
          <p:cNvPr id="33" name="Google Shape;33;p23"/>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34" name="Google Shape;34;p23"/>
          <p:cNvSpPr txBox="1">
            <a:spLocks noGrp="1"/>
          </p:cNvSpPr>
          <p:nvPr>
            <p:ph type="title"/>
          </p:nvPr>
        </p:nvSpPr>
        <p:spPr>
          <a:xfrm>
            <a:off x="839787" y="365126"/>
            <a:ext cx="10515601" cy="83170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3"/>
          <p:cNvSpPr txBox="1">
            <a:spLocks noGrp="1"/>
          </p:cNvSpPr>
          <p:nvPr>
            <p:ph type="body" idx="1"/>
          </p:nvPr>
        </p:nvSpPr>
        <p:spPr>
          <a:xfrm>
            <a:off x="839788" y="1383722"/>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Font typeface="Poppins"/>
              <a:buNone/>
              <a:defRPr sz="2400" b="1"/>
            </a:lvl1pPr>
            <a:lvl2pPr marL="914400" lvl="1" indent="-228600" algn="l">
              <a:lnSpc>
                <a:spcPct val="90000"/>
              </a:lnSpc>
              <a:spcBef>
                <a:spcPts val="500"/>
              </a:spcBef>
              <a:spcAft>
                <a:spcPts val="0"/>
              </a:spcAft>
              <a:buClr>
                <a:schemeClr val="dk1"/>
              </a:buClr>
              <a:buSzPts val="2000"/>
              <a:buFont typeface="Poppins"/>
              <a:buNone/>
              <a:defRPr sz="2000" b="1"/>
            </a:lvl2pPr>
            <a:lvl3pPr marL="1371600" lvl="2" indent="-228600" algn="l">
              <a:lnSpc>
                <a:spcPct val="90000"/>
              </a:lnSpc>
              <a:spcBef>
                <a:spcPts val="500"/>
              </a:spcBef>
              <a:spcAft>
                <a:spcPts val="0"/>
              </a:spcAft>
              <a:buClr>
                <a:schemeClr val="dk1"/>
              </a:buClr>
              <a:buSzPts val="1800"/>
              <a:buFont typeface="Poppins"/>
              <a:buNone/>
              <a:defRPr sz="1800" b="1"/>
            </a:lvl3pPr>
            <a:lvl4pPr marL="1828800" lvl="3" indent="-228600" algn="l">
              <a:lnSpc>
                <a:spcPct val="90000"/>
              </a:lnSpc>
              <a:spcBef>
                <a:spcPts val="500"/>
              </a:spcBef>
              <a:spcAft>
                <a:spcPts val="0"/>
              </a:spcAft>
              <a:buClr>
                <a:schemeClr val="dk1"/>
              </a:buClr>
              <a:buSzPts val="1600"/>
              <a:buFont typeface="Poppins"/>
              <a:buNone/>
              <a:defRPr sz="1600" b="1"/>
            </a:lvl4pPr>
            <a:lvl5pPr marL="2286000" lvl="4" indent="-228600" algn="l">
              <a:lnSpc>
                <a:spcPct val="90000"/>
              </a:lnSpc>
              <a:spcBef>
                <a:spcPts val="500"/>
              </a:spcBef>
              <a:spcAft>
                <a:spcPts val="0"/>
              </a:spcAft>
              <a:buClr>
                <a:schemeClr val="dk1"/>
              </a:buClr>
              <a:buSzPts val="1600"/>
              <a:buFont typeface="Poppins"/>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6" name="Google Shape;36;p23"/>
          <p:cNvSpPr txBox="1">
            <a:spLocks noGrp="1"/>
          </p:cNvSpPr>
          <p:nvPr>
            <p:ph type="body" idx="2"/>
          </p:nvPr>
        </p:nvSpPr>
        <p:spPr>
          <a:xfrm>
            <a:off x="839788" y="2394524"/>
            <a:ext cx="5157787" cy="37951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3"/>
          <p:cNvSpPr txBox="1">
            <a:spLocks noGrp="1"/>
          </p:cNvSpPr>
          <p:nvPr>
            <p:ph type="body" idx="3"/>
          </p:nvPr>
        </p:nvSpPr>
        <p:spPr>
          <a:xfrm>
            <a:off x="6172200" y="1383722"/>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Font typeface="Poppins"/>
              <a:buNone/>
              <a:defRPr sz="2400" b="1"/>
            </a:lvl1pPr>
            <a:lvl2pPr marL="914400" lvl="1" indent="-228600" algn="l">
              <a:lnSpc>
                <a:spcPct val="90000"/>
              </a:lnSpc>
              <a:spcBef>
                <a:spcPts val="500"/>
              </a:spcBef>
              <a:spcAft>
                <a:spcPts val="0"/>
              </a:spcAft>
              <a:buClr>
                <a:schemeClr val="dk1"/>
              </a:buClr>
              <a:buSzPts val="2000"/>
              <a:buFont typeface="Poppins"/>
              <a:buNone/>
              <a:defRPr sz="2000" b="1"/>
            </a:lvl2pPr>
            <a:lvl3pPr marL="1371600" lvl="2" indent="-228600" algn="l">
              <a:lnSpc>
                <a:spcPct val="90000"/>
              </a:lnSpc>
              <a:spcBef>
                <a:spcPts val="500"/>
              </a:spcBef>
              <a:spcAft>
                <a:spcPts val="0"/>
              </a:spcAft>
              <a:buClr>
                <a:schemeClr val="dk1"/>
              </a:buClr>
              <a:buSzPts val="1800"/>
              <a:buFont typeface="Poppins"/>
              <a:buNone/>
              <a:defRPr sz="1800" b="1"/>
            </a:lvl3pPr>
            <a:lvl4pPr marL="1828800" lvl="3" indent="-228600" algn="l">
              <a:lnSpc>
                <a:spcPct val="90000"/>
              </a:lnSpc>
              <a:spcBef>
                <a:spcPts val="500"/>
              </a:spcBef>
              <a:spcAft>
                <a:spcPts val="0"/>
              </a:spcAft>
              <a:buClr>
                <a:schemeClr val="dk1"/>
              </a:buClr>
              <a:buSzPts val="1600"/>
              <a:buFont typeface="Poppins"/>
              <a:buNone/>
              <a:defRPr sz="1600" b="1"/>
            </a:lvl4pPr>
            <a:lvl5pPr marL="2286000" lvl="4" indent="-228600" algn="l">
              <a:lnSpc>
                <a:spcPct val="90000"/>
              </a:lnSpc>
              <a:spcBef>
                <a:spcPts val="500"/>
              </a:spcBef>
              <a:spcAft>
                <a:spcPts val="0"/>
              </a:spcAft>
              <a:buClr>
                <a:schemeClr val="dk1"/>
              </a:buClr>
              <a:buSzPts val="1600"/>
              <a:buFont typeface="Poppins"/>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8" name="Google Shape;38;p23"/>
          <p:cNvSpPr txBox="1">
            <a:spLocks noGrp="1"/>
          </p:cNvSpPr>
          <p:nvPr>
            <p:ph type="body" idx="4"/>
          </p:nvPr>
        </p:nvSpPr>
        <p:spPr>
          <a:xfrm>
            <a:off x="6172200" y="2394524"/>
            <a:ext cx="5183188" cy="37951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23"/>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23"/>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ype="secHead">
  <p:cSld name="SECTION_HEADER">
    <p:spTree>
      <p:nvGrpSpPr>
        <p:cNvPr id="1" name="Shape 41"/>
        <p:cNvGrpSpPr/>
        <p:nvPr/>
      </p:nvGrpSpPr>
      <p:grpSpPr>
        <a:xfrm>
          <a:off x="0" y="0"/>
          <a:ext cx="0" cy="0"/>
          <a:chOff x="0" y="0"/>
          <a:chExt cx="0" cy="0"/>
        </a:xfrm>
      </p:grpSpPr>
      <p:pic>
        <p:nvPicPr>
          <p:cNvPr id="42" name="Google Shape;42;p24"/>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43" name="Google Shape;43;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oppi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Font typeface="Poppins"/>
              <a:buNone/>
              <a:defRPr sz="2400">
                <a:solidFill>
                  <a:schemeClr val="dk1"/>
                </a:solidFill>
              </a:defRPr>
            </a:lvl1pPr>
            <a:lvl2pPr marL="914400" lvl="1" indent="-228600" algn="l">
              <a:lnSpc>
                <a:spcPct val="90000"/>
              </a:lnSpc>
              <a:spcBef>
                <a:spcPts val="500"/>
              </a:spcBef>
              <a:spcAft>
                <a:spcPts val="0"/>
              </a:spcAft>
              <a:buClr>
                <a:srgbClr val="7F7675"/>
              </a:buClr>
              <a:buSzPts val="2000"/>
              <a:buFont typeface="Poppins"/>
              <a:buNone/>
              <a:defRPr sz="2000">
                <a:solidFill>
                  <a:srgbClr val="7F7675"/>
                </a:solidFill>
              </a:defRPr>
            </a:lvl2pPr>
            <a:lvl3pPr marL="1371600" lvl="2" indent="-228600" algn="l">
              <a:lnSpc>
                <a:spcPct val="90000"/>
              </a:lnSpc>
              <a:spcBef>
                <a:spcPts val="500"/>
              </a:spcBef>
              <a:spcAft>
                <a:spcPts val="0"/>
              </a:spcAft>
              <a:buClr>
                <a:srgbClr val="7F7675"/>
              </a:buClr>
              <a:buSzPts val="1800"/>
              <a:buFont typeface="Poppins"/>
              <a:buNone/>
              <a:defRPr sz="1800">
                <a:solidFill>
                  <a:srgbClr val="7F7675"/>
                </a:solidFill>
              </a:defRPr>
            </a:lvl3pPr>
            <a:lvl4pPr marL="1828800" lvl="3" indent="-228600" algn="l">
              <a:lnSpc>
                <a:spcPct val="90000"/>
              </a:lnSpc>
              <a:spcBef>
                <a:spcPts val="500"/>
              </a:spcBef>
              <a:spcAft>
                <a:spcPts val="0"/>
              </a:spcAft>
              <a:buClr>
                <a:srgbClr val="7F7675"/>
              </a:buClr>
              <a:buSzPts val="1600"/>
              <a:buFont typeface="Poppins"/>
              <a:buNone/>
              <a:defRPr sz="1600">
                <a:solidFill>
                  <a:srgbClr val="7F7675"/>
                </a:solidFill>
              </a:defRPr>
            </a:lvl4pPr>
            <a:lvl5pPr marL="2286000" lvl="4" indent="-228600" algn="l">
              <a:lnSpc>
                <a:spcPct val="90000"/>
              </a:lnSpc>
              <a:spcBef>
                <a:spcPts val="500"/>
              </a:spcBef>
              <a:spcAft>
                <a:spcPts val="0"/>
              </a:spcAft>
              <a:buClr>
                <a:srgbClr val="7F7675"/>
              </a:buClr>
              <a:buSzPts val="1600"/>
              <a:buFont typeface="Poppins"/>
              <a:buNone/>
              <a:defRPr sz="1600">
                <a:solidFill>
                  <a:srgbClr val="7F7675"/>
                </a:solidFill>
              </a:defRPr>
            </a:lvl5pPr>
            <a:lvl6pPr marL="2743200" lvl="5" indent="-228600" algn="l">
              <a:lnSpc>
                <a:spcPct val="90000"/>
              </a:lnSpc>
              <a:spcBef>
                <a:spcPts val="500"/>
              </a:spcBef>
              <a:spcAft>
                <a:spcPts val="0"/>
              </a:spcAft>
              <a:buClr>
                <a:srgbClr val="7F7675"/>
              </a:buClr>
              <a:buSzPts val="1600"/>
              <a:buNone/>
              <a:defRPr sz="1600">
                <a:solidFill>
                  <a:srgbClr val="7F7675"/>
                </a:solidFill>
              </a:defRPr>
            </a:lvl6pPr>
            <a:lvl7pPr marL="3200400" lvl="6" indent="-228600" algn="l">
              <a:lnSpc>
                <a:spcPct val="90000"/>
              </a:lnSpc>
              <a:spcBef>
                <a:spcPts val="500"/>
              </a:spcBef>
              <a:spcAft>
                <a:spcPts val="0"/>
              </a:spcAft>
              <a:buClr>
                <a:srgbClr val="7F7675"/>
              </a:buClr>
              <a:buSzPts val="1600"/>
              <a:buNone/>
              <a:defRPr sz="1600">
                <a:solidFill>
                  <a:srgbClr val="7F7675"/>
                </a:solidFill>
              </a:defRPr>
            </a:lvl7pPr>
            <a:lvl8pPr marL="3657600" lvl="7" indent="-228600" algn="l">
              <a:lnSpc>
                <a:spcPct val="90000"/>
              </a:lnSpc>
              <a:spcBef>
                <a:spcPts val="500"/>
              </a:spcBef>
              <a:spcAft>
                <a:spcPts val="0"/>
              </a:spcAft>
              <a:buClr>
                <a:srgbClr val="7F7675"/>
              </a:buClr>
              <a:buSzPts val="1600"/>
              <a:buNone/>
              <a:defRPr sz="1600">
                <a:solidFill>
                  <a:srgbClr val="7F7675"/>
                </a:solidFill>
              </a:defRPr>
            </a:lvl8pPr>
            <a:lvl9pPr marL="4114800" lvl="8" indent="-228600" algn="l">
              <a:lnSpc>
                <a:spcPct val="90000"/>
              </a:lnSpc>
              <a:spcBef>
                <a:spcPts val="500"/>
              </a:spcBef>
              <a:spcAft>
                <a:spcPts val="0"/>
              </a:spcAft>
              <a:buClr>
                <a:srgbClr val="7F7675"/>
              </a:buClr>
              <a:buSzPts val="1600"/>
              <a:buNone/>
              <a:defRPr sz="1600">
                <a:solidFill>
                  <a:srgbClr val="7F7675"/>
                </a:solidFill>
              </a:defRPr>
            </a:lvl9pPr>
          </a:lstStyle>
          <a:p>
            <a:endParaRPr/>
          </a:p>
        </p:txBody>
      </p:sp>
      <p:sp>
        <p:nvSpPr>
          <p:cNvPr id="45" name="Google Shape;45;p24"/>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6" name="Google Shape;46;p24"/>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_&amp;_content_2" type="obj">
  <p:cSld name="OBJECT">
    <p:spTree>
      <p:nvGrpSpPr>
        <p:cNvPr id="1" name="Shape 47"/>
        <p:cNvGrpSpPr/>
        <p:nvPr/>
      </p:nvGrpSpPr>
      <p:grpSpPr>
        <a:xfrm>
          <a:off x="0" y="0"/>
          <a:ext cx="0" cy="0"/>
          <a:chOff x="0" y="0"/>
          <a:chExt cx="0" cy="0"/>
        </a:xfrm>
      </p:grpSpPr>
      <p:pic>
        <p:nvPicPr>
          <p:cNvPr id="48" name="Google Shape;48;p25"/>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49" name="Google Shape;49;p25"/>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25"/>
          <p:cNvSpPr txBox="1">
            <a:spLocks noGrp="1"/>
          </p:cNvSpPr>
          <p:nvPr>
            <p:ph type="body" idx="1"/>
          </p:nvPr>
        </p:nvSpPr>
        <p:spPr>
          <a:xfrm>
            <a:off x="838200" y="1376218"/>
            <a:ext cx="10515600" cy="480074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5"/>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Poppins"/>
                <a:ea typeface="Poppins"/>
                <a:cs typeface="Poppins"/>
                <a:sym typeface="Poppins"/>
              </a:defRPr>
            </a:lvl1pPr>
            <a:lvl2pPr marL="0" lvl="1" indent="0" algn="r">
              <a:spcBef>
                <a:spcPts val="0"/>
              </a:spcBef>
              <a:buNone/>
              <a:defRPr sz="1200">
                <a:solidFill>
                  <a:schemeClr val="dk1"/>
                </a:solidFill>
                <a:latin typeface="Poppins"/>
                <a:ea typeface="Poppins"/>
                <a:cs typeface="Poppins"/>
                <a:sym typeface="Poppins"/>
              </a:defRPr>
            </a:lvl2pPr>
            <a:lvl3pPr marL="0" lvl="2" indent="0" algn="r">
              <a:spcBef>
                <a:spcPts val="0"/>
              </a:spcBef>
              <a:buNone/>
              <a:defRPr sz="1200">
                <a:solidFill>
                  <a:schemeClr val="dk1"/>
                </a:solidFill>
                <a:latin typeface="Poppins"/>
                <a:ea typeface="Poppins"/>
                <a:cs typeface="Poppins"/>
                <a:sym typeface="Poppins"/>
              </a:defRPr>
            </a:lvl3pPr>
            <a:lvl4pPr marL="0" lvl="3" indent="0" algn="r">
              <a:spcBef>
                <a:spcPts val="0"/>
              </a:spcBef>
              <a:buNone/>
              <a:defRPr sz="1200">
                <a:solidFill>
                  <a:schemeClr val="dk1"/>
                </a:solidFill>
                <a:latin typeface="Poppins"/>
                <a:ea typeface="Poppins"/>
                <a:cs typeface="Poppins"/>
                <a:sym typeface="Poppins"/>
              </a:defRPr>
            </a:lvl4pPr>
            <a:lvl5pPr marL="0" lvl="4" indent="0" algn="r">
              <a:spcBef>
                <a:spcPts val="0"/>
              </a:spcBef>
              <a:buNone/>
              <a:defRPr sz="1200">
                <a:solidFill>
                  <a:schemeClr val="dk1"/>
                </a:solidFill>
                <a:latin typeface="Poppins"/>
                <a:ea typeface="Poppins"/>
                <a:cs typeface="Poppins"/>
                <a:sym typeface="Poppins"/>
              </a:defRPr>
            </a:lvl5pPr>
            <a:lvl6pPr marL="0" lvl="5" indent="0" algn="r">
              <a:spcBef>
                <a:spcPts val="0"/>
              </a:spcBef>
              <a:buNone/>
              <a:defRPr sz="1200">
                <a:solidFill>
                  <a:schemeClr val="dk1"/>
                </a:solidFill>
                <a:latin typeface="Poppins"/>
                <a:ea typeface="Poppins"/>
                <a:cs typeface="Poppins"/>
                <a:sym typeface="Poppins"/>
              </a:defRPr>
            </a:lvl6pPr>
            <a:lvl7pPr marL="0" lvl="6" indent="0" algn="r">
              <a:spcBef>
                <a:spcPts val="0"/>
              </a:spcBef>
              <a:buNone/>
              <a:defRPr sz="1200">
                <a:solidFill>
                  <a:schemeClr val="dk1"/>
                </a:solidFill>
                <a:latin typeface="Poppins"/>
                <a:ea typeface="Poppins"/>
                <a:cs typeface="Poppins"/>
                <a:sym typeface="Poppins"/>
              </a:defRPr>
            </a:lvl7pPr>
            <a:lvl8pPr marL="0" lvl="7" indent="0" algn="r">
              <a:spcBef>
                <a:spcPts val="0"/>
              </a:spcBef>
              <a:buNone/>
              <a:defRPr sz="1200">
                <a:solidFill>
                  <a:schemeClr val="dk1"/>
                </a:solidFill>
                <a:latin typeface="Poppins"/>
                <a:ea typeface="Poppins"/>
                <a:cs typeface="Poppins"/>
                <a:sym typeface="Poppins"/>
              </a:defRPr>
            </a:lvl8pPr>
            <a:lvl9pPr marL="0" lvl="8" indent="0" algn="r">
              <a:spcBef>
                <a:spcPts val="0"/>
              </a:spcBef>
              <a:buNone/>
              <a:defRPr sz="1200">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
        <p:nvSpPr>
          <p:cNvPr id="52" name="Google Shape;52;p25"/>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ouble_content_2">
  <p:cSld name="Double_content_2">
    <p:spTree>
      <p:nvGrpSpPr>
        <p:cNvPr id="1" name="Shape 53"/>
        <p:cNvGrpSpPr/>
        <p:nvPr/>
      </p:nvGrpSpPr>
      <p:grpSpPr>
        <a:xfrm>
          <a:off x="0" y="0"/>
          <a:ext cx="0" cy="0"/>
          <a:chOff x="0" y="0"/>
          <a:chExt cx="0" cy="0"/>
        </a:xfrm>
      </p:grpSpPr>
      <p:pic>
        <p:nvPicPr>
          <p:cNvPr id="54" name="Google Shape;54;p26"/>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55" name="Google Shape;55;p26"/>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6"/>
          <p:cNvSpPr txBox="1">
            <a:spLocks noGrp="1"/>
          </p:cNvSpPr>
          <p:nvPr>
            <p:ph type="body" idx="1"/>
          </p:nvPr>
        </p:nvSpPr>
        <p:spPr>
          <a:xfrm>
            <a:off x="838200" y="1376218"/>
            <a:ext cx="5181600" cy="480074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26"/>
          <p:cNvSpPr txBox="1">
            <a:spLocks noGrp="1"/>
          </p:cNvSpPr>
          <p:nvPr>
            <p:ph type="body" idx="2"/>
          </p:nvPr>
        </p:nvSpPr>
        <p:spPr>
          <a:xfrm>
            <a:off x="6172200" y="1376218"/>
            <a:ext cx="5181600" cy="480074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26"/>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9" name="Google Shape;59;p26"/>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_2">
  <p:cSld name="Comparison_2">
    <p:spTree>
      <p:nvGrpSpPr>
        <p:cNvPr id="1" name="Shape 60"/>
        <p:cNvGrpSpPr/>
        <p:nvPr/>
      </p:nvGrpSpPr>
      <p:grpSpPr>
        <a:xfrm>
          <a:off x="0" y="0"/>
          <a:ext cx="0" cy="0"/>
          <a:chOff x="0" y="0"/>
          <a:chExt cx="0" cy="0"/>
        </a:xfrm>
      </p:grpSpPr>
      <p:pic>
        <p:nvPicPr>
          <p:cNvPr id="61" name="Google Shape;61;p27"/>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62" name="Google Shape;62;p27"/>
          <p:cNvSpPr txBox="1">
            <a:spLocks noGrp="1"/>
          </p:cNvSpPr>
          <p:nvPr>
            <p:ph type="title"/>
          </p:nvPr>
        </p:nvSpPr>
        <p:spPr>
          <a:xfrm>
            <a:off x="839787" y="365126"/>
            <a:ext cx="10515601" cy="83170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7"/>
          <p:cNvSpPr txBox="1">
            <a:spLocks noGrp="1"/>
          </p:cNvSpPr>
          <p:nvPr>
            <p:ph type="body" idx="1"/>
          </p:nvPr>
        </p:nvSpPr>
        <p:spPr>
          <a:xfrm>
            <a:off x="839788" y="1383722"/>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Font typeface="Poppins"/>
              <a:buNone/>
              <a:defRPr sz="2400" b="1"/>
            </a:lvl1pPr>
            <a:lvl2pPr marL="914400" lvl="1" indent="-228600" algn="l">
              <a:lnSpc>
                <a:spcPct val="90000"/>
              </a:lnSpc>
              <a:spcBef>
                <a:spcPts val="500"/>
              </a:spcBef>
              <a:spcAft>
                <a:spcPts val="0"/>
              </a:spcAft>
              <a:buClr>
                <a:schemeClr val="dk1"/>
              </a:buClr>
              <a:buSzPts val="2000"/>
              <a:buFont typeface="Poppins"/>
              <a:buNone/>
              <a:defRPr sz="2000" b="1"/>
            </a:lvl2pPr>
            <a:lvl3pPr marL="1371600" lvl="2" indent="-228600" algn="l">
              <a:lnSpc>
                <a:spcPct val="90000"/>
              </a:lnSpc>
              <a:spcBef>
                <a:spcPts val="500"/>
              </a:spcBef>
              <a:spcAft>
                <a:spcPts val="0"/>
              </a:spcAft>
              <a:buClr>
                <a:schemeClr val="dk1"/>
              </a:buClr>
              <a:buSzPts val="1800"/>
              <a:buFont typeface="Poppins"/>
              <a:buNone/>
              <a:defRPr sz="1800" b="1"/>
            </a:lvl3pPr>
            <a:lvl4pPr marL="1828800" lvl="3" indent="-228600" algn="l">
              <a:lnSpc>
                <a:spcPct val="90000"/>
              </a:lnSpc>
              <a:spcBef>
                <a:spcPts val="500"/>
              </a:spcBef>
              <a:spcAft>
                <a:spcPts val="0"/>
              </a:spcAft>
              <a:buClr>
                <a:schemeClr val="dk1"/>
              </a:buClr>
              <a:buSzPts val="1600"/>
              <a:buFont typeface="Poppins"/>
              <a:buNone/>
              <a:defRPr sz="1600" b="1"/>
            </a:lvl4pPr>
            <a:lvl5pPr marL="2286000" lvl="4" indent="-228600" algn="l">
              <a:lnSpc>
                <a:spcPct val="90000"/>
              </a:lnSpc>
              <a:spcBef>
                <a:spcPts val="500"/>
              </a:spcBef>
              <a:spcAft>
                <a:spcPts val="0"/>
              </a:spcAft>
              <a:buClr>
                <a:schemeClr val="dk1"/>
              </a:buClr>
              <a:buSzPts val="1600"/>
              <a:buFont typeface="Poppins"/>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27"/>
          <p:cNvSpPr txBox="1">
            <a:spLocks noGrp="1"/>
          </p:cNvSpPr>
          <p:nvPr>
            <p:ph type="body" idx="2"/>
          </p:nvPr>
        </p:nvSpPr>
        <p:spPr>
          <a:xfrm>
            <a:off x="839788" y="2394524"/>
            <a:ext cx="5157787" cy="37951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27"/>
          <p:cNvSpPr txBox="1">
            <a:spLocks noGrp="1"/>
          </p:cNvSpPr>
          <p:nvPr>
            <p:ph type="body" idx="3"/>
          </p:nvPr>
        </p:nvSpPr>
        <p:spPr>
          <a:xfrm>
            <a:off x="6172200" y="1383722"/>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Font typeface="Poppins"/>
              <a:buNone/>
              <a:defRPr sz="2400" b="1"/>
            </a:lvl1pPr>
            <a:lvl2pPr marL="914400" lvl="1" indent="-228600" algn="l">
              <a:lnSpc>
                <a:spcPct val="90000"/>
              </a:lnSpc>
              <a:spcBef>
                <a:spcPts val="500"/>
              </a:spcBef>
              <a:spcAft>
                <a:spcPts val="0"/>
              </a:spcAft>
              <a:buClr>
                <a:schemeClr val="dk1"/>
              </a:buClr>
              <a:buSzPts val="2000"/>
              <a:buFont typeface="Poppins"/>
              <a:buNone/>
              <a:defRPr sz="2000" b="1"/>
            </a:lvl2pPr>
            <a:lvl3pPr marL="1371600" lvl="2" indent="-228600" algn="l">
              <a:lnSpc>
                <a:spcPct val="90000"/>
              </a:lnSpc>
              <a:spcBef>
                <a:spcPts val="500"/>
              </a:spcBef>
              <a:spcAft>
                <a:spcPts val="0"/>
              </a:spcAft>
              <a:buClr>
                <a:schemeClr val="dk1"/>
              </a:buClr>
              <a:buSzPts val="1800"/>
              <a:buFont typeface="Poppins"/>
              <a:buNone/>
              <a:defRPr sz="1800" b="1"/>
            </a:lvl3pPr>
            <a:lvl4pPr marL="1828800" lvl="3" indent="-228600" algn="l">
              <a:lnSpc>
                <a:spcPct val="90000"/>
              </a:lnSpc>
              <a:spcBef>
                <a:spcPts val="500"/>
              </a:spcBef>
              <a:spcAft>
                <a:spcPts val="0"/>
              </a:spcAft>
              <a:buClr>
                <a:schemeClr val="dk1"/>
              </a:buClr>
              <a:buSzPts val="1600"/>
              <a:buFont typeface="Poppins"/>
              <a:buNone/>
              <a:defRPr sz="1600" b="1"/>
            </a:lvl4pPr>
            <a:lvl5pPr marL="2286000" lvl="4" indent="-228600" algn="l">
              <a:lnSpc>
                <a:spcPct val="90000"/>
              </a:lnSpc>
              <a:spcBef>
                <a:spcPts val="500"/>
              </a:spcBef>
              <a:spcAft>
                <a:spcPts val="0"/>
              </a:spcAft>
              <a:buClr>
                <a:schemeClr val="dk1"/>
              </a:buClr>
              <a:buSzPts val="1600"/>
              <a:buFont typeface="Poppins"/>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6" name="Google Shape;66;p27"/>
          <p:cNvSpPr txBox="1">
            <a:spLocks noGrp="1"/>
          </p:cNvSpPr>
          <p:nvPr>
            <p:ph type="body" idx="4"/>
          </p:nvPr>
        </p:nvSpPr>
        <p:spPr>
          <a:xfrm>
            <a:off x="6172200" y="2394524"/>
            <a:ext cx="5183188" cy="379513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27"/>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8" name="Google Shape;68;p27"/>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900"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nd_of_presentation">
  <p:cSld name="End_of_presentation">
    <p:spTree>
      <p:nvGrpSpPr>
        <p:cNvPr id="1" name="Shape 69"/>
        <p:cNvGrpSpPr/>
        <p:nvPr/>
      </p:nvGrpSpPr>
      <p:grpSpPr>
        <a:xfrm>
          <a:off x="0" y="0"/>
          <a:ext cx="0" cy="0"/>
          <a:chOff x="0" y="0"/>
          <a:chExt cx="0" cy="0"/>
        </a:xfrm>
      </p:grpSpPr>
      <p:pic>
        <p:nvPicPr>
          <p:cNvPr id="70" name="Google Shape;70;p28"/>
          <p:cNvPicPr preferRelativeResize="0"/>
          <p:nvPr/>
        </p:nvPicPr>
        <p:blipFill rotWithShape="1">
          <a:blip r:embed="rId2">
            <a:alphaModFix/>
          </a:blip>
          <a:srcRect/>
          <a:stretch/>
        </p:blipFill>
        <p:spPr>
          <a:xfrm>
            <a:off x="0" y="0"/>
            <a:ext cx="12191999" cy="6858000"/>
          </a:xfrm>
          <a:prstGeom prst="rect">
            <a:avLst/>
          </a:prstGeom>
          <a:noFill/>
          <a:ln>
            <a:noFill/>
          </a:ln>
        </p:spPr>
      </p:pic>
      <p:sp>
        <p:nvSpPr>
          <p:cNvPr id="71" name="Google Shape;71;p28"/>
          <p:cNvSpPr txBox="1">
            <a:spLocks noGrp="1"/>
          </p:cNvSpPr>
          <p:nvPr>
            <p:ph type="ftr" idx="11"/>
          </p:nvPr>
        </p:nvSpPr>
        <p:spPr>
          <a:xfrm>
            <a:off x="7770421" y="2953617"/>
            <a:ext cx="3623788" cy="835601"/>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i="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8"/>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3" name="Google Shape;73;p28"/>
          <p:cNvPicPr preferRelativeResize="0"/>
          <p:nvPr/>
        </p:nvPicPr>
        <p:blipFill rotWithShape="1">
          <a:blip r:embed="rId3">
            <a:alphaModFix/>
          </a:blip>
          <a:srcRect/>
          <a:stretch/>
        </p:blipFill>
        <p:spPr>
          <a:xfrm>
            <a:off x="5140460" y="98775"/>
            <a:ext cx="1911079" cy="1911079"/>
          </a:xfrm>
          <a:prstGeom prst="rect">
            <a:avLst/>
          </a:prstGeom>
          <a:noFill/>
          <a:ln>
            <a:noFill/>
          </a:ln>
        </p:spPr>
      </p:pic>
      <p:sp>
        <p:nvSpPr>
          <p:cNvPr id="74" name="Google Shape;74;p28"/>
          <p:cNvSpPr txBox="1">
            <a:spLocks noGrp="1"/>
          </p:cNvSpPr>
          <p:nvPr>
            <p:ph type="body" idx="1"/>
          </p:nvPr>
        </p:nvSpPr>
        <p:spPr>
          <a:xfrm>
            <a:off x="797791" y="2953617"/>
            <a:ext cx="5443537" cy="83560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Clr>
                <a:schemeClr val="dk1"/>
              </a:buClr>
              <a:buSzPts val="2800"/>
              <a:buFont typeface="Poppins"/>
              <a:buNone/>
              <a:defRPr b="1"/>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Poppins"/>
              <a:buNone/>
              <a:defRPr sz="2800" b="1" i="0" u="none" strike="noStrike" cap="none">
                <a:solidFill>
                  <a:schemeClr val="dk1"/>
                </a:solidFill>
                <a:latin typeface="Poppins"/>
                <a:ea typeface="Poppins"/>
                <a:cs typeface="Poppins"/>
                <a:sym typeface="Poppi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838200" y="1376218"/>
            <a:ext cx="10515600" cy="4800745"/>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Poppins"/>
              <a:buChar char="•"/>
              <a:defRPr sz="2800" b="0" i="0" u="none" strike="noStrike" cap="none">
                <a:solidFill>
                  <a:schemeClr val="dk1"/>
                </a:solidFill>
                <a:latin typeface="Poppins"/>
                <a:ea typeface="Poppins"/>
                <a:cs typeface="Poppins"/>
                <a:sym typeface="Poppins"/>
              </a:defRPr>
            </a:lvl1pPr>
            <a:lvl2pPr marL="914400" marR="0" lvl="1" indent="-381000" algn="l" rtl="0">
              <a:lnSpc>
                <a:spcPct val="90000"/>
              </a:lnSpc>
              <a:spcBef>
                <a:spcPts val="500"/>
              </a:spcBef>
              <a:spcAft>
                <a:spcPts val="0"/>
              </a:spcAft>
              <a:buClr>
                <a:schemeClr val="dk1"/>
              </a:buClr>
              <a:buSzPts val="2400"/>
              <a:buFont typeface="Poppins"/>
              <a:buChar char="•"/>
              <a:defRPr sz="2400" b="0" i="0" u="none" strike="noStrike" cap="none">
                <a:solidFill>
                  <a:schemeClr val="dk1"/>
                </a:solidFill>
                <a:latin typeface="Poppins"/>
                <a:ea typeface="Poppins"/>
                <a:cs typeface="Poppins"/>
                <a:sym typeface="Poppins"/>
              </a:defRPr>
            </a:lvl2pPr>
            <a:lvl3pPr marL="1371600" marR="0" lvl="2" indent="-355600" algn="l" rtl="0">
              <a:lnSpc>
                <a:spcPct val="90000"/>
              </a:lnSpc>
              <a:spcBef>
                <a:spcPts val="500"/>
              </a:spcBef>
              <a:spcAft>
                <a:spcPts val="0"/>
              </a:spcAft>
              <a:buClr>
                <a:schemeClr val="dk1"/>
              </a:buClr>
              <a:buSzPts val="2000"/>
              <a:buFont typeface="Poppins"/>
              <a:buChar char="•"/>
              <a:defRPr sz="2000" b="0" i="0" u="none" strike="noStrike" cap="none">
                <a:solidFill>
                  <a:schemeClr val="dk1"/>
                </a:solidFill>
                <a:latin typeface="Poppins"/>
                <a:ea typeface="Poppins"/>
                <a:cs typeface="Poppins"/>
                <a:sym typeface="Poppins"/>
              </a:defRPr>
            </a:lvl3pPr>
            <a:lvl4pPr marL="1828800" marR="0" lvl="3" indent="-342900" algn="l" rtl="0">
              <a:lnSpc>
                <a:spcPct val="90000"/>
              </a:lnSpc>
              <a:spcBef>
                <a:spcPts val="500"/>
              </a:spcBef>
              <a:spcAft>
                <a:spcPts val="0"/>
              </a:spcAft>
              <a:buClr>
                <a:schemeClr val="dk1"/>
              </a:buClr>
              <a:buSzPts val="1800"/>
              <a:buFont typeface="Poppins"/>
              <a:buChar char="•"/>
              <a:defRPr sz="1800" b="0" i="0" u="none" strike="noStrike" cap="none">
                <a:solidFill>
                  <a:schemeClr val="dk1"/>
                </a:solidFill>
                <a:latin typeface="Poppins"/>
                <a:ea typeface="Poppins"/>
                <a:cs typeface="Poppins"/>
                <a:sym typeface="Poppins"/>
              </a:defRPr>
            </a:lvl4pPr>
            <a:lvl5pPr marL="2286000" marR="0" lvl="4" indent="-342900" algn="l" rtl="0">
              <a:lnSpc>
                <a:spcPct val="90000"/>
              </a:lnSpc>
              <a:spcBef>
                <a:spcPts val="500"/>
              </a:spcBef>
              <a:spcAft>
                <a:spcPts val="0"/>
              </a:spcAft>
              <a:buClr>
                <a:schemeClr val="dk1"/>
              </a:buClr>
              <a:buSzPts val="1800"/>
              <a:buFont typeface="Poppins"/>
              <a:buChar char="•"/>
              <a:defRPr sz="1800" b="0" i="0" u="none" strike="noStrike" cap="none">
                <a:solidFill>
                  <a:schemeClr val="dk1"/>
                </a:solidFill>
                <a:latin typeface="Poppins"/>
                <a:ea typeface="Poppins"/>
                <a:cs typeface="Poppins"/>
                <a:sym typeface="Poppi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Poppins"/>
                <a:ea typeface="Poppins"/>
                <a:cs typeface="Poppins"/>
                <a:sym typeface="Poppi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Poppins"/>
                <a:ea typeface="Poppins"/>
                <a:cs typeface="Poppins"/>
                <a:sym typeface="Poppi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Poppins"/>
                <a:ea typeface="Poppins"/>
                <a:cs typeface="Poppins"/>
                <a:sym typeface="Poppi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Poppins"/>
                <a:ea typeface="Poppins"/>
                <a:cs typeface="Poppins"/>
                <a:sym typeface="Poppins"/>
              </a:defRPr>
            </a:lvl9pPr>
          </a:lstStyle>
          <a:p>
            <a:endParaRPr/>
          </a:p>
        </p:txBody>
      </p:sp>
      <p:sp>
        <p:nvSpPr>
          <p:cNvPr id="12" name="Google Shape;12;p19"/>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1"/>
                </a:solidFill>
                <a:latin typeface="Poppins"/>
                <a:ea typeface="Poppins"/>
                <a:cs typeface="Poppins"/>
                <a:sym typeface="Poppins"/>
              </a:defRPr>
            </a:lvl1pPr>
            <a:lvl2pPr marL="0" marR="0" lvl="1" indent="0" algn="r" rtl="0">
              <a:spcBef>
                <a:spcPts val="0"/>
              </a:spcBef>
              <a:buNone/>
              <a:defRPr sz="1200" b="0" i="0" u="none" strike="noStrike" cap="none">
                <a:solidFill>
                  <a:schemeClr val="dk1"/>
                </a:solidFill>
                <a:latin typeface="Poppins"/>
                <a:ea typeface="Poppins"/>
                <a:cs typeface="Poppins"/>
                <a:sym typeface="Poppins"/>
              </a:defRPr>
            </a:lvl2pPr>
            <a:lvl3pPr marL="0" marR="0" lvl="2" indent="0" algn="r" rtl="0">
              <a:spcBef>
                <a:spcPts val="0"/>
              </a:spcBef>
              <a:buNone/>
              <a:defRPr sz="1200" b="0" i="0" u="none" strike="noStrike" cap="none">
                <a:solidFill>
                  <a:schemeClr val="dk1"/>
                </a:solidFill>
                <a:latin typeface="Poppins"/>
                <a:ea typeface="Poppins"/>
                <a:cs typeface="Poppins"/>
                <a:sym typeface="Poppins"/>
              </a:defRPr>
            </a:lvl3pPr>
            <a:lvl4pPr marL="0" marR="0" lvl="3" indent="0" algn="r" rtl="0">
              <a:spcBef>
                <a:spcPts val="0"/>
              </a:spcBef>
              <a:buNone/>
              <a:defRPr sz="1200" b="0" i="0" u="none" strike="noStrike" cap="none">
                <a:solidFill>
                  <a:schemeClr val="dk1"/>
                </a:solidFill>
                <a:latin typeface="Poppins"/>
                <a:ea typeface="Poppins"/>
                <a:cs typeface="Poppins"/>
                <a:sym typeface="Poppins"/>
              </a:defRPr>
            </a:lvl4pPr>
            <a:lvl5pPr marL="0" marR="0" lvl="4" indent="0" algn="r" rtl="0">
              <a:spcBef>
                <a:spcPts val="0"/>
              </a:spcBef>
              <a:buNone/>
              <a:defRPr sz="1200" b="0" i="0" u="none" strike="noStrike" cap="none">
                <a:solidFill>
                  <a:schemeClr val="dk1"/>
                </a:solidFill>
                <a:latin typeface="Poppins"/>
                <a:ea typeface="Poppins"/>
                <a:cs typeface="Poppins"/>
                <a:sym typeface="Poppins"/>
              </a:defRPr>
            </a:lvl5pPr>
            <a:lvl6pPr marL="0" marR="0" lvl="5" indent="0" algn="r" rtl="0">
              <a:spcBef>
                <a:spcPts val="0"/>
              </a:spcBef>
              <a:buNone/>
              <a:defRPr sz="1200" b="0" i="0" u="none" strike="noStrike" cap="none">
                <a:solidFill>
                  <a:schemeClr val="dk1"/>
                </a:solidFill>
                <a:latin typeface="Poppins"/>
                <a:ea typeface="Poppins"/>
                <a:cs typeface="Poppins"/>
                <a:sym typeface="Poppins"/>
              </a:defRPr>
            </a:lvl6pPr>
            <a:lvl7pPr marL="0" marR="0" lvl="6" indent="0" algn="r" rtl="0">
              <a:spcBef>
                <a:spcPts val="0"/>
              </a:spcBef>
              <a:buNone/>
              <a:defRPr sz="1200" b="0" i="0" u="none" strike="noStrike" cap="none">
                <a:solidFill>
                  <a:schemeClr val="dk1"/>
                </a:solidFill>
                <a:latin typeface="Poppins"/>
                <a:ea typeface="Poppins"/>
                <a:cs typeface="Poppins"/>
                <a:sym typeface="Poppins"/>
              </a:defRPr>
            </a:lvl7pPr>
            <a:lvl8pPr marL="0" marR="0" lvl="7" indent="0" algn="r" rtl="0">
              <a:spcBef>
                <a:spcPts val="0"/>
              </a:spcBef>
              <a:buNone/>
              <a:defRPr sz="1200" b="0" i="0" u="none" strike="noStrike" cap="none">
                <a:solidFill>
                  <a:schemeClr val="dk1"/>
                </a:solidFill>
                <a:latin typeface="Poppins"/>
                <a:ea typeface="Poppins"/>
                <a:cs typeface="Poppins"/>
                <a:sym typeface="Poppins"/>
              </a:defRPr>
            </a:lvl8pPr>
            <a:lvl9pPr marL="0" marR="0" lvl="8" indent="0" algn="r" rtl="0">
              <a:spcBef>
                <a:spcPts val="0"/>
              </a:spcBef>
              <a:buNone/>
              <a:defRPr sz="1200" b="0" i="0" u="none" strike="noStrike" cap="none">
                <a:solidFill>
                  <a:schemeClr val="dk1"/>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
        <p:nvSpPr>
          <p:cNvPr id="13" name="Google Shape;13;p19"/>
          <p:cNvSpPr txBox="1">
            <a:spLocks noGrp="1"/>
          </p:cNvSpPr>
          <p:nvPr>
            <p:ph type="ftr" idx="11"/>
          </p:nvPr>
        </p:nvSpPr>
        <p:spPr>
          <a:xfrm>
            <a:off x="2600695" y="6331407"/>
            <a:ext cx="3875315" cy="510833"/>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1" u="none" strike="noStrike" cap="none">
                <a:solidFill>
                  <a:schemeClr val="dk1"/>
                </a:solidFill>
                <a:latin typeface="Poppins"/>
                <a:ea typeface="Poppins"/>
                <a:cs typeface="Poppins"/>
                <a:sym typeface="Poppins"/>
              </a:defRPr>
            </a:lvl1pPr>
            <a:lvl2pPr marR="0" lvl="1"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2pPr>
            <a:lvl3pPr marR="0" lvl="2"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3pPr>
            <a:lvl4pPr marR="0" lvl="3"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4pPr>
            <a:lvl5pPr marR="0" lvl="4"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5pPr>
            <a:lvl6pPr marR="0" lvl="5"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6pPr>
            <a:lvl7pPr marR="0" lvl="6"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7pPr>
            <a:lvl8pPr marR="0" lvl="7"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8pPr>
            <a:lvl9pPr marR="0" lvl="8" algn="l" rtl="0">
              <a:spcBef>
                <a:spcPts val="0"/>
              </a:spcBef>
              <a:spcAft>
                <a:spcPts val="0"/>
              </a:spcAft>
              <a:buSzPts val="1400"/>
              <a:buNone/>
              <a:defRPr sz="1800" b="0" i="0" u="none" strike="noStrike" cap="none">
                <a:solidFill>
                  <a:schemeClr val="dk1"/>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microsoft.com/office/2007/relationships/media" Target="../media/media4.mp4"/><Relationship Id="rId7" Type="http://schemas.openxmlformats.org/officeDocument/2006/relationships/image" Target="../media/image16.png"/><Relationship Id="rId2" Type="http://schemas.microsoft.com/office/2007/relationships/media" Target="../media/media3.mp4"/><Relationship Id="rId1" Type="http://schemas.openxmlformats.org/officeDocument/2006/relationships/video" Target="NULL" TargetMode="Externa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video" Target="../media/media4.mp4"/></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
          <p:cNvSpPr txBox="1">
            <a:spLocks noGrp="1"/>
          </p:cNvSpPr>
          <p:nvPr>
            <p:ph type="ctrTitle"/>
          </p:nvPr>
        </p:nvSpPr>
        <p:spPr>
          <a:xfrm>
            <a:off x="838200" y="794001"/>
            <a:ext cx="7179000" cy="1376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800"/>
              <a:buFont typeface="Poppins"/>
              <a:buNone/>
            </a:pPr>
            <a:r>
              <a:rPr lang="en-US" sz="2800" b="1"/>
              <a:t>DuoZone: A User-Centric, LLM-Guided Mixed-Initiative XR Window Management System</a:t>
            </a:r>
            <a:endParaRPr/>
          </a:p>
        </p:txBody>
      </p:sp>
      <p:sp>
        <p:nvSpPr>
          <p:cNvPr id="81" name="Google Shape;81;p1"/>
          <p:cNvSpPr txBox="1">
            <a:spLocks noGrp="1"/>
          </p:cNvSpPr>
          <p:nvPr>
            <p:ph type="subTitle" idx="1"/>
          </p:nvPr>
        </p:nvSpPr>
        <p:spPr>
          <a:xfrm>
            <a:off x="838200" y="2563824"/>
            <a:ext cx="7179000" cy="254053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3D1209"/>
              </a:buClr>
              <a:buSzPts val="1600"/>
              <a:buFont typeface="Poppins"/>
              <a:buNone/>
            </a:pPr>
            <a:r>
              <a:rPr lang="en-US" sz="1600" dirty="0">
                <a:solidFill>
                  <a:srgbClr val="3D1209"/>
                </a:solidFill>
              </a:rPr>
              <a:t>Jing Qian*</a:t>
            </a:r>
            <a:r>
              <a:rPr lang="en-US" sz="1600" baseline="30000" dirty="0">
                <a:solidFill>
                  <a:srgbClr val="3D1209"/>
                </a:solidFill>
              </a:rPr>
              <a:t>1</a:t>
            </a:r>
            <a:r>
              <a:rPr lang="en-US" sz="1600" dirty="0">
                <a:solidFill>
                  <a:srgbClr val="3D1209"/>
                </a:solidFill>
              </a:rPr>
              <a:t>, George Xi Wang*</a:t>
            </a:r>
            <a:r>
              <a:rPr lang="en-US" sz="1600" baseline="30000" dirty="0">
                <a:solidFill>
                  <a:srgbClr val="3D1209"/>
                </a:solidFill>
              </a:rPr>
              <a:t>2</a:t>
            </a:r>
            <a:r>
              <a:rPr lang="en-US" sz="1600" dirty="0">
                <a:solidFill>
                  <a:srgbClr val="3D1209"/>
                </a:solidFill>
              </a:rPr>
              <a:t>, Xiangyu Li</a:t>
            </a:r>
            <a:r>
              <a:rPr lang="en-US" sz="1600" baseline="30000" dirty="0">
                <a:solidFill>
                  <a:srgbClr val="3D1209"/>
                </a:solidFill>
              </a:rPr>
              <a:t>3</a:t>
            </a:r>
            <a:r>
              <a:rPr lang="en-US" sz="1600" dirty="0">
                <a:solidFill>
                  <a:srgbClr val="3D1209"/>
                </a:solidFill>
              </a:rPr>
              <a:t>, Yunge Wen</a:t>
            </a:r>
            <a:r>
              <a:rPr lang="en-US" sz="1600" baseline="30000" dirty="0">
                <a:solidFill>
                  <a:srgbClr val="3D1209"/>
                </a:solidFill>
              </a:rPr>
              <a:t>2</a:t>
            </a:r>
            <a:r>
              <a:rPr lang="en-US" sz="1600" dirty="0">
                <a:solidFill>
                  <a:srgbClr val="3D1209"/>
                </a:solidFill>
              </a:rPr>
              <a:t>, Guande Wu</a:t>
            </a:r>
            <a:r>
              <a:rPr lang="en-US" sz="1600" baseline="30000" dirty="0">
                <a:solidFill>
                  <a:srgbClr val="3D1209"/>
                </a:solidFill>
              </a:rPr>
              <a:t>4</a:t>
            </a:r>
            <a:r>
              <a:rPr lang="en-US" sz="1600" dirty="0">
                <a:solidFill>
                  <a:srgbClr val="3D1209"/>
                </a:solidFill>
              </a:rPr>
              <a:t>, Sonia Castelo</a:t>
            </a:r>
            <a:r>
              <a:rPr lang="en-US" sz="1600" baseline="30000" dirty="0">
                <a:solidFill>
                  <a:srgbClr val="3D1209"/>
                </a:solidFill>
              </a:rPr>
              <a:t>2</a:t>
            </a:r>
            <a:r>
              <a:rPr lang="en-US" sz="1600" dirty="0">
                <a:solidFill>
                  <a:srgbClr val="3D1209"/>
                </a:solidFill>
              </a:rPr>
              <a:t>, </a:t>
            </a:r>
            <a:r>
              <a:rPr lang="en-US" sz="1600" dirty="0" err="1">
                <a:solidFill>
                  <a:srgbClr val="3D1209"/>
                </a:solidFill>
              </a:rPr>
              <a:t>Fumeng</a:t>
            </a:r>
            <a:r>
              <a:rPr lang="en-US" sz="1600" dirty="0">
                <a:solidFill>
                  <a:srgbClr val="3D1209"/>
                </a:solidFill>
              </a:rPr>
              <a:t> Yang</a:t>
            </a:r>
            <a:r>
              <a:rPr lang="en-US" sz="1600" baseline="30000" dirty="0">
                <a:solidFill>
                  <a:srgbClr val="3D1209"/>
                </a:solidFill>
              </a:rPr>
              <a:t>5</a:t>
            </a:r>
            <a:r>
              <a:rPr lang="en-US" sz="1600" dirty="0">
                <a:solidFill>
                  <a:srgbClr val="3D1209"/>
                </a:solidFill>
              </a:rPr>
              <a:t>, Claudio Silva</a:t>
            </a:r>
            <a:r>
              <a:rPr lang="en-US" sz="1600" baseline="30000" dirty="0">
                <a:solidFill>
                  <a:srgbClr val="3D1209"/>
                </a:solidFill>
              </a:rPr>
              <a:t>2</a:t>
            </a:r>
            <a:endParaRPr dirty="0"/>
          </a:p>
          <a:p>
            <a:pPr marL="0" lvl="0" indent="0" algn="l" rtl="0">
              <a:lnSpc>
                <a:spcPct val="90000"/>
              </a:lnSpc>
              <a:spcBef>
                <a:spcPts val="1000"/>
              </a:spcBef>
              <a:spcAft>
                <a:spcPts val="0"/>
              </a:spcAft>
              <a:buClr>
                <a:srgbClr val="7A5A50"/>
              </a:buClr>
              <a:buSzPts val="1100"/>
              <a:buFont typeface="Poppins"/>
              <a:buNone/>
            </a:pPr>
            <a:r>
              <a:rPr lang="en-US" sz="1100" dirty="0">
                <a:solidFill>
                  <a:srgbClr val="7A5A50"/>
                </a:solidFill>
              </a:rPr>
              <a:t>1 Tongji University   2 New York University   3 </a:t>
            </a:r>
            <a:r>
              <a:rPr lang="en-US" sz="1100" dirty="0" err="1">
                <a:solidFill>
                  <a:srgbClr val="7A5A50"/>
                </a:solidFill>
              </a:rPr>
              <a:t>miHoYo</a:t>
            </a:r>
            <a:r>
              <a:rPr lang="en-US" sz="1100" dirty="0">
                <a:solidFill>
                  <a:srgbClr val="7A5A50"/>
                </a:solidFill>
              </a:rPr>
              <a:t>   4 Amazon   5 University of Maryland</a:t>
            </a:r>
            <a:endParaRPr dirty="0"/>
          </a:p>
          <a:p>
            <a:pPr marL="0" lvl="0" indent="0" algn="l" rtl="0">
              <a:lnSpc>
                <a:spcPct val="90000"/>
              </a:lnSpc>
              <a:spcBef>
                <a:spcPts val="600"/>
              </a:spcBef>
              <a:spcAft>
                <a:spcPts val="0"/>
              </a:spcAft>
              <a:buClr>
                <a:srgbClr val="7A5A50"/>
              </a:buClr>
              <a:buSzPts val="1100"/>
              <a:buFont typeface="Poppins"/>
              <a:buNone/>
            </a:pPr>
            <a:endParaRPr lang="en-US" sz="1100" dirty="0">
              <a:solidFill>
                <a:srgbClr val="7A5A50"/>
              </a:solidFill>
            </a:endParaRPr>
          </a:p>
          <a:p>
            <a:pPr marL="0" lvl="0" indent="0" algn="l" rtl="0">
              <a:lnSpc>
                <a:spcPct val="90000"/>
              </a:lnSpc>
              <a:spcBef>
                <a:spcPts val="600"/>
              </a:spcBef>
              <a:spcAft>
                <a:spcPts val="0"/>
              </a:spcAft>
              <a:buClr>
                <a:srgbClr val="7A5A50"/>
              </a:buClr>
              <a:buSzPts val="1100"/>
              <a:buFont typeface="Poppins"/>
              <a:buNone/>
            </a:pPr>
            <a:endParaRPr lang="en-US" sz="1100" dirty="0">
              <a:solidFill>
                <a:srgbClr val="7A5A50"/>
              </a:solidFill>
            </a:endParaRPr>
          </a:p>
          <a:p>
            <a:pPr marL="0" lvl="0" indent="0" algn="l" rtl="0">
              <a:lnSpc>
                <a:spcPct val="90000"/>
              </a:lnSpc>
              <a:spcBef>
                <a:spcPts val="600"/>
              </a:spcBef>
              <a:spcAft>
                <a:spcPts val="0"/>
              </a:spcAft>
              <a:buClr>
                <a:srgbClr val="7A5A50"/>
              </a:buClr>
              <a:buSzPts val="1100"/>
              <a:buFont typeface="Poppins"/>
              <a:buNone/>
            </a:pPr>
            <a:endParaRPr lang="en-US" sz="1100" dirty="0">
              <a:solidFill>
                <a:srgbClr val="7A5A50"/>
              </a:solidFill>
            </a:endParaRPr>
          </a:p>
          <a:p>
            <a:pPr marL="0" lvl="0" indent="0" algn="l" rtl="0">
              <a:lnSpc>
                <a:spcPct val="90000"/>
              </a:lnSpc>
              <a:spcBef>
                <a:spcPts val="600"/>
              </a:spcBef>
              <a:spcAft>
                <a:spcPts val="0"/>
              </a:spcAft>
              <a:buClr>
                <a:srgbClr val="7A5A50"/>
              </a:buClr>
              <a:buSzPts val="1100"/>
              <a:buFont typeface="Poppins"/>
              <a:buNone/>
            </a:pPr>
            <a:endParaRPr lang="en-US" sz="1100" dirty="0">
              <a:solidFill>
                <a:srgbClr val="7A5A50"/>
              </a:solidFill>
            </a:endParaRPr>
          </a:p>
          <a:p>
            <a:pPr marL="0" lvl="0" indent="0" algn="l" rtl="0">
              <a:lnSpc>
                <a:spcPct val="90000"/>
              </a:lnSpc>
              <a:spcBef>
                <a:spcPts val="600"/>
              </a:spcBef>
              <a:spcAft>
                <a:spcPts val="0"/>
              </a:spcAft>
              <a:buClr>
                <a:srgbClr val="7A5A50"/>
              </a:buClr>
              <a:buSzPts val="1100"/>
              <a:buFont typeface="Poppins"/>
              <a:buNone/>
            </a:pPr>
            <a:endParaRPr lang="en-US" sz="1100" dirty="0">
              <a:solidFill>
                <a:srgbClr val="7A5A50"/>
              </a:solidFill>
            </a:endParaRPr>
          </a:p>
          <a:p>
            <a:pPr marL="0" lvl="0" indent="0" algn="l" rtl="0">
              <a:lnSpc>
                <a:spcPct val="90000"/>
              </a:lnSpc>
              <a:spcBef>
                <a:spcPts val="600"/>
              </a:spcBef>
              <a:spcAft>
                <a:spcPts val="0"/>
              </a:spcAft>
              <a:buClr>
                <a:srgbClr val="7A5A50"/>
              </a:buClr>
              <a:buSzPts val="1100"/>
              <a:buFont typeface="Poppins"/>
              <a:buNone/>
            </a:pPr>
            <a:endParaRPr lang="en-US" sz="1100" dirty="0">
              <a:solidFill>
                <a:srgbClr val="7A5A50"/>
              </a:solidFill>
            </a:endParaRPr>
          </a:p>
          <a:p>
            <a:pPr marL="0" lvl="0" indent="0">
              <a:spcBef>
                <a:spcPts val="600"/>
              </a:spcBef>
              <a:buClr>
                <a:srgbClr val="7A5A50"/>
              </a:buClr>
              <a:buSzPts val="1100"/>
            </a:pPr>
            <a:r>
              <a:rPr lang="en-US" sz="1100" dirty="0">
                <a:solidFill>
                  <a:srgbClr val="7A5A50"/>
                </a:solidFill>
              </a:rPr>
              <a:t>* Equal contribution   · ISMAR 2026 IEEE TVCG journal track</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2"/>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Window management in XR is still manual</a:t>
            </a:r>
            <a:endParaRPr/>
          </a:p>
        </p:txBody>
      </p:sp>
      <p:sp>
        <p:nvSpPr>
          <p:cNvPr id="88" name="Google Shape;88;p2"/>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89" name="Google Shape;89;p2"/>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sp>
        <p:nvSpPr>
          <p:cNvPr id="91" name="Google Shape;91;p2"/>
          <p:cNvSpPr txBox="1"/>
          <p:nvPr/>
        </p:nvSpPr>
        <p:spPr>
          <a:xfrm>
            <a:off x="841248" y="4198239"/>
            <a:ext cx="484632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1" u="none" strike="noStrike" cap="none">
                <a:solidFill>
                  <a:srgbClr val="7A5A50"/>
                </a:solidFill>
                <a:latin typeface="Poppins"/>
                <a:ea typeface="Poppins"/>
                <a:cs typeface="Poppins"/>
                <a:sym typeface="Poppins"/>
              </a:rPr>
              <a:t>Native visionOS manipulation in our study (first-person view)</a:t>
            </a:r>
            <a:endParaRPr/>
          </a:p>
        </p:txBody>
      </p:sp>
      <p:sp>
        <p:nvSpPr>
          <p:cNvPr id="92" name="Google Shape;92;p2"/>
          <p:cNvSpPr/>
          <p:nvPr/>
        </p:nvSpPr>
        <p:spPr>
          <a:xfrm>
            <a:off x="5989320" y="1417320"/>
            <a:ext cx="5367528" cy="100584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3" name="Google Shape;93;p2"/>
          <p:cNvSpPr/>
          <p:nvPr/>
        </p:nvSpPr>
        <p:spPr>
          <a:xfrm>
            <a:off x="6153912" y="1572768"/>
            <a:ext cx="384048" cy="384048"/>
          </a:xfrm>
          <a:prstGeom prst="ellipse">
            <a:avLst/>
          </a:prstGeom>
          <a:solidFill>
            <a:srgbClr val="008BF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300" b="1">
                <a:solidFill>
                  <a:srgbClr val="FFFFFF"/>
                </a:solidFill>
                <a:latin typeface="Poppins"/>
                <a:ea typeface="Poppins"/>
                <a:cs typeface="Poppins"/>
                <a:sym typeface="Poppins"/>
              </a:rPr>
              <a:t>1</a:t>
            </a:r>
            <a:endParaRPr/>
          </a:p>
        </p:txBody>
      </p:sp>
      <p:sp>
        <p:nvSpPr>
          <p:cNvPr id="94" name="Google Shape;94;p2"/>
          <p:cNvSpPr txBox="1"/>
          <p:nvPr/>
        </p:nvSpPr>
        <p:spPr>
          <a:xfrm>
            <a:off x="6647688" y="1554480"/>
            <a:ext cx="4526280" cy="4572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3D1209"/>
                </a:solidFill>
                <a:latin typeface="Poppins"/>
                <a:ea typeface="Poppins"/>
                <a:cs typeface="Poppins"/>
                <a:sym typeface="Poppins"/>
              </a:rPr>
              <a:t>Even moving or resizing one window takes effort</a:t>
            </a:r>
            <a:endParaRPr/>
          </a:p>
        </p:txBody>
      </p:sp>
      <p:sp>
        <p:nvSpPr>
          <p:cNvPr id="95" name="Google Shape;95;p2"/>
          <p:cNvSpPr txBox="1"/>
          <p:nvPr/>
        </p:nvSpPr>
        <p:spPr>
          <a:xfrm>
            <a:off x="6647688" y="1985566"/>
            <a:ext cx="3172717" cy="1692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0" i="0" dirty="0">
                <a:solidFill>
                  <a:srgbClr val="3D1209"/>
                </a:solidFill>
                <a:latin typeface="Poppins"/>
                <a:ea typeface="Poppins"/>
                <a:cs typeface="Poppins"/>
                <a:sym typeface="Poppins"/>
              </a:rPr>
              <a:t>The effort and physical load compound</a:t>
            </a:r>
            <a:endParaRPr dirty="0"/>
          </a:p>
        </p:txBody>
      </p:sp>
      <p:sp>
        <p:nvSpPr>
          <p:cNvPr id="96" name="Google Shape;96;p2"/>
          <p:cNvSpPr/>
          <p:nvPr/>
        </p:nvSpPr>
        <p:spPr>
          <a:xfrm>
            <a:off x="5989320" y="2514600"/>
            <a:ext cx="5367528" cy="1005840"/>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7" name="Google Shape;97;p2"/>
          <p:cNvSpPr/>
          <p:nvPr/>
        </p:nvSpPr>
        <p:spPr>
          <a:xfrm>
            <a:off x="6153912" y="2670048"/>
            <a:ext cx="384048" cy="384048"/>
          </a:xfrm>
          <a:prstGeom prst="ellipse">
            <a:avLst/>
          </a:prstGeom>
          <a:solidFill>
            <a:srgbClr val="EA5456"/>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300" b="1">
                <a:solidFill>
                  <a:srgbClr val="FFFFFF"/>
                </a:solidFill>
                <a:latin typeface="Poppins"/>
                <a:ea typeface="Poppins"/>
                <a:cs typeface="Poppins"/>
                <a:sym typeface="Poppins"/>
              </a:rPr>
              <a:t>2</a:t>
            </a:r>
            <a:endParaRPr/>
          </a:p>
        </p:txBody>
      </p:sp>
      <p:sp>
        <p:nvSpPr>
          <p:cNvPr id="98" name="Google Shape;98;p2"/>
          <p:cNvSpPr txBox="1"/>
          <p:nvPr/>
        </p:nvSpPr>
        <p:spPr>
          <a:xfrm>
            <a:off x="6647688" y="2651760"/>
            <a:ext cx="4526280" cy="4572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3D1209"/>
                </a:solidFill>
                <a:latin typeface="Poppins"/>
                <a:ea typeface="Poppins"/>
                <a:cs typeface="Poppins"/>
                <a:sym typeface="Poppins"/>
              </a:rPr>
              <a:t>Little automation for layout adjustment</a:t>
            </a:r>
            <a:endParaRPr/>
          </a:p>
        </p:txBody>
      </p:sp>
      <p:sp>
        <p:nvSpPr>
          <p:cNvPr id="99" name="Google Shape;99;p2"/>
          <p:cNvSpPr txBox="1"/>
          <p:nvPr/>
        </p:nvSpPr>
        <p:spPr>
          <a:xfrm>
            <a:off x="6647688" y="3108960"/>
            <a:ext cx="5001768" cy="33855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0" i="0" dirty="0">
                <a:solidFill>
                  <a:srgbClr val="3D1209"/>
                </a:solidFill>
                <a:latin typeface="Poppins"/>
                <a:ea typeface="Poppins"/>
                <a:cs typeface="Poppins"/>
                <a:sym typeface="Poppins"/>
              </a:rPr>
              <a:t>Prior systems adapt windows to the environment, </a:t>
            </a:r>
          </a:p>
          <a:p>
            <a:pPr marL="0" marR="0" lvl="0" indent="0" algn="l" rtl="0">
              <a:spcBef>
                <a:spcPts val="0"/>
              </a:spcBef>
              <a:spcAft>
                <a:spcPts val="0"/>
              </a:spcAft>
              <a:buNone/>
            </a:pPr>
            <a:r>
              <a:rPr lang="en-US" sz="1100" b="0" i="0" dirty="0">
                <a:solidFill>
                  <a:srgbClr val="3D1209"/>
                </a:solidFill>
                <a:latin typeface="Poppins"/>
                <a:ea typeface="Poppins"/>
                <a:cs typeface="Poppins"/>
                <a:sym typeface="Poppins"/>
              </a:rPr>
              <a:t>not their sizes and positions</a:t>
            </a:r>
            <a:endParaRPr dirty="0"/>
          </a:p>
        </p:txBody>
      </p:sp>
      <p:sp>
        <p:nvSpPr>
          <p:cNvPr id="100" name="Google Shape;100;p2"/>
          <p:cNvSpPr/>
          <p:nvPr/>
        </p:nvSpPr>
        <p:spPr>
          <a:xfrm>
            <a:off x="5989320" y="3611880"/>
            <a:ext cx="5367528" cy="100584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01" name="Google Shape;101;p2"/>
          <p:cNvSpPr/>
          <p:nvPr/>
        </p:nvSpPr>
        <p:spPr>
          <a:xfrm>
            <a:off x="6153912" y="3767328"/>
            <a:ext cx="384048" cy="384048"/>
          </a:xfrm>
          <a:prstGeom prst="ellipse">
            <a:avLst/>
          </a:prstGeom>
          <a:solidFill>
            <a:srgbClr val="E3A80C"/>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300" b="1">
                <a:solidFill>
                  <a:srgbClr val="FFFFFF"/>
                </a:solidFill>
                <a:latin typeface="Poppins"/>
                <a:ea typeface="Poppins"/>
                <a:cs typeface="Poppins"/>
                <a:sym typeface="Poppins"/>
              </a:rPr>
              <a:t>3</a:t>
            </a:r>
            <a:endParaRPr/>
          </a:p>
        </p:txBody>
      </p:sp>
      <p:sp>
        <p:nvSpPr>
          <p:cNvPr id="102" name="Google Shape;102;p2"/>
          <p:cNvSpPr txBox="1"/>
          <p:nvPr/>
        </p:nvSpPr>
        <p:spPr>
          <a:xfrm>
            <a:off x="6647688" y="3749040"/>
            <a:ext cx="4526280" cy="4572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3D1209"/>
                </a:solidFill>
                <a:latin typeface="Poppins"/>
                <a:ea typeface="Poppins"/>
                <a:cs typeface="Poppins"/>
                <a:sym typeface="Poppins"/>
              </a:rPr>
              <a:t>Virtual windows occlude the real world</a:t>
            </a:r>
            <a:endParaRPr/>
          </a:p>
        </p:txBody>
      </p:sp>
      <p:sp>
        <p:nvSpPr>
          <p:cNvPr id="103" name="Google Shape;103;p2"/>
          <p:cNvSpPr txBox="1"/>
          <p:nvPr/>
        </p:nvSpPr>
        <p:spPr>
          <a:xfrm>
            <a:off x="6647688" y="4270248"/>
            <a:ext cx="4193589" cy="169277"/>
          </a:xfrm>
          <a:prstGeom prst="rect">
            <a:avLst/>
          </a:prstGeom>
          <a:noFill/>
          <a:ln>
            <a:noFill/>
          </a:ln>
        </p:spPr>
        <p:txBody>
          <a:bodyPr spcFirstLastPara="1" wrap="square" lIns="0" tIns="0" rIns="0" bIns="0" anchor="t" anchorCtr="0">
            <a:spAutoFit/>
          </a:bodyPr>
          <a:lstStyle/>
          <a:p>
            <a:pPr lvl="0"/>
            <a:r>
              <a:rPr lang="en-US" sz="1100" dirty="0">
                <a:solidFill>
                  <a:srgbClr val="3D1209"/>
                </a:solidFill>
                <a:latin typeface="Poppins"/>
                <a:ea typeface="Poppins"/>
                <a:cs typeface="Poppins"/>
                <a:sym typeface="Poppins"/>
              </a:rPr>
              <a:t>Surrounding safety and awareness </a:t>
            </a:r>
            <a:r>
              <a:rPr lang="en-US" sz="1100" b="0" i="0" dirty="0">
                <a:solidFill>
                  <a:srgbClr val="3D1209"/>
                </a:solidFill>
                <a:latin typeface="Poppins"/>
                <a:ea typeface="Poppins"/>
                <a:cs typeface="Poppins"/>
                <a:sym typeface="Poppins"/>
              </a:rPr>
              <a:t>concerns</a:t>
            </a:r>
            <a:endParaRPr dirty="0"/>
          </a:p>
        </p:txBody>
      </p:sp>
      <p:sp>
        <p:nvSpPr>
          <p:cNvPr id="104" name="Google Shape;104;p2"/>
          <p:cNvSpPr/>
          <p:nvPr/>
        </p:nvSpPr>
        <p:spPr>
          <a:xfrm>
            <a:off x="841248" y="4754880"/>
            <a:ext cx="10515600" cy="1280160"/>
          </a:xfrm>
          <a:prstGeom prst="roundRect">
            <a:avLst>
              <a:gd name="adj" fmla="val 6000"/>
            </a:avLst>
          </a:prstGeom>
          <a:solidFill>
            <a:srgbClr val="F4E8D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05" name="Google Shape;105;p2"/>
          <p:cNvSpPr txBox="1"/>
          <p:nvPr/>
        </p:nvSpPr>
        <p:spPr>
          <a:xfrm>
            <a:off x="1097280" y="5133350"/>
            <a:ext cx="9966960" cy="5232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200" b="1" i="0" dirty="0">
                <a:solidFill>
                  <a:srgbClr val="7A5A50"/>
                </a:solidFill>
                <a:latin typeface="Poppins"/>
                <a:ea typeface="Poppins"/>
                <a:cs typeface="Poppins"/>
                <a:sym typeface="Poppins"/>
              </a:rPr>
              <a:t>Research question  </a:t>
            </a:r>
            <a:r>
              <a:rPr lang="en-US" sz="1700" b="1" i="1" dirty="0">
                <a:solidFill>
                  <a:srgbClr val="3D1209"/>
                </a:solidFill>
                <a:latin typeface="Poppins"/>
                <a:ea typeface="Poppins"/>
                <a:cs typeface="Poppins"/>
                <a:sym typeface="Poppins"/>
              </a:rPr>
              <a:t>How can we design an XR window layout management system that improves user performance and reduces user effort?</a:t>
            </a:r>
            <a:endParaRPr b="1" dirty="0"/>
          </a:p>
        </p:txBody>
      </p:sp>
      <p:pic>
        <p:nvPicPr>
          <p:cNvPr id="2" name="ScreenRecording_09-12-2026 09-45-41_1_1EED7CA4-BC2F-4DFF-A17D-E9C02E1B7A4E.mp4">
            <a:hlinkClick r:id="" action="ppaction://media"/>
            <a:extLst>
              <a:ext uri="{FF2B5EF4-FFF2-40B4-BE49-F238E27FC236}">
                <a16:creationId xmlns:a16="http://schemas.microsoft.com/office/drawing/2014/main" id="{D42DAB18-EACC-4E34-F9FF-7EC3724ED369}"/>
              </a:ext>
            </a:extLst>
          </p:cNvPr>
          <p:cNvPicPr>
            <a:picLocks noChangeAspect="1"/>
          </p:cNvPicPr>
          <p:nvPr>
            <a:videoFile r:link="rId1"/>
            <p:extLst>
              <p:ext uri="{DAA4B4D4-6D71-4841-9C94-3DE7FCFB9230}">
                <p14:media xmlns:p14="http://schemas.microsoft.com/office/powerpoint/2010/main" r:embed="rId2">
                  <p14:trim st="3077.9305"/>
                </p14:media>
              </p:ext>
            </p:extLst>
          </p:nvPr>
        </p:nvPicPr>
        <p:blipFill>
          <a:blip r:embed="rId5"/>
          <a:stretch>
            <a:fillRect/>
          </a:stretch>
        </p:blipFill>
        <p:spPr>
          <a:xfrm>
            <a:off x="791503" y="1345511"/>
            <a:ext cx="4846320" cy="27260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3"/>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600"/>
              <a:buFont typeface="Poppins"/>
              <a:buNone/>
            </a:pPr>
            <a:r>
              <a:rPr lang="en-US" sz="2600"/>
              <a:t>DuoZone: user authors, AI scaffolds, user refines</a:t>
            </a:r>
            <a:endParaRPr/>
          </a:p>
        </p:txBody>
      </p:sp>
      <p:sp>
        <p:nvSpPr>
          <p:cNvPr id="113" name="Google Shape;113;p3"/>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114" name="Google Shape;114;p3"/>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pic>
        <p:nvPicPr>
          <p:cNvPr id="115" name="Google Shape;115;p3" descr="teaser_setup.jpg"/>
          <p:cNvPicPr preferRelativeResize="0"/>
          <p:nvPr/>
        </p:nvPicPr>
        <p:blipFill rotWithShape="1">
          <a:blip r:embed="rId3">
            <a:alphaModFix/>
          </a:blip>
          <a:srcRect r="4150" b="4150"/>
          <a:stretch/>
        </p:blipFill>
        <p:spPr>
          <a:xfrm>
            <a:off x="861050" y="1371600"/>
            <a:ext cx="3023600" cy="2267724"/>
          </a:xfrm>
          <a:prstGeom prst="rect">
            <a:avLst/>
          </a:prstGeom>
          <a:noFill/>
          <a:ln>
            <a:noFill/>
          </a:ln>
        </p:spPr>
      </p:pic>
      <p:sp>
        <p:nvSpPr>
          <p:cNvPr id="116" name="Google Shape;116;p3"/>
          <p:cNvSpPr/>
          <p:nvPr/>
        </p:nvSpPr>
        <p:spPr>
          <a:xfrm>
            <a:off x="861060" y="3255264"/>
            <a:ext cx="3023616" cy="384048"/>
          </a:xfrm>
          <a:prstGeom prst="rect">
            <a:avLst/>
          </a:prstGeom>
          <a:solidFill>
            <a:srgbClr val="3D12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17" name="Google Shape;117;p3"/>
          <p:cNvSpPr txBox="1"/>
          <p:nvPr/>
        </p:nvSpPr>
        <p:spPr>
          <a:xfrm>
            <a:off x="970788" y="3255264"/>
            <a:ext cx="2804160" cy="38404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dirty="0">
                <a:solidFill>
                  <a:srgbClr val="FFFFFF"/>
                </a:solidFill>
                <a:latin typeface="Poppins"/>
                <a:ea typeface="Poppins"/>
                <a:cs typeface="Poppins"/>
                <a:sym typeface="Poppins"/>
              </a:rPr>
              <a:t>Setting up zones</a:t>
            </a:r>
            <a:endParaRPr dirty="0"/>
          </a:p>
        </p:txBody>
      </p:sp>
      <p:sp>
        <p:nvSpPr>
          <p:cNvPr id="118" name="Google Shape;118;p3"/>
          <p:cNvSpPr/>
          <p:nvPr/>
        </p:nvSpPr>
        <p:spPr>
          <a:xfrm>
            <a:off x="952500" y="1463040"/>
            <a:ext cx="1691640" cy="256032"/>
          </a:xfrm>
          <a:prstGeom prst="roundRect">
            <a:avLst>
              <a:gd name="adj" fmla="val 50000"/>
            </a:avLst>
          </a:prstGeom>
          <a:solidFill>
            <a:srgbClr val="EA5456"/>
          </a:solidFill>
          <a:ln>
            <a:noFill/>
          </a:ln>
        </p:spPr>
        <p:txBody>
          <a:bodyPr spcFirstLastPara="1" wrap="square" lIns="73150" tIns="0" rIns="73150" bIns="0" anchor="ctr" anchorCtr="0">
            <a:noAutofit/>
          </a:bodyPr>
          <a:lstStyle/>
          <a:p>
            <a:pPr marL="0" marR="0" lvl="0" indent="0" algn="ctr" rtl="0">
              <a:spcBef>
                <a:spcPts val="0"/>
              </a:spcBef>
              <a:spcAft>
                <a:spcPts val="0"/>
              </a:spcAft>
              <a:buNone/>
            </a:pPr>
            <a:r>
              <a:rPr lang="en-US" sz="900" b="1">
                <a:solidFill>
                  <a:srgbClr val="FFFFFF"/>
                </a:solidFill>
                <a:latin typeface="Poppins"/>
                <a:ea typeface="Poppins"/>
                <a:cs typeface="Poppins"/>
                <a:sym typeface="Poppins"/>
              </a:rPr>
              <a:t>Recommendation Zone</a:t>
            </a:r>
            <a:endParaRPr/>
          </a:p>
        </p:txBody>
      </p:sp>
      <p:pic>
        <p:nvPicPr>
          <p:cNvPr id="119" name="Google Shape;119;p3" descr="teaser_autoplan.jpg"/>
          <p:cNvPicPr preferRelativeResize="0"/>
          <p:nvPr/>
        </p:nvPicPr>
        <p:blipFill rotWithShape="1">
          <a:blip r:embed="rId4">
            <a:alphaModFix/>
          </a:blip>
          <a:srcRect l="15151" t="1867" r="27999" b="49130"/>
          <a:stretch/>
        </p:blipFill>
        <p:spPr>
          <a:xfrm>
            <a:off x="4015753" y="1371600"/>
            <a:ext cx="2913876" cy="1883676"/>
          </a:xfrm>
          <a:prstGeom prst="rect">
            <a:avLst/>
          </a:prstGeom>
          <a:noFill/>
          <a:ln>
            <a:noFill/>
          </a:ln>
        </p:spPr>
      </p:pic>
      <p:sp>
        <p:nvSpPr>
          <p:cNvPr id="120" name="Google Shape;120;p3"/>
          <p:cNvSpPr/>
          <p:nvPr/>
        </p:nvSpPr>
        <p:spPr>
          <a:xfrm>
            <a:off x="4015740" y="3255264"/>
            <a:ext cx="3023616" cy="384048"/>
          </a:xfrm>
          <a:prstGeom prst="rect">
            <a:avLst/>
          </a:prstGeom>
          <a:solidFill>
            <a:srgbClr val="3D12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1" name="Google Shape;121;p3"/>
          <p:cNvSpPr txBox="1"/>
          <p:nvPr/>
        </p:nvSpPr>
        <p:spPr>
          <a:xfrm>
            <a:off x="4125468" y="3255264"/>
            <a:ext cx="2804160" cy="38404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FFFFFF"/>
                </a:solidFill>
                <a:latin typeface="Poppins"/>
                <a:ea typeface="Poppins"/>
                <a:cs typeface="Poppins"/>
                <a:sym typeface="Poppins"/>
              </a:rPr>
              <a:t>Goal-based auto-planning</a:t>
            </a:r>
            <a:endParaRPr/>
          </a:p>
        </p:txBody>
      </p:sp>
      <p:sp>
        <p:nvSpPr>
          <p:cNvPr id="122" name="Google Shape;122;p3"/>
          <p:cNvSpPr/>
          <p:nvPr/>
        </p:nvSpPr>
        <p:spPr>
          <a:xfrm>
            <a:off x="4107179" y="1463040"/>
            <a:ext cx="1691640" cy="256032"/>
          </a:xfrm>
          <a:prstGeom prst="roundRect">
            <a:avLst>
              <a:gd name="adj" fmla="val 50000"/>
            </a:avLst>
          </a:prstGeom>
          <a:solidFill>
            <a:srgbClr val="EA5456"/>
          </a:solidFill>
          <a:ln>
            <a:noFill/>
          </a:ln>
        </p:spPr>
        <p:txBody>
          <a:bodyPr spcFirstLastPara="1" wrap="square" lIns="73150" tIns="0" rIns="73150" bIns="0" anchor="ctr" anchorCtr="0">
            <a:noAutofit/>
          </a:bodyPr>
          <a:lstStyle/>
          <a:p>
            <a:pPr marL="0" marR="0" lvl="0" indent="0" algn="ctr" rtl="0">
              <a:spcBef>
                <a:spcPts val="0"/>
              </a:spcBef>
              <a:spcAft>
                <a:spcPts val="0"/>
              </a:spcAft>
              <a:buNone/>
            </a:pPr>
            <a:r>
              <a:rPr lang="en-US" sz="900" b="1">
                <a:solidFill>
                  <a:srgbClr val="FFFFFF"/>
                </a:solidFill>
                <a:latin typeface="Poppins"/>
                <a:ea typeface="Poppins"/>
                <a:cs typeface="Poppins"/>
                <a:sym typeface="Poppins"/>
              </a:rPr>
              <a:t>Recommendation Zone</a:t>
            </a:r>
            <a:endParaRPr/>
          </a:p>
        </p:txBody>
      </p:sp>
      <p:pic>
        <p:nvPicPr>
          <p:cNvPr id="123" name="Google Shape;123;p3" descr="teaser_layoutspace.jpg"/>
          <p:cNvPicPr preferRelativeResize="0"/>
          <p:nvPr/>
        </p:nvPicPr>
        <p:blipFill rotWithShape="1">
          <a:blip r:embed="rId5">
            <a:alphaModFix/>
          </a:blip>
          <a:srcRect l="6285" t="14240" r="36891" b="28935"/>
          <a:stretch/>
        </p:blipFill>
        <p:spPr>
          <a:xfrm>
            <a:off x="861060" y="3730752"/>
            <a:ext cx="3023616" cy="2267712"/>
          </a:xfrm>
          <a:prstGeom prst="rect">
            <a:avLst/>
          </a:prstGeom>
          <a:noFill/>
          <a:ln>
            <a:noFill/>
          </a:ln>
        </p:spPr>
      </p:pic>
      <p:sp>
        <p:nvSpPr>
          <p:cNvPr id="124" name="Google Shape;124;p3"/>
          <p:cNvSpPr/>
          <p:nvPr/>
        </p:nvSpPr>
        <p:spPr>
          <a:xfrm>
            <a:off x="861060" y="5614416"/>
            <a:ext cx="3023616" cy="384048"/>
          </a:xfrm>
          <a:prstGeom prst="rect">
            <a:avLst/>
          </a:prstGeom>
          <a:solidFill>
            <a:srgbClr val="3D12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5" name="Google Shape;125;p3"/>
          <p:cNvSpPr txBox="1"/>
          <p:nvPr/>
        </p:nvSpPr>
        <p:spPr>
          <a:xfrm>
            <a:off x="970788" y="5614416"/>
            <a:ext cx="2804160" cy="38404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FFFFFF"/>
                </a:solidFill>
                <a:latin typeface="Poppins"/>
                <a:ea typeface="Poppins"/>
                <a:cs typeface="Poppins"/>
                <a:sym typeface="Poppins"/>
              </a:rPr>
              <a:t>Establishing layout space</a:t>
            </a:r>
            <a:endParaRPr/>
          </a:p>
        </p:txBody>
      </p:sp>
      <p:sp>
        <p:nvSpPr>
          <p:cNvPr id="126" name="Google Shape;126;p3"/>
          <p:cNvSpPr/>
          <p:nvPr/>
        </p:nvSpPr>
        <p:spPr>
          <a:xfrm>
            <a:off x="952500" y="3822191"/>
            <a:ext cx="1691640" cy="256032"/>
          </a:xfrm>
          <a:prstGeom prst="roundRect">
            <a:avLst>
              <a:gd name="adj" fmla="val 50000"/>
            </a:avLst>
          </a:prstGeom>
          <a:solidFill>
            <a:srgbClr val="008BF2"/>
          </a:solidFill>
          <a:ln>
            <a:noFill/>
          </a:ln>
        </p:spPr>
        <p:txBody>
          <a:bodyPr spcFirstLastPara="1" wrap="square" lIns="73150" tIns="0" rIns="73150" bIns="0" anchor="ctr" anchorCtr="0">
            <a:noAutofit/>
          </a:bodyPr>
          <a:lstStyle/>
          <a:p>
            <a:pPr marL="0" marR="0" lvl="0" indent="0" algn="ctr" rtl="0">
              <a:spcBef>
                <a:spcPts val="0"/>
              </a:spcBef>
              <a:spcAft>
                <a:spcPts val="0"/>
              </a:spcAft>
              <a:buNone/>
            </a:pPr>
            <a:r>
              <a:rPr lang="en-US" sz="900" b="1">
                <a:solidFill>
                  <a:srgbClr val="FFFFFF"/>
                </a:solidFill>
                <a:latin typeface="Poppins"/>
                <a:ea typeface="Poppins"/>
                <a:cs typeface="Poppins"/>
                <a:sym typeface="Poppins"/>
              </a:rPr>
              <a:t>Arrangement Zone</a:t>
            </a:r>
            <a:endParaRPr/>
          </a:p>
        </p:txBody>
      </p:sp>
      <p:pic>
        <p:nvPicPr>
          <p:cNvPr id="127" name="Google Shape;127;p3" descr="teaser_dragsnap.jpg"/>
          <p:cNvPicPr preferRelativeResize="0"/>
          <p:nvPr/>
        </p:nvPicPr>
        <p:blipFill rotWithShape="1">
          <a:blip r:embed="rId6">
            <a:alphaModFix/>
          </a:blip>
          <a:srcRect r="-33298" b="-33298"/>
          <a:stretch/>
        </p:blipFill>
        <p:spPr>
          <a:xfrm>
            <a:off x="4015750" y="3730750"/>
            <a:ext cx="4030472" cy="3022875"/>
          </a:xfrm>
          <a:prstGeom prst="rect">
            <a:avLst/>
          </a:prstGeom>
          <a:noFill/>
          <a:ln>
            <a:noFill/>
          </a:ln>
        </p:spPr>
      </p:pic>
      <p:sp>
        <p:nvSpPr>
          <p:cNvPr id="128" name="Google Shape;128;p3"/>
          <p:cNvSpPr/>
          <p:nvPr/>
        </p:nvSpPr>
        <p:spPr>
          <a:xfrm>
            <a:off x="4015740" y="5614416"/>
            <a:ext cx="3023616" cy="384048"/>
          </a:xfrm>
          <a:prstGeom prst="rect">
            <a:avLst/>
          </a:prstGeom>
          <a:solidFill>
            <a:srgbClr val="3D120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9" name="Google Shape;129;p3"/>
          <p:cNvSpPr txBox="1"/>
          <p:nvPr/>
        </p:nvSpPr>
        <p:spPr>
          <a:xfrm>
            <a:off x="4125468" y="5614416"/>
            <a:ext cx="2804160" cy="38404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FFFFFF"/>
                </a:solidFill>
                <a:latin typeface="Poppins"/>
                <a:ea typeface="Poppins"/>
                <a:cs typeface="Poppins"/>
                <a:sym typeface="Poppins"/>
              </a:rPr>
              <a:t>Drag, resize, snap</a:t>
            </a:r>
            <a:endParaRPr/>
          </a:p>
        </p:txBody>
      </p:sp>
      <p:sp>
        <p:nvSpPr>
          <p:cNvPr id="130" name="Google Shape;130;p3"/>
          <p:cNvSpPr/>
          <p:nvPr/>
        </p:nvSpPr>
        <p:spPr>
          <a:xfrm>
            <a:off x="4107179" y="3822191"/>
            <a:ext cx="1691640" cy="256032"/>
          </a:xfrm>
          <a:prstGeom prst="roundRect">
            <a:avLst>
              <a:gd name="adj" fmla="val 50000"/>
            </a:avLst>
          </a:prstGeom>
          <a:solidFill>
            <a:srgbClr val="008BF2"/>
          </a:solidFill>
          <a:ln>
            <a:noFill/>
          </a:ln>
        </p:spPr>
        <p:txBody>
          <a:bodyPr spcFirstLastPara="1" wrap="square" lIns="73150" tIns="0" rIns="73150" bIns="0" anchor="ctr" anchorCtr="0">
            <a:noAutofit/>
          </a:bodyPr>
          <a:lstStyle/>
          <a:p>
            <a:pPr marL="0" marR="0" lvl="0" indent="0" algn="ctr" rtl="0">
              <a:spcBef>
                <a:spcPts val="0"/>
              </a:spcBef>
              <a:spcAft>
                <a:spcPts val="0"/>
              </a:spcAft>
              <a:buNone/>
            </a:pPr>
            <a:r>
              <a:rPr lang="en-US" sz="900" b="1">
                <a:solidFill>
                  <a:srgbClr val="FFFFFF"/>
                </a:solidFill>
                <a:latin typeface="Poppins"/>
                <a:ea typeface="Poppins"/>
                <a:cs typeface="Poppins"/>
                <a:sym typeface="Poppins"/>
              </a:rPr>
              <a:t>Arrangement Zone</a:t>
            </a:r>
            <a:endParaRPr/>
          </a:p>
        </p:txBody>
      </p:sp>
      <p:sp>
        <p:nvSpPr>
          <p:cNvPr id="131" name="Google Shape;131;p3"/>
          <p:cNvSpPr/>
          <p:nvPr/>
        </p:nvSpPr>
        <p:spPr>
          <a:xfrm>
            <a:off x="7269480" y="1371600"/>
            <a:ext cx="4087368" cy="1115568"/>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32" name="Google Shape;132;p3"/>
          <p:cNvSpPr txBox="1"/>
          <p:nvPr/>
        </p:nvSpPr>
        <p:spPr>
          <a:xfrm>
            <a:off x="7452360" y="1481328"/>
            <a:ext cx="3749039" cy="36576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400" b="1" i="0">
                <a:solidFill>
                  <a:srgbClr val="008BF2"/>
                </a:solidFill>
                <a:latin typeface="Poppins"/>
                <a:ea typeface="Poppins"/>
                <a:cs typeface="Poppins"/>
                <a:sym typeface="Poppins"/>
              </a:rPr>
              <a:t>1  User authors zones</a:t>
            </a:r>
            <a:endParaRPr/>
          </a:p>
        </p:txBody>
      </p:sp>
      <p:sp>
        <p:nvSpPr>
          <p:cNvPr id="133" name="Google Shape;133;p3"/>
          <p:cNvSpPr txBox="1"/>
          <p:nvPr/>
        </p:nvSpPr>
        <p:spPr>
          <a:xfrm>
            <a:off x="7452360" y="1847088"/>
            <a:ext cx="3749039" cy="33855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0" i="0" dirty="0">
                <a:solidFill>
                  <a:srgbClr val="3D1209"/>
                </a:solidFill>
                <a:latin typeface="Poppins"/>
                <a:ea typeface="Poppins"/>
                <a:cs typeface="Poppins"/>
                <a:sym typeface="Poppins"/>
              </a:rPr>
              <a:t>Spatial layout templates mark where automation may act</a:t>
            </a:r>
            <a:endParaRPr dirty="0"/>
          </a:p>
        </p:txBody>
      </p:sp>
      <p:sp>
        <p:nvSpPr>
          <p:cNvPr id="134" name="Google Shape;134;p3"/>
          <p:cNvSpPr/>
          <p:nvPr/>
        </p:nvSpPr>
        <p:spPr>
          <a:xfrm>
            <a:off x="7269480" y="2670048"/>
            <a:ext cx="4087368" cy="1115568"/>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35" name="Google Shape;135;p3"/>
          <p:cNvSpPr txBox="1"/>
          <p:nvPr/>
        </p:nvSpPr>
        <p:spPr>
          <a:xfrm>
            <a:off x="7452360" y="2779776"/>
            <a:ext cx="3749039" cy="36576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400" b="1" i="0">
                <a:solidFill>
                  <a:srgbClr val="EA5456"/>
                </a:solidFill>
                <a:latin typeface="Poppins"/>
                <a:ea typeface="Poppins"/>
                <a:cs typeface="Poppins"/>
                <a:sym typeface="Poppins"/>
              </a:rPr>
              <a:t>2  AI scaffolds</a:t>
            </a:r>
            <a:endParaRPr/>
          </a:p>
        </p:txBody>
      </p:sp>
      <p:sp>
        <p:nvSpPr>
          <p:cNvPr id="136" name="Google Shape;136;p3"/>
          <p:cNvSpPr txBox="1"/>
          <p:nvPr/>
        </p:nvSpPr>
        <p:spPr>
          <a:xfrm>
            <a:off x="7452360" y="3145536"/>
            <a:ext cx="3749039" cy="338554"/>
          </a:xfrm>
          <a:prstGeom prst="rect">
            <a:avLst/>
          </a:prstGeom>
          <a:noFill/>
          <a:ln>
            <a:noFill/>
          </a:ln>
        </p:spPr>
        <p:txBody>
          <a:bodyPr spcFirstLastPara="1" wrap="square" lIns="0" tIns="0" rIns="0" bIns="0" anchor="t" anchorCtr="0">
            <a:spAutoFit/>
          </a:bodyPr>
          <a:lstStyle/>
          <a:p>
            <a:pPr marL="171450" marR="0" lvl="0" indent="-171450" algn="l" rtl="0">
              <a:spcBef>
                <a:spcPts val="0"/>
              </a:spcBef>
              <a:spcAft>
                <a:spcPts val="0"/>
              </a:spcAft>
              <a:buFont typeface="Arial" panose="020B0604020202020204" pitchFamily="34" charset="0"/>
              <a:buChar char="•"/>
            </a:pPr>
            <a:r>
              <a:rPr lang="en-US" sz="1100" b="0" i="0" dirty="0">
                <a:solidFill>
                  <a:srgbClr val="3D1209"/>
                </a:solidFill>
                <a:latin typeface="Poppins"/>
                <a:ea typeface="Poppins"/>
                <a:cs typeface="Poppins"/>
                <a:sym typeface="Poppins"/>
              </a:rPr>
              <a:t>An LLM recommends and assigns apps</a:t>
            </a:r>
          </a:p>
          <a:p>
            <a:pPr marL="171450" marR="0" lvl="0" indent="-171450" algn="l" rtl="0">
              <a:spcBef>
                <a:spcPts val="0"/>
              </a:spcBef>
              <a:spcAft>
                <a:spcPts val="0"/>
              </a:spcAft>
              <a:buFont typeface="Arial" panose="020B0604020202020204" pitchFamily="34" charset="0"/>
              <a:buChar char="•"/>
            </a:pPr>
            <a:r>
              <a:rPr lang="en-US" sz="1100" b="0" i="0" dirty="0">
                <a:solidFill>
                  <a:srgbClr val="3D1209"/>
                </a:solidFill>
                <a:latin typeface="Poppins"/>
                <a:ea typeface="Poppins"/>
                <a:cs typeface="Poppins"/>
                <a:sym typeface="Poppins"/>
              </a:rPr>
              <a:t>a cost model then orders and sizes </a:t>
            </a:r>
            <a:r>
              <a:rPr lang="en-US" sz="1100" dirty="0">
                <a:solidFill>
                  <a:srgbClr val="3D1209"/>
                </a:solidFill>
                <a:latin typeface="Poppins"/>
                <a:ea typeface="Poppins"/>
                <a:cs typeface="Poppins"/>
                <a:sym typeface="Poppins"/>
              </a:rPr>
              <a:t>apps</a:t>
            </a:r>
            <a:endParaRPr dirty="0"/>
          </a:p>
        </p:txBody>
      </p:sp>
      <p:sp>
        <p:nvSpPr>
          <p:cNvPr id="137" name="Google Shape;137;p3"/>
          <p:cNvSpPr/>
          <p:nvPr/>
        </p:nvSpPr>
        <p:spPr>
          <a:xfrm>
            <a:off x="7269480" y="3968496"/>
            <a:ext cx="4087368" cy="1115568"/>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38" name="Google Shape;138;p3"/>
          <p:cNvSpPr txBox="1"/>
          <p:nvPr/>
        </p:nvSpPr>
        <p:spPr>
          <a:xfrm>
            <a:off x="7452360" y="4078224"/>
            <a:ext cx="3749039" cy="36576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400" b="1" i="0">
                <a:solidFill>
                  <a:srgbClr val="E3A80C"/>
                </a:solidFill>
                <a:latin typeface="Poppins"/>
                <a:ea typeface="Poppins"/>
                <a:cs typeface="Poppins"/>
                <a:sym typeface="Poppins"/>
              </a:rPr>
              <a:t>3  User refines</a:t>
            </a:r>
            <a:endParaRPr/>
          </a:p>
        </p:txBody>
      </p:sp>
      <p:sp>
        <p:nvSpPr>
          <p:cNvPr id="139" name="Google Shape;139;p3"/>
          <p:cNvSpPr txBox="1"/>
          <p:nvPr/>
        </p:nvSpPr>
        <p:spPr>
          <a:xfrm>
            <a:off x="7452360" y="4443983"/>
            <a:ext cx="3749039" cy="338554"/>
          </a:xfrm>
          <a:prstGeom prst="rect">
            <a:avLst/>
          </a:prstGeom>
          <a:noFill/>
          <a:ln>
            <a:noFill/>
          </a:ln>
        </p:spPr>
        <p:txBody>
          <a:bodyPr spcFirstLastPara="1" wrap="square" lIns="0" tIns="0" rIns="0" bIns="0" anchor="t" anchorCtr="0">
            <a:spAutoFit/>
          </a:bodyPr>
          <a:lstStyle/>
          <a:p>
            <a:pPr marL="171450" marR="0" lvl="0" indent="-171450" algn="l" rtl="0">
              <a:spcBef>
                <a:spcPts val="0"/>
              </a:spcBef>
              <a:spcAft>
                <a:spcPts val="0"/>
              </a:spcAft>
              <a:buFont typeface="Arial" panose="020B0604020202020204" pitchFamily="34" charset="0"/>
              <a:buChar char="•"/>
            </a:pPr>
            <a:r>
              <a:rPr lang="en-US" sz="1100" b="0" i="0" dirty="0">
                <a:solidFill>
                  <a:srgbClr val="3D1209"/>
                </a:solidFill>
                <a:latin typeface="Poppins"/>
                <a:ea typeface="Poppins"/>
                <a:cs typeface="Poppins"/>
                <a:sym typeface="Poppins"/>
              </a:rPr>
              <a:t>Accept, reorder, resize</a:t>
            </a:r>
            <a:endParaRPr lang="en-US" sz="1100" dirty="0">
              <a:solidFill>
                <a:srgbClr val="3D1209"/>
              </a:solidFill>
              <a:latin typeface="Poppins"/>
              <a:ea typeface="Poppins"/>
              <a:cs typeface="Poppins"/>
              <a:sym typeface="Poppins"/>
            </a:endParaRPr>
          </a:p>
          <a:p>
            <a:pPr marL="171450" marR="0" lvl="0" indent="-171450" algn="l" rtl="0">
              <a:spcBef>
                <a:spcPts val="0"/>
              </a:spcBef>
              <a:spcAft>
                <a:spcPts val="0"/>
              </a:spcAft>
              <a:buFont typeface="Arial" panose="020B0604020202020204" pitchFamily="34" charset="0"/>
              <a:buChar char="•"/>
            </a:pPr>
            <a:r>
              <a:rPr lang="en-US" sz="1100" b="0" i="0" dirty="0">
                <a:solidFill>
                  <a:srgbClr val="3D1209"/>
                </a:solidFill>
                <a:latin typeface="Poppins"/>
                <a:ea typeface="Poppins"/>
                <a:cs typeface="Poppins"/>
                <a:sym typeface="Poppins"/>
              </a:rPr>
              <a:t>The final workspace is always the user's</a:t>
            </a:r>
            <a:endParaRPr dirty="0"/>
          </a:p>
        </p:txBody>
      </p:sp>
      <p:sp>
        <p:nvSpPr>
          <p:cNvPr id="140" name="Google Shape;140;p3"/>
          <p:cNvSpPr txBox="1"/>
          <p:nvPr/>
        </p:nvSpPr>
        <p:spPr>
          <a:xfrm>
            <a:off x="7269480" y="5349240"/>
            <a:ext cx="4087368" cy="7315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1">
                <a:solidFill>
                  <a:srgbClr val="3D1209"/>
                </a:solidFill>
                <a:latin typeface="Poppins"/>
                <a:ea typeface="Poppins"/>
                <a:cs typeface="Poppins"/>
                <a:sym typeface="Poppins"/>
              </a:rPr>
              <a:t>Zones are the explicit boundary between human intent and AI automation.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4"/>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Three contributions</a:t>
            </a:r>
            <a:endParaRPr/>
          </a:p>
        </p:txBody>
      </p:sp>
      <p:sp>
        <p:nvSpPr>
          <p:cNvPr id="147" name="Google Shape;147;p4"/>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148" name="Google Shape;148;p4"/>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sp>
        <p:nvSpPr>
          <p:cNvPr id="149" name="Google Shape;149;p4"/>
          <p:cNvSpPr/>
          <p:nvPr/>
        </p:nvSpPr>
        <p:spPr>
          <a:xfrm>
            <a:off x="841248" y="1931963"/>
            <a:ext cx="3383280" cy="310896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50" name="Google Shape;150;p4"/>
          <p:cNvSpPr/>
          <p:nvPr/>
        </p:nvSpPr>
        <p:spPr>
          <a:xfrm>
            <a:off x="1069848" y="2160563"/>
            <a:ext cx="548640" cy="548640"/>
          </a:xfrm>
          <a:prstGeom prst="ellipse">
            <a:avLst/>
          </a:prstGeom>
          <a:solidFill>
            <a:srgbClr val="008BF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FFFF"/>
                </a:solidFill>
                <a:latin typeface="Poppins"/>
                <a:ea typeface="Poppins"/>
                <a:cs typeface="Poppins"/>
                <a:sym typeface="Poppins"/>
              </a:rPr>
              <a:t>1</a:t>
            </a:r>
            <a:endParaRPr/>
          </a:p>
        </p:txBody>
      </p:sp>
      <p:sp>
        <p:nvSpPr>
          <p:cNvPr id="151" name="Google Shape;151;p4"/>
          <p:cNvSpPr txBox="1"/>
          <p:nvPr/>
        </p:nvSpPr>
        <p:spPr>
          <a:xfrm>
            <a:off x="1069848" y="2846363"/>
            <a:ext cx="2926080"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dirty="0">
                <a:solidFill>
                  <a:srgbClr val="008BF2"/>
                </a:solidFill>
                <a:latin typeface="Poppins"/>
                <a:ea typeface="Poppins"/>
                <a:cs typeface="Poppins"/>
                <a:sym typeface="Poppins"/>
              </a:rPr>
              <a:t>A user-authored zone abstraction</a:t>
            </a:r>
            <a:endParaRPr sz="2000" dirty="0"/>
          </a:p>
        </p:txBody>
      </p:sp>
      <p:sp>
        <p:nvSpPr>
          <p:cNvPr id="152" name="Google Shape;152;p4"/>
          <p:cNvSpPr txBox="1"/>
          <p:nvPr/>
        </p:nvSpPr>
        <p:spPr>
          <a:xfrm>
            <a:off x="1069848" y="3623603"/>
            <a:ext cx="2926080"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b="0" i="0" dirty="0">
                <a:solidFill>
                  <a:srgbClr val="3D1209"/>
                </a:solidFill>
                <a:latin typeface="Poppins"/>
                <a:ea typeface="Poppins"/>
                <a:cs typeface="Poppins"/>
                <a:sym typeface="Poppins"/>
              </a:rPr>
              <a:t>Spatial layout templates for XR window management and workspace planning</a:t>
            </a:r>
            <a:endParaRPr dirty="0"/>
          </a:p>
        </p:txBody>
      </p:sp>
      <p:sp>
        <p:nvSpPr>
          <p:cNvPr id="153" name="Google Shape;153;p4"/>
          <p:cNvSpPr/>
          <p:nvPr/>
        </p:nvSpPr>
        <p:spPr>
          <a:xfrm>
            <a:off x="4407408" y="1931963"/>
            <a:ext cx="3383280" cy="3108960"/>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54" name="Google Shape;154;p4"/>
          <p:cNvSpPr/>
          <p:nvPr/>
        </p:nvSpPr>
        <p:spPr>
          <a:xfrm>
            <a:off x="4636008" y="2160563"/>
            <a:ext cx="548640" cy="548640"/>
          </a:xfrm>
          <a:prstGeom prst="ellipse">
            <a:avLst/>
          </a:prstGeom>
          <a:solidFill>
            <a:srgbClr val="EA5456"/>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FFFF"/>
                </a:solidFill>
                <a:latin typeface="Poppins"/>
                <a:ea typeface="Poppins"/>
                <a:cs typeface="Poppins"/>
                <a:sym typeface="Poppins"/>
              </a:rPr>
              <a:t>2</a:t>
            </a:r>
            <a:endParaRPr/>
          </a:p>
        </p:txBody>
      </p:sp>
      <p:sp>
        <p:nvSpPr>
          <p:cNvPr id="155" name="Google Shape;155;p4"/>
          <p:cNvSpPr txBox="1"/>
          <p:nvPr/>
        </p:nvSpPr>
        <p:spPr>
          <a:xfrm>
            <a:off x="4636008" y="2846363"/>
            <a:ext cx="2926080" cy="30777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dirty="0">
                <a:solidFill>
                  <a:srgbClr val="EA5456"/>
                </a:solidFill>
                <a:latin typeface="Poppins"/>
                <a:ea typeface="Poppins"/>
                <a:cs typeface="Poppins"/>
                <a:sym typeface="Poppins"/>
              </a:rPr>
              <a:t>The </a:t>
            </a:r>
            <a:r>
              <a:rPr lang="en-US" sz="2000" b="1" i="0" dirty="0" err="1">
                <a:solidFill>
                  <a:srgbClr val="EA5456"/>
                </a:solidFill>
                <a:latin typeface="Poppins"/>
                <a:ea typeface="Poppins"/>
                <a:cs typeface="Poppins"/>
                <a:sym typeface="Poppins"/>
              </a:rPr>
              <a:t>DuoZone</a:t>
            </a:r>
            <a:r>
              <a:rPr lang="en-US" sz="2000" b="1" i="0" dirty="0">
                <a:solidFill>
                  <a:srgbClr val="EA5456"/>
                </a:solidFill>
                <a:latin typeface="Poppins"/>
                <a:ea typeface="Poppins"/>
                <a:cs typeface="Poppins"/>
                <a:sym typeface="Poppins"/>
              </a:rPr>
              <a:t> system</a:t>
            </a:r>
            <a:endParaRPr sz="2000" dirty="0"/>
          </a:p>
        </p:txBody>
      </p:sp>
      <p:sp>
        <p:nvSpPr>
          <p:cNvPr id="156" name="Google Shape;156;p4"/>
          <p:cNvSpPr txBox="1"/>
          <p:nvPr/>
        </p:nvSpPr>
        <p:spPr>
          <a:xfrm>
            <a:off x="4636008" y="3623603"/>
            <a:ext cx="2926080" cy="76944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0" i="0" dirty="0">
                <a:solidFill>
                  <a:srgbClr val="3D1209"/>
                </a:solidFill>
                <a:latin typeface="Poppins"/>
                <a:ea typeface="Poppins"/>
                <a:cs typeface="Poppins"/>
                <a:sym typeface="Poppins"/>
              </a:rPr>
              <a:t>An </a:t>
            </a:r>
            <a:r>
              <a:rPr lang="en-US" sz="1250" b="1" i="0" dirty="0">
                <a:solidFill>
                  <a:srgbClr val="3D1209"/>
                </a:solidFill>
                <a:latin typeface="Poppins"/>
                <a:ea typeface="Poppins"/>
                <a:cs typeface="Poppins"/>
                <a:sym typeface="Poppins"/>
              </a:rPr>
              <a:t>LLM's reasoning </a:t>
            </a:r>
            <a:r>
              <a:rPr lang="en-US" sz="1250" b="0" i="0" dirty="0">
                <a:solidFill>
                  <a:srgbClr val="3D1209"/>
                </a:solidFill>
                <a:latin typeface="Poppins"/>
                <a:ea typeface="Poppins"/>
                <a:cs typeface="Poppins"/>
                <a:sym typeface="Poppins"/>
              </a:rPr>
              <a:t>combined with a </a:t>
            </a:r>
            <a:r>
              <a:rPr lang="en-US" sz="1250" b="1" i="0" dirty="0">
                <a:solidFill>
                  <a:srgbClr val="3D1209"/>
                </a:solidFill>
                <a:latin typeface="Poppins"/>
                <a:ea typeface="Poppins"/>
                <a:cs typeface="Poppins"/>
                <a:sym typeface="Poppins"/>
              </a:rPr>
              <a:t>geometric</a:t>
            </a:r>
            <a:r>
              <a:rPr lang="en-US" sz="1250" b="0" i="0" dirty="0">
                <a:solidFill>
                  <a:srgbClr val="3D1209"/>
                </a:solidFill>
                <a:latin typeface="Poppins"/>
                <a:ea typeface="Poppins"/>
                <a:cs typeface="Poppins"/>
                <a:sym typeface="Poppins"/>
              </a:rPr>
              <a:t> and </a:t>
            </a:r>
            <a:r>
              <a:rPr lang="en-US" sz="1250" b="1" i="0" dirty="0">
                <a:solidFill>
                  <a:srgbClr val="3D1209"/>
                </a:solidFill>
                <a:latin typeface="Poppins"/>
                <a:ea typeface="Poppins"/>
                <a:cs typeface="Poppins"/>
                <a:sym typeface="Poppins"/>
              </a:rPr>
              <a:t>ergonomic</a:t>
            </a:r>
            <a:r>
              <a:rPr lang="en-US" sz="1250" b="0" i="0" dirty="0">
                <a:solidFill>
                  <a:srgbClr val="3D1209"/>
                </a:solidFill>
                <a:latin typeface="Poppins"/>
                <a:ea typeface="Poppins"/>
                <a:cs typeface="Poppins"/>
                <a:sym typeface="Poppins"/>
              </a:rPr>
              <a:t> </a:t>
            </a:r>
            <a:r>
              <a:rPr lang="en-US" sz="1250" b="1" i="0" dirty="0">
                <a:solidFill>
                  <a:srgbClr val="3D1209"/>
                </a:solidFill>
                <a:latin typeface="Poppins"/>
                <a:ea typeface="Poppins"/>
                <a:cs typeface="Poppins"/>
                <a:sym typeface="Poppins"/>
              </a:rPr>
              <a:t>cost model</a:t>
            </a:r>
            <a:r>
              <a:rPr lang="en-US" sz="1250" b="0" i="0" dirty="0">
                <a:solidFill>
                  <a:srgbClr val="3D1209"/>
                </a:solidFill>
                <a:latin typeface="Poppins"/>
                <a:ea typeface="Poppins"/>
                <a:cs typeface="Poppins"/>
                <a:sym typeface="Poppins"/>
              </a:rPr>
              <a:t> to recommend, order, and size app</a:t>
            </a:r>
            <a:r>
              <a:rPr lang="en-US" sz="1250" dirty="0">
                <a:solidFill>
                  <a:srgbClr val="3D1209"/>
                </a:solidFill>
                <a:latin typeface="Poppins"/>
                <a:ea typeface="Poppins"/>
                <a:cs typeface="Poppins"/>
                <a:sym typeface="Poppins"/>
              </a:rPr>
              <a:t>s.</a:t>
            </a:r>
            <a:endParaRPr dirty="0"/>
          </a:p>
        </p:txBody>
      </p:sp>
      <p:sp>
        <p:nvSpPr>
          <p:cNvPr id="157" name="Google Shape;157;p4"/>
          <p:cNvSpPr/>
          <p:nvPr/>
        </p:nvSpPr>
        <p:spPr>
          <a:xfrm>
            <a:off x="7973568" y="1931963"/>
            <a:ext cx="3383280" cy="310896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58" name="Google Shape;158;p4"/>
          <p:cNvSpPr/>
          <p:nvPr/>
        </p:nvSpPr>
        <p:spPr>
          <a:xfrm>
            <a:off x="8202168" y="2160563"/>
            <a:ext cx="548640" cy="548640"/>
          </a:xfrm>
          <a:prstGeom prst="ellipse">
            <a:avLst/>
          </a:prstGeom>
          <a:solidFill>
            <a:srgbClr val="E3A80C"/>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800" b="1">
                <a:solidFill>
                  <a:srgbClr val="FFFFFF"/>
                </a:solidFill>
                <a:latin typeface="Poppins"/>
                <a:ea typeface="Poppins"/>
                <a:cs typeface="Poppins"/>
                <a:sym typeface="Poppins"/>
              </a:rPr>
              <a:t>3</a:t>
            </a:r>
            <a:endParaRPr/>
          </a:p>
        </p:txBody>
      </p:sp>
      <p:sp>
        <p:nvSpPr>
          <p:cNvPr id="159" name="Google Shape;159;p4"/>
          <p:cNvSpPr txBox="1"/>
          <p:nvPr/>
        </p:nvSpPr>
        <p:spPr>
          <a:xfrm>
            <a:off x="8202168" y="2846363"/>
            <a:ext cx="2926080"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000" b="1" i="0" dirty="0">
                <a:solidFill>
                  <a:srgbClr val="E3A80C"/>
                </a:solidFill>
                <a:latin typeface="Poppins"/>
                <a:ea typeface="Poppins"/>
                <a:cs typeface="Poppins"/>
                <a:sym typeface="Poppins"/>
              </a:rPr>
              <a:t>Evidence from three comparisons</a:t>
            </a:r>
            <a:endParaRPr sz="2000" dirty="0"/>
          </a:p>
        </p:txBody>
      </p:sp>
      <p:sp>
        <p:nvSpPr>
          <p:cNvPr id="160" name="Google Shape;160;p4"/>
          <p:cNvSpPr txBox="1"/>
          <p:nvPr/>
        </p:nvSpPr>
        <p:spPr>
          <a:xfrm>
            <a:off x="8202168" y="3623603"/>
            <a:ext cx="2926080" cy="11541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0" i="0" dirty="0">
                <a:solidFill>
                  <a:srgbClr val="3D1209"/>
                </a:solidFill>
                <a:latin typeface="Poppins"/>
                <a:ea typeface="Poppins"/>
                <a:cs typeface="Poppins"/>
                <a:sym typeface="Poppins"/>
              </a:rPr>
              <a:t>Improved performance for recommendation zones</a:t>
            </a:r>
          </a:p>
          <a:p>
            <a:pPr marL="0" marR="0" lvl="0" indent="0" algn="l" rtl="0">
              <a:spcBef>
                <a:spcPts val="0"/>
              </a:spcBef>
              <a:spcAft>
                <a:spcPts val="0"/>
              </a:spcAft>
              <a:buNone/>
            </a:pPr>
            <a:endParaRPr lang="en-US" sz="1250" dirty="0">
              <a:solidFill>
                <a:srgbClr val="3D1209"/>
              </a:solidFill>
              <a:latin typeface="Poppins"/>
              <a:cs typeface="Poppins"/>
              <a:sym typeface="Poppins"/>
            </a:endParaRPr>
          </a:p>
          <a:p>
            <a:pPr marL="0" marR="0" lvl="0" indent="0" algn="l" rtl="0">
              <a:spcBef>
                <a:spcPts val="0"/>
              </a:spcBef>
              <a:spcAft>
                <a:spcPts val="0"/>
              </a:spcAft>
              <a:buNone/>
            </a:pPr>
            <a:r>
              <a:rPr lang="en-US" sz="1250" dirty="0">
                <a:solidFill>
                  <a:srgbClr val="3D1209"/>
                </a:solidFill>
                <a:latin typeface="Poppins"/>
                <a:cs typeface="Poppins"/>
                <a:sym typeface="Poppins"/>
              </a:rPr>
              <a:t>Recommendation zones provides an </a:t>
            </a:r>
            <a:r>
              <a:rPr lang="en-US" sz="1250" b="1" dirty="0">
                <a:solidFill>
                  <a:srgbClr val="3D1209"/>
                </a:solidFill>
                <a:latin typeface="Poppins"/>
                <a:cs typeface="Poppins"/>
                <a:sym typeface="Poppins"/>
              </a:rPr>
              <a:t>efficient human-AI workflow </a:t>
            </a:r>
            <a:r>
              <a:rPr lang="en-US" sz="1250" dirty="0">
                <a:solidFill>
                  <a:srgbClr val="3D1209"/>
                </a:solidFill>
                <a:latin typeface="Poppins"/>
                <a:cs typeface="Poppins"/>
                <a:sym typeface="Poppins"/>
              </a:rPr>
              <a:t>to jump start XR workspace setup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5"/>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Design goals</a:t>
            </a:r>
            <a:endParaRPr/>
          </a:p>
        </p:txBody>
      </p:sp>
      <p:sp>
        <p:nvSpPr>
          <p:cNvPr id="169" name="Google Shape;169;p5"/>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170" name="Google Shape;170;p5"/>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sp>
        <p:nvSpPr>
          <p:cNvPr id="171" name="Google Shape;171;p5"/>
          <p:cNvSpPr/>
          <p:nvPr/>
        </p:nvSpPr>
        <p:spPr>
          <a:xfrm>
            <a:off x="841248" y="1417320"/>
            <a:ext cx="5166360" cy="214884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72" name="Google Shape;172;p5"/>
          <p:cNvSpPr/>
          <p:nvPr/>
        </p:nvSpPr>
        <p:spPr>
          <a:xfrm>
            <a:off x="1042416" y="1645920"/>
            <a:ext cx="457200" cy="457200"/>
          </a:xfrm>
          <a:prstGeom prst="ellipse">
            <a:avLst/>
          </a:prstGeom>
          <a:solidFill>
            <a:srgbClr val="008BF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FFFFFF"/>
                </a:solidFill>
                <a:latin typeface="Poppins"/>
                <a:ea typeface="Poppins"/>
                <a:cs typeface="Poppins"/>
                <a:sym typeface="Poppins"/>
              </a:rPr>
              <a:t>DG1</a:t>
            </a:r>
            <a:endParaRPr/>
          </a:p>
        </p:txBody>
      </p:sp>
      <p:sp>
        <p:nvSpPr>
          <p:cNvPr id="173" name="Google Shape;173;p5"/>
          <p:cNvSpPr txBox="1"/>
          <p:nvPr/>
        </p:nvSpPr>
        <p:spPr>
          <a:xfrm>
            <a:off x="1618488" y="1618488"/>
            <a:ext cx="4206240" cy="51206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a:solidFill>
                  <a:srgbClr val="008BF2"/>
                </a:solidFill>
                <a:latin typeface="Poppins"/>
                <a:ea typeface="Poppins"/>
                <a:cs typeface="Poppins"/>
                <a:sym typeface="Poppins"/>
              </a:rPr>
              <a:t>Speed and low effort through spatial anchors</a:t>
            </a:r>
            <a:endParaRPr/>
          </a:p>
        </p:txBody>
      </p:sp>
      <p:sp>
        <p:nvSpPr>
          <p:cNvPr id="174" name="Google Shape;174;p5"/>
          <p:cNvSpPr txBox="1"/>
          <p:nvPr/>
        </p:nvSpPr>
        <p:spPr>
          <a:xfrm>
            <a:off x="1618488" y="2286000"/>
            <a:ext cx="4160520" cy="685572"/>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1350" b="0" i="0" dirty="0">
                <a:solidFill>
                  <a:srgbClr val="3D1209"/>
                </a:solidFill>
                <a:latin typeface="Poppins"/>
                <a:ea typeface="Poppins"/>
                <a:cs typeface="Poppins"/>
                <a:sym typeface="Poppins"/>
              </a:rPr>
              <a:t>Manipulating windows in 3D is slower than in 2D. Anchors, snapping, and grouping cut repeated mid-air pointing and large arm movements.</a:t>
            </a:r>
            <a:endParaRPr dirty="0"/>
          </a:p>
        </p:txBody>
      </p:sp>
      <p:sp>
        <p:nvSpPr>
          <p:cNvPr id="175" name="Google Shape;175;p5"/>
          <p:cNvSpPr/>
          <p:nvPr/>
        </p:nvSpPr>
        <p:spPr>
          <a:xfrm>
            <a:off x="6190488" y="1417320"/>
            <a:ext cx="5166360" cy="2148840"/>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76" name="Google Shape;176;p5"/>
          <p:cNvSpPr/>
          <p:nvPr/>
        </p:nvSpPr>
        <p:spPr>
          <a:xfrm>
            <a:off x="6391655" y="1645920"/>
            <a:ext cx="457200" cy="457200"/>
          </a:xfrm>
          <a:prstGeom prst="ellipse">
            <a:avLst/>
          </a:prstGeom>
          <a:solidFill>
            <a:srgbClr val="EA5456"/>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FFFFFF"/>
                </a:solidFill>
                <a:latin typeface="Poppins"/>
                <a:ea typeface="Poppins"/>
                <a:cs typeface="Poppins"/>
                <a:sym typeface="Poppins"/>
              </a:rPr>
              <a:t>DG2</a:t>
            </a:r>
            <a:endParaRPr/>
          </a:p>
        </p:txBody>
      </p:sp>
      <p:sp>
        <p:nvSpPr>
          <p:cNvPr id="177" name="Google Shape;177;p5"/>
          <p:cNvSpPr txBox="1"/>
          <p:nvPr/>
        </p:nvSpPr>
        <p:spPr>
          <a:xfrm>
            <a:off x="6967727" y="1759104"/>
            <a:ext cx="4206240"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dirty="0">
                <a:solidFill>
                  <a:srgbClr val="EA5456"/>
                </a:solidFill>
                <a:latin typeface="Poppins"/>
                <a:ea typeface="Poppins"/>
                <a:cs typeface="Poppins"/>
                <a:sym typeface="Poppins"/>
              </a:rPr>
              <a:t>human-AI collaboration</a:t>
            </a:r>
            <a:endParaRPr dirty="0"/>
          </a:p>
        </p:txBody>
      </p:sp>
      <p:sp>
        <p:nvSpPr>
          <p:cNvPr id="178" name="Google Shape;178;p5"/>
          <p:cNvSpPr txBox="1"/>
          <p:nvPr/>
        </p:nvSpPr>
        <p:spPr>
          <a:xfrm>
            <a:off x="6967726" y="2286000"/>
            <a:ext cx="4160521" cy="228524"/>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1350" b="0" i="0" dirty="0">
                <a:solidFill>
                  <a:srgbClr val="3D1209"/>
                </a:solidFill>
                <a:latin typeface="Poppins"/>
                <a:ea typeface="Poppins"/>
                <a:cs typeface="Poppins"/>
                <a:sym typeface="Poppins"/>
              </a:rPr>
              <a:t>Mixed-initiative: AI </a:t>
            </a:r>
            <a:r>
              <a:rPr lang="en-US" sz="1350" dirty="0">
                <a:solidFill>
                  <a:srgbClr val="3D1209"/>
                </a:solidFill>
                <a:latin typeface="Poppins"/>
                <a:ea typeface="Poppins"/>
                <a:cs typeface="Poppins"/>
                <a:sym typeface="Poppins"/>
              </a:rPr>
              <a:t>scaffolds</a:t>
            </a:r>
            <a:r>
              <a:rPr lang="en-US" sz="1350" b="0" i="0" dirty="0">
                <a:solidFill>
                  <a:srgbClr val="3D1209"/>
                </a:solidFill>
                <a:latin typeface="Poppins"/>
                <a:ea typeface="Poppins"/>
                <a:cs typeface="Poppins"/>
                <a:sym typeface="Poppins"/>
              </a:rPr>
              <a:t>, the user completes.</a:t>
            </a:r>
            <a:endParaRPr dirty="0"/>
          </a:p>
        </p:txBody>
      </p:sp>
      <p:sp>
        <p:nvSpPr>
          <p:cNvPr id="179" name="Google Shape;179;p5"/>
          <p:cNvSpPr/>
          <p:nvPr/>
        </p:nvSpPr>
        <p:spPr>
          <a:xfrm>
            <a:off x="841248" y="3749039"/>
            <a:ext cx="5166360" cy="214884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80" name="Google Shape;180;p5"/>
          <p:cNvSpPr/>
          <p:nvPr/>
        </p:nvSpPr>
        <p:spPr>
          <a:xfrm>
            <a:off x="1042416" y="3977639"/>
            <a:ext cx="457200" cy="457200"/>
          </a:xfrm>
          <a:prstGeom prst="ellipse">
            <a:avLst/>
          </a:prstGeom>
          <a:solidFill>
            <a:srgbClr val="E3A80C"/>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FFFFFF"/>
                </a:solidFill>
                <a:latin typeface="Poppins"/>
                <a:ea typeface="Poppins"/>
                <a:cs typeface="Poppins"/>
                <a:sym typeface="Poppins"/>
              </a:rPr>
              <a:t>DG3</a:t>
            </a:r>
            <a:endParaRPr/>
          </a:p>
        </p:txBody>
      </p:sp>
      <p:sp>
        <p:nvSpPr>
          <p:cNvPr id="181" name="Google Shape;181;p5"/>
          <p:cNvSpPr txBox="1"/>
          <p:nvPr/>
        </p:nvSpPr>
        <p:spPr>
          <a:xfrm>
            <a:off x="1618488" y="3950207"/>
            <a:ext cx="4206240" cy="51206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a:solidFill>
                  <a:srgbClr val="E3A80C"/>
                </a:solidFill>
                <a:latin typeface="Poppins"/>
                <a:ea typeface="Poppins"/>
                <a:cs typeface="Poppins"/>
                <a:sym typeface="Poppins"/>
              </a:rPr>
              <a:t>Dynamic readability</a:t>
            </a:r>
            <a:endParaRPr/>
          </a:p>
        </p:txBody>
      </p:sp>
      <p:sp>
        <p:nvSpPr>
          <p:cNvPr id="182" name="Google Shape;182;p5"/>
          <p:cNvSpPr txBox="1"/>
          <p:nvPr/>
        </p:nvSpPr>
        <p:spPr>
          <a:xfrm>
            <a:off x="1572768" y="4617720"/>
            <a:ext cx="4206240" cy="914096"/>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1350" b="0" i="0" dirty="0">
                <a:solidFill>
                  <a:srgbClr val="3D1209"/>
                </a:solidFill>
                <a:latin typeface="Poppins"/>
                <a:ea typeface="Poppins"/>
                <a:cs typeface="Poppins"/>
                <a:sym typeface="Poppins"/>
              </a:rPr>
              <a:t>Bigger windows read better but cost more head and hand movement. Keep related windows adjacent and every cell above a legibility floor of 0.5° visual angle.</a:t>
            </a:r>
            <a:endParaRPr dirty="0"/>
          </a:p>
        </p:txBody>
      </p:sp>
      <p:sp>
        <p:nvSpPr>
          <p:cNvPr id="183" name="Google Shape;183;p5"/>
          <p:cNvSpPr/>
          <p:nvPr/>
        </p:nvSpPr>
        <p:spPr>
          <a:xfrm>
            <a:off x="6190488" y="3749039"/>
            <a:ext cx="5166360" cy="2148840"/>
          </a:xfrm>
          <a:prstGeom prst="roundRect">
            <a:avLst>
              <a:gd name="adj" fmla="val 6000"/>
            </a:avLst>
          </a:prstGeom>
          <a:solidFill>
            <a:srgbClr val="E8F5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84" name="Google Shape;184;p5"/>
          <p:cNvSpPr/>
          <p:nvPr/>
        </p:nvSpPr>
        <p:spPr>
          <a:xfrm>
            <a:off x="6391655" y="3977639"/>
            <a:ext cx="457200" cy="457200"/>
          </a:xfrm>
          <a:prstGeom prst="ellipse">
            <a:avLst/>
          </a:prstGeom>
          <a:solidFill>
            <a:srgbClr val="3E9E5B"/>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000" b="1">
                <a:solidFill>
                  <a:srgbClr val="FFFFFF"/>
                </a:solidFill>
                <a:latin typeface="Poppins"/>
                <a:ea typeface="Poppins"/>
                <a:cs typeface="Poppins"/>
                <a:sym typeface="Poppins"/>
              </a:rPr>
              <a:t>DG4</a:t>
            </a:r>
            <a:endParaRPr/>
          </a:p>
        </p:txBody>
      </p:sp>
      <p:sp>
        <p:nvSpPr>
          <p:cNvPr id="185" name="Google Shape;185;p5"/>
          <p:cNvSpPr txBox="1"/>
          <p:nvPr/>
        </p:nvSpPr>
        <p:spPr>
          <a:xfrm>
            <a:off x="6967727" y="3950207"/>
            <a:ext cx="4206240" cy="51206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a:solidFill>
                  <a:srgbClr val="3E9E5B"/>
                </a:solidFill>
                <a:latin typeface="Poppins"/>
                <a:ea typeface="Poppins"/>
                <a:cs typeface="Poppins"/>
                <a:sym typeface="Poppins"/>
              </a:rPr>
              <a:t>An occlusion-free area</a:t>
            </a:r>
            <a:endParaRPr/>
          </a:p>
        </p:txBody>
      </p:sp>
      <p:sp>
        <p:nvSpPr>
          <p:cNvPr id="186" name="Google Shape;186;p5"/>
          <p:cNvSpPr txBox="1"/>
          <p:nvPr/>
        </p:nvSpPr>
        <p:spPr>
          <a:xfrm>
            <a:off x="6967726" y="4617720"/>
            <a:ext cx="4160522" cy="685572"/>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1350" b="0" i="0" dirty="0">
                <a:solidFill>
                  <a:srgbClr val="3D1209"/>
                </a:solidFill>
                <a:latin typeface="Poppins"/>
                <a:ea typeface="Poppins"/>
                <a:cs typeface="Poppins"/>
                <a:sym typeface="Poppins"/>
              </a:rPr>
              <a:t>A configurable see-through region that stays clear of virtual content, with a warning when interfaces intrude.</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6"/>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System overview</a:t>
            </a:r>
            <a:endParaRPr/>
          </a:p>
        </p:txBody>
      </p:sp>
      <p:sp>
        <p:nvSpPr>
          <p:cNvPr id="193" name="Google Shape;193;p6"/>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194" name="Google Shape;194;p6"/>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pic>
        <p:nvPicPr>
          <p:cNvPr id="195" name="Google Shape;195;p6" descr="system_2.png"/>
          <p:cNvPicPr preferRelativeResize="0"/>
          <p:nvPr/>
        </p:nvPicPr>
        <p:blipFill rotWithShape="1">
          <a:blip r:embed="rId3">
            <a:alphaModFix/>
          </a:blip>
          <a:srcRect/>
          <a:stretch/>
        </p:blipFill>
        <p:spPr>
          <a:xfrm>
            <a:off x="1322216" y="1371600"/>
            <a:ext cx="9553663" cy="470916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7"/>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Poppins"/>
              <a:buNone/>
            </a:pPr>
            <a:r>
              <a:rPr lang="en-US" sz="2400"/>
              <a:t>Arrangement Zone: layout templates as 3D spatial anchors</a:t>
            </a:r>
            <a:endParaRPr/>
          </a:p>
        </p:txBody>
      </p:sp>
      <p:sp>
        <p:nvSpPr>
          <p:cNvPr id="202" name="Google Shape;202;p7"/>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203" name="Google Shape;203;p7"/>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204" name="Google Shape;204;p7" descr="layout.png"/>
          <p:cNvPicPr preferRelativeResize="0"/>
          <p:nvPr/>
        </p:nvPicPr>
        <p:blipFill rotWithShape="1">
          <a:blip r:embed="rId3">
            <a:alphaModFix/>
          </a:blip>
          <a:srcRect/>
          <a:stretch/>
        </p:blipFill>
        <p:spPr>
          <a:xfrm>
            <a:off x="841248" y="1371600"/>
            <a:ext cx="7498079" cy="3299155"/>
          </a:xfrm>
          <a:prstGeom prst="rect">
            <a:avLst/>
          </a:prstGeom>
          <a:noFill/>
          <a:ln>
            <a:noFill/>
          </a:ln>
        </p:spPr>
      </p:pic>
      <p:sp>
        <p:nvSpPr>
          <p:cNvPr id="205" name="Google Shape;205;p7"/>
          <p:cNvSpPr/>
          <p:nvPr/>
        </p:nvSpPr>
        <p:spPr>
          <a:xfrm>
            <a:off x="8549640" y="1371600"/>
            <a:ext cx="2807208" cy="1060704"/>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06" name="Google Shape;206;p7"/>
          <p:cNvSpPr txBox="1"/>
          <p:nvPr/>
        </p:nvSpPr>
        <p:spPr>
          <a:xfrm>
            <a:off x="8686800" y="1463040"/>
            <a:ext cx="256032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008BF2"/>
                </a:solidFill>
                <a:latin typeface="Poppins"/>
                <a:ea typeface="Poppins"/>
                <a:cs typeface="Poppins"/>
                <a:sym typeface="Poppins"/>
              </a:rPr>
              <a:t>Six tiled templates</a:t>
            </a:r>
            <a:endParaRPr/>
          </a:p>
        </p:txBody>
      </p:sp>
      <p:sp>
        <p:nvSpPr>
          <p:cNvPr id="207" name="Google Shape;207;p7"/>
          <p:cNvSpPr txBox="1"/>
          <p:nvPr/>
        </p:nvSpPr>
        <p:spPr>
          <a:xfrm>
            <a:off x="8686800" y="1773936"/>
            <a:ext cx="2560320" cy="184666"/>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dirty="0">
                <a:solidFill>
                  <a:srgbClr val="3D1209"/>
                </a:solidFill>
                <a:latin typeface="Poppins"/>
                <a:ea typeface="Poppins"/>
                <a:cs typeface="Poppins"/>
                <a:sym typeface="Poppins"/>
              </a:rPr>
              <a:t>1×1, 2×2, 1×2v, 1×2h, 2×1h, 2×1v</a:t>
            </a:r>
            <a:endParaRPr sz="1200" b="1" dirty="0"/>
          </a:p>
        </p:txBody>
      </p:sp>
      <p:sp>
        <p:nvSpPr>
          <p:cNvPr id="208" name="Google Shape;208;p7"/>
          <p:cNvSpPr/>
          <p:nvPr/>
        </p:nvSpPr>
        <p:spPr>
          <a:xfrm>
            <a:off x="8549640" y="2542032"/>
            <a:ext cx="2807208" cy="1060704"/>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09" name="Google Shape;209;p7"/>
          <p:cNvSpPr txBox="1"/>
          <p:nvPr/>
        </p:nvSpPr>
        <p:spPr>
          <a:xfrm>
            <a:off x="8686800" y="2633472"/>
            <a:ext cx="256032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008BF2"/>
                </a:solidFill>
                <a:latin typeface="Poppins"/>
                <a:ea typeface="Poppins"/>
                <a:cs typeface="Poppins"/>
                <a:sym typeface="Poppins"/>
              </a:rPr>
              <a:t>Translucent containers</a:t>
            </a:r>
            <a:endParaRPr/>
          </a:p>
        </p:txBody>
      </p:sp>
      <p:sp>
        <p:nvSpPr>
          <p:cNvPr id="210" name="Google Shape;210;p7"/>
          <p:cNvSpPr txBox="1"/>
          <p:nvPr/>
        </p:nvSpPr>
        <p:spPr>
          <a:xfrm>
            <a:off x="8686800" y="2944368"/>
            <a:ext cx="2560320" cy="65836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Adjust inner cells, overall size, and position. Drop a window on a cell and it snaps.</a:t>
            </a:r>
            <a:endParaRPr dirty="0"/>
          </a:p>
        </p:txBody>
      </p:sp>
      <p:sp>
        <p:nvSpPr>
          <p:cNvPr id="211" name="Google Shape;211;p7"/>
          <p:cNvSpPr/>
          <p:nvPr/>
        </p:nvSpPr>
        <p:spPr>
          <a:xfrm>
            <a:off x="8549640" y="3712464"/>
            <a:ext cx="2807208" cy="1060704"/>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12" name="Google Shape;212;p7"/>
          <p:cNvSpPr txBox="1"/>
          <p:nvPr/>
        </p:nvSpPr>
        <p:spPr>
          <a:xfrm>
            <a:off x="8686800" y="3803904"/>
            <a:ext cx="256032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EA5456"/>
                </a:solidFill>
                <a:latin typeface="Poppins"/>
                <a:ea typeface="Poppins"/>
                <a:cs typeface="Poppins"/>
                <a:sym typeface="Poppins"/>
              </a:rPr>
              <a:t>Occlusion template</a:t>
            </a:r>
            <a:endParaRPr/>
          </a:p>
        </p:txBody>
      </p:sp>
      <p:sp>
        <p:nvSpPr>
          <p:cNvPr id="213" name="Google Shape;213;p7"/>
          <p:cNvSpPr txBox="1"/>
          <p:nvPr/>
        </p:nvSpPr>
        <p:spPr>
          <a:xfrm>
            <a:off x="8686800" y="4114800"/>
            <a:ext cx="2560320" cy="65836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A see-through 1×1 void. A red contour warns when another zone intersects it.</a:t>
            </a:r>
            <a:endParaRPr dirty="0"/>
          </a:p>
        </p:txBody>
      </p:sp>
      <p:sp>
        <p:nvSpPr>
          <p:cNvPr id="214" name="Google Shape;214;p7"/>
          <p:cNvSpPr/>
          <p:nvPr/>
        </p:nvSpPr>
        <p:spPr>
          <a:xfrm>
            <a:off x="841248" y="4937760"/>
            <a:ext cx="10515600" cy="1097280"/>
          </a:xfrm>
          <a:prstGeom prst="roundRect">
            <a:avLst>
              <a:gd name="adj" fmla="val 6000"/>
            </a:avLst>
          </a:prstGeom>
          <a:solidFill>
            <a:srgbClr val="F4E8D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15" name="Google Shape;215;p7"/>
          <p:cNvSpPr txBox="1"/>
          <p:nvPr/>
        </p:nvSpPr>
        <p:spPr>
          <a:xfrm>
            <a:off x="1097280" y="5378678"/>
            <a:ext cx="10058400" cy="215444"/>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400" b="1" i="0" dirty="0">
                <a:solidFill>
                  <a:srgbClr val="3D1209"/>
                </a:solidFill>
                <a:latin typeface="Poppins"/>
                <a:ea typeface="Poppins"/>
                <a:cs typeface="Poppins"/>
                <a:sym typeface="Poppins"/>
              </a:rPr>
              <a:t>Inside a zone: </a:t>
            </a:r>
            <a:r>
              <a:rPr lang="en-US" sz="1400" b="0" i="0" dirty="0">
                <a:solidFill>
                  <a:srgbClr val="3D1209"/>
                </a:solidFill>
                <a:latin typeface="Poppins"/>
                <a:ea typeface="Poppins"/>
                <a:cs typeface="Poppins"/>
                <a:sym typeface="Poppins"/>
              </a:rPr>
              <a:t>semi-automatic organization (snap, align, group)</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8"/>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sz="2800" b="1">
                <a:solidFill>
                  <a:schemeClr val="dk1"/>
                </a:solidFill>
                <a:latin typeface="Poppins"/>
                <a:ea typeface="Poppins"/>
                <a:cs typeface="Poppins"/>
                <a:sym typeface="Poppins"/>
              </a:rPr>
              <a:t>Arrangement Zone interactions</a:t>
            </a:r>
            <a:endParaRPr/>
          </a:p>
        </p:txBody>
      </p:sp>
      <p:sp>
        <p:nvSpPr>
          <p:cNvPr id="222" name="Google Shape;222;p8"/>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sp>
        <p:nvSpPr>
          <p:cNvPr id="223" name="Google Shape;223;p8"/>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pic>
        <p:nvPicPr>
          <p:cNvPr id="224" name="Google Shape;224;p8" descr="interaction_arrangement.png"/>
          <p:cNvPicPr preferRelativeResize="0"/>
          <p:nvPr/>
        </p:nvPicPr>
        <p:blipFill rotWithShape="1">
          <a:blip r:embed="rId5">
            <a:alphaModFix/>
          </a:blip>
          <a:srcRect/>
          <a:stretch/>
        </p:blipFill>
        <p:spPr>
          <a:xfrm>
            <a:off x="841248" y="1411887"/>
            <a:ext cx="4937760" cy="4399984"/>
          </a:xfrm>
          <a:prstGeom prst="rect">
            <a:avLst/>
          </a:prstGeom>
          <a:noFill/>
          <a:ln>
            <a:noFill/>
          </a:ln>
        </p:spPr>
      </p:pic>
      <p:sp>
        <p:nvSpPr>
          <p:cNvPr id="226" name="Google Shape;226;p8"/>
          <p:cNvSpPr txBox="1"/>
          <p:nvPr/>
        </p:nvSpPr>
        <p:spPr>
          <a:xfrm>
            <a:off x="6035040" y="4419980"/>
            <a:ext cx="5321808"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1">
                <a:solidFill>
                  <a:srgbClr val="7A5A50"/>
                </a:solidFill>
                <a:latin typeface="Poppins"/>
                <a:ea typeface="Poppins"/>
                <a:cs typeface="Poppins"/>
                <a:sym typeface="Poppins"/>
              </a:rPr>
              <a:t>Participant snapping and moving windows (Task 1, Arrangement Zones)</a:t>
            </a:r>
            <a:endParaRPr/>
          </a:p>
        </p:txBody>
      </p:sp>
      <p:sp>
        <p:nvSpPr>
          <p:cNvPr id="227" name="Google Shape;227;p8"/>
          <p:cNvSpPr/>
          <p:nvPr/>
        </p:nvSpPr>
        <p:spPr>
          <a:xfrm>
            <a:off x="6035040" y="4754880"/>
            <a:ext cx="5321808" cy="128016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28" name="Google Shape;228;p8"/>
          <p:cNvSpPr txBox="1"/>
          <p:nvPr/>
        </p:nvSpPr>
        <p:spPr>
          <a:xfrm>
            <a:off x="6217920" y="4987156"/>
            <a:ext cx="5029200" cy="777136"/>
          </a:xfrm>
          <a:prstGeom prst="rect">
            <a:avLst/>
          </a:prstGeom>
          <a:noFill/>
          <a:ln>
            <a:noFill/>
          </a:ln>
        </p:spPr>
        <p:txBody>
          <a:bodyPr spcFirstLastPara="1" wrap="square" lIns="0" tIns="0" rIns="0" bIns="0" anchor="t" anchorCtr="0">
            <a:spAutoFit/>
          </a:bodyPr>
          <a:lstStyle/>
          <a:p>
            <a:pPr marL="201168" marR="0" lvl="0" indent="-201168" algn="l" rtl="0">
              <a:spcBef>
                <a:spcPts val="0"/>
              </a:spcBef>
              <a:spcAft>
                <a:spcPts val="0"/>
              </a:spcAft>
              <a:buClr>
                <a:srgbClr val="3D1209"/>
              </a:buClr>
              <a:buSzPts val="1100"/>
              <a:buFont typeface="Poppins"/>
              <a:buChar char="•"/>
            </a:pPr>
            <a:r>
              <a:rPr lang="en-US" sz="1200" b="0" i="0" dirty="0">
                <a:solidFill>
                  <a:srgbClr val="3D1209"/>
                </a:solidFill>
                <a:latin typeface="Poppins"/>
                <a:ea typeface="Poppins"/>
                <a:cs typeface="Poppins"/>
                <a:sym typeface="Poppins"/>
              </a:rPr>
              <a:t>Gaze-targeted pinch (</a:t>
            </a:r>
            <a:r>
              <a:rPr lang="en-US" sz="1200" b="0" i="0" dirty="0" err="1">
                <a:solidFill>
                  <a:srgbClr val="3D1209"/>
                </a:solidFill>
                <a:latin typeface="Poppins"/>
                <a:ea typeface="Poppins"/>
                <a:cs typeface="Poppins"/>
                <a:sym typeface="Poppins"/>
              </a:rPr>
              <a:t>visionOS</a:t>
            </a:r>
            <a:r>
              <a:rPr lang="en-US" sz="1200" b="0" i="0" dirty="0">
                <a:solidFill>
                  <a:srgbClr val="3D1209"/>
                </a:solidFill>
                <a:latin typeface="Poppins"/>
                <a:ea typeface="Poppins"/>
                <a:cs typeface="Poppins"/>
                <a:sym typeface="Poppins"/>
              </a:rPr>
              <a:t> </a:t>
            </a:r>
            <a:r>
              <a:rPr lang="en-US" sz="1200" b="0" i="0" dirty="0" err="1">
                <a:solidFill>
                  <a:srgbClr val="3D1209"/>
                </a:solidFill>
                <a:latin typeface="Poppins"/>
                <a:ea typeface="Poppins"/>
                <a:cs typeface="Poppins"/>
                <a:sym typeface="Poppins"/>
              </a:rPr>
              <a:t>SpatialPointer</a:t>
            </a:r>
            <a:r>
              <a:rPr lang="en-US" sz="1200" b="0" i="0" dirty="0">
                <a:solidFill>
                  <a:srgbClr val="3D1209"/>
                </a:solidFill>
                <a:latin typeface="Poppins"/>
                <a:ea typeface="Poppins"/>
                <a:cs typeface="Poppins"/>
                <a:sym typeface="Poppins"/>
              </a:rPr>
              <a:t>) drives drag start and end, taps, and hover</a:t>
            </a:r>
          </a:p>
          <a:p>
            <a:pPr marL="201168" marR="0" lvl="0" indent="-201168" algn="l" rtl="0">
              <a:spcBef>
                <a:spcPts val="0"/>
              </a:spcBef>
              <a:spcAft>
                <a:spcPts val="0"/>
              </a:spcAft>
              <a:buClr>
                <a:srgbClr val="3D1209"/>
              </a:buClr>
              <a:buSzPts val="1100"/>
              <a:buFont typeface="Poppins"/>
              <a:buChar char="•"/>
            </a:pPr>
            <a:endParaRPr sz="1200" dirty="0"/>
          </a:p>
          <a:p>
            <a:pPr marL="201168" marR="0" lvl="0" indent="-201168" algn="l" rtl="0">
              <a:spcBef>
                <a:spcPts val="300"/>
              </a:spcBef>
              <a:spcAft>
                <a:spcPts val="0"/>
              </a:spcAft>
              <a:buClr>
                <a:srgbClr val="3D1209"/>
              </a:buClr>
              <a:buSzPts val="1100"/>
              <a:buFont typeface="Poppins"/>
              <a:buChar char="•"/>
            </a:pPr>
            <a:r>
              <a:rPr lang="en-US" sz="1200" b="0" i="0" dirty="0">
                <a:solidFill>
                  <a:srgbClr val="3D1209"/>
                </a:solidFill>
                <a:latin typeface="Poppins"/>
                <a:ea typeface="Poppins"/>
                <a:cs typeface="Poppins"/>
                <a:sym typeface="Poppins"/>
              </a:rPr>
              <a:t>A cell highlights on hover to announce the snap that follows</a:t>
            </a:r>
            <a:endParaRPr sz="1200" dirty="0"/>
          </a:p>
        </p:txBody>
      </p:sp>
      <p:pic>
        <p:nvPicPr>
          <p:cNvPr id="2" name="D_four-windows-snap-into-2x2-zone_P17_15m24s-15m40s">
            <a:hlinkClick r:id="" action="ppaction://media"/>
            <a:extLst>
              <a:ext uri="{FF2B5EF4-FFF2-40B4-BE49-F238E27FC236}">
                <a16:creationId xmlns:a16="http://schemas.microsoft.com/office/drawing/2014/main" id="{7FF6B7DC-AB94-9885-E32F-DAE52E4D1AE8}"/>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096000" y="1200726"/>
            <a:ext cx="5175504" cy="291122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9"/>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Font typeface="Poppins"/>
              <a:buNone/>
            </a:pPr>
            <a:r>
              <a:rPr lang="en-US" sz="2400"/>
              <a:t>Recommendation Zone: from a spoken goal to a workspace</a:t>
            </a:r>
            <a:endParaRPr/>
          </a:p>
        </p:txBody>
      </p:sp>
      <p:sp>
        <p:nvSpPr>
          <p:cNvPr id="236" name="Google Shape;236;p9"/>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237" name="Google Shape;237;p9"/>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
        <p:nvSpPr>
          <p:cNvPr id="238" name="Google Shape;238;p9"/>
          <p:cNvSpPr/>
          <p:nvPr/>
        </p:nvSpPr>
        <p:spPr>
          <a:xfrm>
            <a:off x="841248" y="1371600"/>
            <a:ext cx="1898294" cy="141732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39" name="Google Shape;239;p9"/>
          <p:cNvSpPr txBox="1"/>
          <p:nvPr/>
        </p:nvSpPr>
        <p:spPr>
          <a:xfrm>
            <a:off x="950976" y="1463040"/>
            <a:ext cx="1678838" cy="5029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E3A80C"/>
                </a:solidFill>
                <a:latin typeface="Poppins"/>
                <a:ea typeface="Poppins"/>
                <a:cs typeface="Poppins"/>
                <a:sym typeface="Poppins"/>
              </a:rPr>
              <a:t>Goal by voice</a:t>
            </a:r>
            <a:endParaRPr/>
          </a:p>
        </p:txBody>
      </p:sp>
      <p:sp>
        <p:nvSpPr>
          <p:cNvPr id="240" name="Google Shape;240;p9"/>
          <p:cNvSpPr txBox="1"/>
          <p:nvPr/>
        </p:nvSpPr>
        <p:spPr>
          <a:xfrm>
            <a:off x="950976" y="1993392"/>
            <a:ext cx="1678838" cy="7772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Wit speech-to-text; the transcript is editable</a:t>
            </a:r>
            <a:endParaRPr dirty="0"/>
          </a:p>
        </p:txBody>
      </p:sp>
      <p:sp>
        <p:nvSpPr>
          <p:cNvPr id="241" name="Google Shape;241;p9"/>
          <p:cNvSpPr/>
          <p:nvPr/>
        </p:nvSpPr>
        <p:spPr>
          <a:xfrm>
            <a:off x="2766974" y="1920240"/>
            <a:ext cx="201168" cy="274320"/>
          </a:xfrm>
          <a:prstGeom prst="rightArrow">
            <a:avLst>
              <a:gd name="adj1" fmla="val 50000"/>
              <a:gd name="adj2" fmla="val 50000"/>
            </a:avLst>
          </a:prstGeom>
          <a:solidFill>
            <a:srgbClr val="7A5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242" name="Google Shape;242;p9"/>
          <p:cNvSpPr/>
          <p:nvPr/>
        </p:nvSpPr>
        <p:spPr>
          <a:xfrm>
            <a:off x="2995574" y="1371600"/>
            <a:ext cx="1898294" cy="1417320"/>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43" name="Google Shape;243;p9"/>
          <p:cNvSpPr txBox="1"/>
          <p:nvPr/>
        </p:nvSpPr>
        <p:spPr>
          <a:xfrm>
            <a:off x="3105302" y="1463040"/>
            <a:ext cx="1678838" cy="5029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EA5456"/>
                </a:solidFill>
                <a:latin typeface="Poppins"/>
                <a:ea typeface="Poppins"/>
                <a:cs typeface="Poppins"/>
                <a:sym typeface="Poppins"/>
              </a:rPr>
              <a:t>Pre-stage: LLM proposes apps</a:t>
            </a:r>
            <a:endParaRPr/>
          </a:p>
        </p:txBody>
      </p:sp>
      <p:sp>
        <p:nvSpPr>
          <p:cNvPr id="244" name="Google Shape;244;p9"/>
          <p:cNvSpPr txBox="1"/>
          <p:nvPr/>
        </p:nvSpPr>
        <p:spPr>
          <a:xfrm>
            <a:off x="3105302" y="1993392"/>
            <a:ext cx="1678838" cy="4616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ChatGPT 4.1 returns app names with relevance scores in [0, 1]</a:t>
            </a:r>
            <a:endParaRPr dirty="0"/>
          </a:p>
        </p:txBody>
      </p:sp>
      <p:sp>
        <p:nvSpPr>
          <p:cNvPr id="245" name="Google Shape;245;p9"/>
          <p:cNvSpPr/>
          <p:nvPr/>
        </p:nvSpPr>
        <p:spPr>
          <a:xfrm>
            <a:off x="4921300" y="1920240"/>
            <a:ext cx="201168" cy="274320"/>
          </a:xfrm>
          <a:prstGeom prst="rightArrow">
            <a:avLst>
              <a:gd name="adj1" fmla="val 50000"/>
              <a:gd name="adj2" fmla="val 50000"/>
            </a:avLst>
          </a:prstGeom>
          <a:solidFill>
            <a:srgbClr val="7A5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246" name="Google Shape;246;p9"/>
          <p:cNvSpPr/>
          <p:nvPr/>
        </p:nvSpPr>
        <p:spPr>
          <a:xfrm>
            <a:off x="5149900" y="1371600"/>
            <a:ext cx="1898294" cy="1417320"/>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47" name="Google Shape;247;p9"/>
          <p:cNvSpPr txBox="1"/>
          <p:nvPr/>
        </p:nvSpPr>
        <p:spPr>
          <a:xfrm>
            <a:off x="5259628" y="1463040"/>
            <a:ext cx="1678838" cy="5029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EA5456"/>
                </a:solidFill>
                <a:latin typeface="Poppins"/>
                <a:ea typeface="Poppins"/>
                <a:cs typeface="Poppins"/>
                <a:sym typeface="Poppins"/>
              </a:rPr>
              <a:t>Stage 1: global assignment</a:t>
            </a:r>
            <a:endParaRPr/>
          </a:p>
        </p:txBody>
      </p:sp>
      <p:sp>
        <p:nvSpPr>
          <p:cNvPr id="248" name="Google Shape;248;p9"/>
          <p:cNvSpPr txBox="1"/>
          <p:nvPr/>
        </p:nvSpPr>
        <p:spPr>
          <a:xfrm>
            <a:off x="5259628" y="1993392"/>
            <a:ext cx="1678838" cy="7772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The LLM places apps into cells, guided by a cost matrix</a:t>
            </a:r>
            <a:endParaRPr dirty="0"/>
          </a:p>
        </p:txBody>
      </p:sp>
      <p:sp>
        <p:nvSpPr>
          <p:cNvPr id="249" name="Google Shape;249;p9"/>
          <p:cNvSpPr/>
          <p:nvPr/>
        </p:nvSpPr>
        <p:spPr>
          <a:xfrm>
            <a:off x="7075627" y="1920240"/>
            <a:ext cx="201168" cy="274320"/>
          </a:xfrm>
          <a:prstGeom prst="rightArrow">
            <a:avLst>
              <a:gd name="adj1" fmla="val 50000"/>
              <a:gd name="adj2" fmla="val 50000"/>
            </a:avLst>
          </a:prstGeom>
          <a:solidFill>
            <a:srgbClr val="7A5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250" name="Google Shape;250;p9"/>
          <p:cNvSpPr/>
          <p:nvPr/>
        </p:nvSpPr>
        <p:spPr>
          <a:xfrm>
            <a:off x="7304227" y="1371600"/>
            <a:ext cx="1898294" cy="141732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51" name="Google Shape;251;p9"/>
          <p:cNvSpPr txBox="1"/>
          <p:nvPr/>
        </p:nvSpPr>
        <p:spPr>
          <a:xfrm>
            <a:off x="7413955" y="1463040"/>
            <a:ext cx="1678838" cy="5029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008BF2"/>
                </a:solidFill>
                <a:latin typeface="Poppins"/>
                <a:ea typeface="Poppins"/>
                <a:cs typeface="Poppins"/>
                <a:sym typeface="Poppins"/>
              </a:rPr>
              <a:t>Stage 2: per-zone layout</a:t>
            </a:r>
            <a:endParaRPr/>
          </a:p>
        </p:txBody>
      </p:sp>
      <p:sp>
        <p:nvSpPr>
          <p:cNvPr id="252" name="Google Shape;252;p9"/>
          <p:cNvSpPr txBox="1"/>
          <p:nvPr/>
        </p:nvSpPr>
        <p:spPr>
          <a:xfrm>
            <a:off x="7413955" y="1993392"/>
            <a:ext cx="1678838" cy="7772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Cost model sets dividers, sizes, order; scale-up to 0.5° legibility</a:t>
            </a:r>
            <a:endParaRPr dirty="0"/>
          </a:p>
        </p:txBody>
      </p:sp>
      <p:sp>
        <p:nvSpPr>
          <p:cNvPr id="253" name="Google Shape;253;p9"/>
          <p:cNvSpPr/>
          <p:nvPr/>
        </p:nvSpPr>
        <p:spPr>
          <a:xfrm>
            <a:off x="9229953" y="1920240"/>
            <a:ext cx="201168" cy="274320"/>
          </a:xfrm>
          <a:prstGeom prst="rightArrow">
            <a:avLst>
              <a:gd name="adj1" fmla="val 50000"/>
              <a:gd name="adj2" fmla="val 50000"/>
            </a:avLst>
          </a:prstGeom>
          <a:solidFill>
            <a:srgbClr val="7A5A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254" name="Google Shape;254;p9"/>
          <p:cNvSpPr/>
          <p:nvPr/>
        </p:nvSpPr>
        <p:spPr>
          <a:xfrm>
            <a:off x="9458553" y="1371600"/>
            <a:ext cx="1898294" cy="141732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55" name="Google Shape;255;p9"/>
          <p:cNvSpPr txBox="1"/>
          <p:nvPr/>
        </p:nvSpPr>
        <p:spPr>
          <a:xfrm>
            <a:off x="9568281" y="1463040"/>
            <a:ext cx="1678838" cy="5029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1" i="0">
                <a:solidFill>
                  <a:srgbClr val="E3A80C"/>
                </a:solidFill>
                <a:latin typeface="Poppins"/>
                <a:ea typeface="Poppins"/>
                <a:cs typeface="Poppins"/>
                <a:sym typeface="Poppins"/>
              </a:rPr>
              <a:t>User confirms or edits</a:t>
            </a:r>
            <a:endParaRPr/>
          </a:p>
        </p:txBody>
      </p:sp>
      <p:sp>
        <p:nvSpPr>
          <p:cNvPr id="256" name="Google Shape;256;p9"/>
          <p:cNvSpPr txBox="1"/>
          <p:nvPr/>
        </p:nvSpPr>
        <p:spPr>
          <a:xfrm>
            <a:off x="9568281" y="1993392"/>
            <a:ext cx="1678838" cy="46166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Users may adjust the app or zones like adjustment zones</a:t>
            </a:r>
            <a:endParaRPr dirty="0"/>
          </a:p>
        </p:txBody>
      </p:sp>
      <p:sp>
        <p:nvSpPr>
          <p:cNvPr id="258" name="Google Shape;258;p9"/>
          <p:cNvSpPr txBox="1"/>
          <p:nvPr/>
        </p:nvSpPr>
        <p:spPr>
          <a:xfrm>
            <a:off x="841248" y="5958459"/>
            <a:ext cx="5212080"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1">
                <a:solidFill>
                  <a:srgbClr val="7A5A50"/>
                </a:solidFill>
                <a:latin typeface="Poppins"/>
                <a:ea typeface="Poppins"/>
                <a:cs typeface="Poppins"/>
                <a:sym typeface="Poppins"/>
              </a:rPr>
              <a:t>Study participant requesting and confirming an AI layout (Task 2)</a:t>
            </a:r>
            <a:endParaRPr/>
          </a:p>
        </p:txBody>
      </p:sp>
      <p:pic>
        <p:nvPicPr>
          <p:cNvPr id="2" name="Slide9_combined_A5s-end_C1-8s_D3-11s">
            <a:hlinkClick r:id="" action="ppaction://media"/>
            <a:extLst>
              <a:ext uri="{FF2B5EF4-FFF2-40B4-BE49-F238E27FC236}">
                <a16:creationId xmlns:a16="http://schemas.microsoft.com/office/drawing/2014/main" id="{D475EF1F-C02B-DEB8-796D-2A0CE97CC3AB}"/>
              </a:ext>
            </a:extLst>
          </p:cNvPr>
          <p:cNvPicPr>
            <a:picLocks noChangeAspect="1"/>
          </p:cNvPicPr>
          <p:nvPr>
            <a:videoFile r:link="rId1"/>
            <p:extLst>
              <p:ext uri="{DAA4B4D4-6D71-4841-9C94-3DE7FCFB9230}">
                <p14:media xmlns:p14="http://schemas.microsoft.com/office/powerpoint/2010/main" r:embed="rId2">
                  <p14:trim st="4764.7872" end="8391.2984"/>
                  <p14:fade in="515.949"/>
                </p14:media>
              </p:ext>
            </p:extLst>
          </p:nvPr>
        </p:nvPicPr>
        <p:blipFill>
          <a:blip r:embed="rId7"/>
          <a:stretch>
            <a:fillRect/>
          </a:stretch>
        </p:blipFill>
        <p:spPr>
          <a:xfrm>
            <a:off x="719464" y="2942115"/>
            <a:ext cx="4523173" cy="2544285"/>
          </a:xfrm>
          <a:prstGeom prst="rect">
            <a:avLst/>
          </a:prstGeom>
        </p:spPr>
      </p:pic>
      <p:pic>
        <p:nvPicPr>
          <p:cNvPr id="3" name="E_P16_adjustment-only">
            <a:hlinkClick r:id="" action="ppaction://media"/>
            <a:extLst>
              <a:ext uri="{FF2B5EF4-FFF2-40B4-BE49-F238E27FC236}">
                <a16:creationId xmlns:a16="http://schemas.microsoft.com/office/drawing/2014/main" id="{41219A5F-3E60-16CF-FD0D-BF7490F45541}"/>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557978" y="2924093"/>
            <a:ext cx="5780567" cy="325156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10" fill="hold"/>
                                        <p:tgtEl>
                                          <p:spTgt spid="2"/>
                                        </p:tgtEl>
                                      </p:cBhvr>
                                    </p:cmd>
                                  </p:childTnLst>
                                </p:cTn>
                              </p:par>
                            </p:childTnLst>
                          </p:cTn>
                        </p:par>
                        <p:par>
                          <p:cTn id="7" fill="hold">
                            <p:stCondLst>
                              <p:cond delay="6110"/>
                            </p:stCondLst>
                            <p:childTnLst>
                              <p:par>
                                <p:cTn id="8" presetID="1" presetClass="mediacall" presetSubtype="0" fill="hold" nodeType="afterEffect">
                                  <p:stCondLst>
                                    <p:cond delay="0"/>
                                  </p:stCondLst>
                                  <p:childTnLst>
                                    <p:cmd type="call" cmd="playFrom(0.0)">
                                      <p:cBhvr>
                                        <p:cTn id="9" dur="190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2"/>
                </p:tgtEl>
              </p:cMediaNode>
            </p:video>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2"/>
                                        </p:tgtEl>
                                      </p:cBhvr>
                                    </p:cmd>
                                  </p:childTnLst>
                                </p:cTn>
                              </p:par>
                            </p:childTnLst>
                          </p:cTn>
                        </p:par>
                      </p:childTnLst>
                    </p:cTn>
                  </p:par>
                </p:childTnLst>
              </p:cTn>
              <p:nextCondLst>
                <p:cond evt="onClick" delay="0">
                  <p:tgtEl>
                    <p:spTgt spid="2"/>
                  </p:tgtEl>
                </p:cond>
              </p:nextCondLst>
            </p:seq>
            <p:video>
              <p:cMediaNode vol="80000">
                <p:cTn id="16" repeatCount="indefinite" fill="hold" display="0">
                  <p:stCondLst>
                    <p:cond delay="indefinite"/>
                  </p:stCondLst>
                </p:cTn>
                <p:tgtEl>
                  <p:spTgt spid="3"/>
                </p:tgtEl>
              </p:cMediaNode>
            </p:vide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p:cTn id="21"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0"/>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The cost model: cheap to reach, easy to read</a:t>
            </a:r>
            <a:endParaRPr/>
          </a:p>
        </p:txBody>
      </p:sp>
      <p:sp>
        <p:nvSpPr>
          <p:cNvPr id="275" name="Google Shape;275;p10"/>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276" name="Google Shape;276;p10"/>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sp>
        <p:nvSpPr>
          <p:cNvPr id="277" name="Google Shape;277;p10"/>
          <p:cNvSpPr/>
          <p:nvPr/>
        </p:nvSpPr>
        <p:spPr>
          <a:xfrm>
            <a:off x="841248" y="1371600"/>
            <a:ext cx="4297680" cy="91440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78" name="Google Shape;278;p10"/>
          <p:cNvSpPr/>
          <p:nvPr/>
        </p:nvSpPr>
        <p:spPr>
          <a:xfrm>
            <a:off x="987552" y="1572768"/>
            <a:ext cx="512064" cy="512064"/>
          </a:xfrm>
          <a:prstGeom prst="ellipse">
            <a:avLst/>
          </a:prstGeom>
          <a:solidFill>
            <a:srgbClr val="008BF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600" b="1">
                <a:solidFill>
                  <a:srgbClr val="FFFFFF"/>
                </a:solidFill>
                <a:latin typeface="Poppins"/>
                <a:ea typeface="Poppins"/>
                <a:cs typeface="Poppins"/>
                <a:sym typeface="Poppins"/>
              </a:rPr>
              <a:t>F</a:t>
            </a:r>
            <a:endParaRPr/>
          </a:p>
        </p:txBody>
      </p:sp>
      <p:sp>
        <p:nvSpPr>
          <p:cNvPr id="279" name="Google Shape;279;p10"/>
          <p:cNvSpPr txBox="1"/>
          <p:nvPr/>
        </p:nvSpPr>
        <p:spPr>
          <a:xfrm>
            <a:off x="1645920" y="1463040"/>
            <a:ext cx="338328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1" i="0">
                <a:solidFill>
                  <a:srgbClr val="008BF2"/>
                </a:solidFill>
                <a:latin typeface="Poppins"/>
                <a:ea typeface="Poppins"/>
                <a:cs typeface="Poppins"/>
                <a:sym typeface="Poppins"/>
              </a:rPr>
              <a:t>Pointing distance</a:t>
            </a:r>
            <a:endParaRPr/>
          </a:p>
        </p:txBody>
      </p:sp>
      <p:sp>
        <p:nvSpPr>
          <p:cNvPr id="280" name="Google Shape;280;p10"/>
          <p:cNvSpPr txBox="1"/>
          <p:nvPr/>
        </p:nvSpPr>
        <p:spPr>
          <a:xfrm>
            <a:off x="1645920" y="1755648"/>
            <a:ext cx="3383280" cy="53035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Euclidean distance between two apps' cell centers (zone centers across zones).</a:t>
            </a:r>
            <a:endParaRPr dirty="0"/>
          </a:p>
        </p:txBody>
      </p:sp>
      <p:sp>
        <p:nvSpPr>
          <p:cNvPr id="281" name="Google Shape;281;p10"/>
          <p:cNvSpPr/>
          <p:nvPr/>
        </p:nvSpPr>
        <p:spPr>
          <a:xfrm>
            <a:off x="841248" y="2395728"/>
            <a:ext cx="4297680" cy="914400"/>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82" name="Google Shape;282;p10"/>
          <p:cNvSpPr/>
          <p:nvPr/>
        </p:nvSpPr>
        <p:spPr>
          <a:xfrm>
            <a:off x="987552" y="2596896"/>
            <a:ext cx="512064" cy="512064"/>
          </a:xfrm>
          <a:prstGeom prst="ellipse">
            <a:avLst/>
          </a:prstGeom>
          <a:solidFill>
            <a:srgbClr val="EA5456"/>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600" b="1">
                <a:solidFill>
                  <a:srgbClr val="FFFFFF"/>
                </a:solidFill>
                <a:latin typeface="Poppins"/>
                <a:ea typeface="Poppins"/>
                <a:cs typeface="Poppins"/>
                <a:sym typeface="Poppins"/>
              </a:rPr>
              <a:t>H</a:t>
            </a:r>
            <a:endParaRPr/>
          </a:p>
        </p:txBody>
      </p:sp>
      <p:sp>
        <p:nvSpPr>
          <p:cNvPr id="283" name="Google Shape;283;p10"/>
          <p:cNvSpPr txBox="1"/>
          <p:nvPr/>
        </p:nvSpPr>
        <p:spPr>
          <a:xfrm>
            <a:off x="1645920" y="2487168"/>
            <a:ext cx="338328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1" i="0">
                <a:solidFill>
                  <a:srgbClr val="EA5456"/>
                </a:solidFill>
                <a:latin typeface="Poppins"/>
                <a:ea typeface="Poppins"/>
                <a:cs typeface="Poppins"/>
                <a:sym typeface="Poppins"/>
              </a:rPr>
              <a:t>Head-turn angle</a:t>
            </a:r>
            <a:endParaRPr/>
          </a:p>
        </p:txBody>
      </p:sp>
      <p:sp>
        <p:nvSpPr>
          <p:cNvPr id="284" name="Google Shape;284;p10"/>
          <p:cNvSpPr txBox="1"/>
          <p:nvPr/>
        </p:nvSpPr>
        <p:spPr>
          <a:xfrm>
            <a:off x="1645920" y="2779776"/>
            <a:ext cx="3383280" cy="53035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Angle between the forward view and the direction to the app.</a:t>
            </a:r>
            <a:endParaRPr dirty="0"/>
          </a:p>
        </p:txBody>
      </p:sp>
      <p:sp>
        <p:nvSpPr>
          <p:cNvPr id="285" name="Google Shape;285;p10"/>
          <p:cNvSpPr/>
          <p:nvPr/>
        </p:nvSpPr>
        <p:spPr>
          <a:xfrm>
            <a:off x="841248" y="3419856"/>
            <a:ext cx="4297680" cy="91440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86" name="Google Shape;286;p10"/>
          <p:cNvSpPr/>
          <p:nvPr/>
        </p:nvSpPr>
        <p:spPr>
          <a:xfrm>
            <a:off x="987552" y="3621024"/>
            <a:ext cx="512064" cy="512064"/>
          </a:xfrm>
          <a:prstGeom prst="ellipse">
            <a:avLst/>
          </a:prstGeom>
          <a:solidFill>
            <a:srgbClr val="E3A80C"/>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600" b="1">
                <a:solidFill>
                  <a:srgbClr val="FFFFFF"/>
                </a:solidFill>
                <a:latin typeface="Poppins"/>
                <a:ea typeface="Poppins"/>
                <a:cs typeface="Poppins"/>
                <a:sym typeface="Poppins"/>
              </a:rPr>
              <a:t>M</a:t>
            </a:r>
            <a:endParaRPr/>
          </a:p>
        </p:txBody>
      </p:sp>
      <p:sp>
        <p:nvSpPr>
          <p:cNvPr id="287" name="Google Shape;287;p10"/>
          <p:cNvSpPr txBox="1"/>
          <p:nvPr/>
        </p:nvSpPr>
        <p:spPr>
          <a:xfrm>
            <a:off x="1645920" y="3511296"/>
            <a:ext cx="338328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300" b="1" i="0">
                <a:solidFill>
                  <a:srgbClr val="E3A80C"/>
                </a:solidFill>
                <a:latin typeface="Poppins"/>
                <a:ea typeface="Poppins"/>
                <a:cs typeface="Poppins"/>
                <a:sym typeface="Poppins"/>
              </a:rPr>
              <a:t>Hand-movement distance</a:t>
            </a:r>
            <a:endParaRPr/>
          </a:p>
        </p:txBody>
      </p:sp>
      <p:sp>
        <p:nvSpPr>
          <p:cNvPr id="288" name="Google Shape;288;p10"/>
          <p:cNvSpPr txBox="1"/>
          <p:nvPr/>
        </p:nvSpPr>
        <p:spPr>
          <a:xfrm>
            <a:off x="1645920" y="3803904"/>
            <a:ext cx="3383280" cy="53035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Hand displacement between pointer-down and pointer-up during direct manipulation.</a:t>
            </a:r>
            <a:endParaRPr dirty="0"/>
          </a:p>
        </p:txBody>
      </p:sp>
      <p:sp>
        <p:nvSpPr>
          <p:cNvPr id="289" name="Google Shape;289;p10"/>
          <p:cNvSpPr/>
          <p:nvPr/>
        </p:nvSpPr>
        <p:spPr>
          <a:xfrm>
            <a:off x="841248" y="4480560"/>
            <a:ext cx="4297680" cy="1554480"/>
          </a:xfrm>
          <a:prstGeom prst="roundRect">
            <a:avLst>
              <a:gd name="adj" fmla="val 6000"/>
            </a:avLst>
          </a:prstGeom>
          <a:solidFill>
            <a:srgbClr val="F4E8D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290" name="Google Shape;290;p10"/>
          <p:cNvSpPr txBox="1"/>
          <p:nvPr/>
        </p:nvSpPr>
        <p:spPr>
          <a:xfrm>
            <a:off x="1005840" y="4572000"/>
            <a:ext cx="3977639" cy="1371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1" i="0">
                <a:solidFill>
                  <a:srgbClr val="3D1209"/>
                </a:solidFill>
                <a:latin typeface="Poppins"/>
                <a:ea typeface="Poppins"/>
                <a:cs typeface="Poppins"/>
                <a:sym typeface="Poppins"/>
              </a:rPr>
              <a:t>Normalized </a:t>
            </a:r>
            <a:r>
              <a:rPr lang="en-US" sz="1050" b="0" i="0">
                <a:solidFill>
                  <a:srgbClr val="3D1209"/>
                </a:solidFill>
                <a:latin typeface="Poppins"/>
                <a:ea typeface="Poppins"/>
                <a:cs typeface="Poppins"/>
                <a:sym typeface="Poppins"/>
              </a:rPr>
              <a:t>to [0, 1] with ergonomic min–max ranges.</a:t>
            </a:r>
            <a:endParaRPr/>
          </a:p>
          <a:p>
            <a:pPr marL="0" marR="0" lvl="0" indent="0" algn="l" rtl="0">
              <a:spcBef>
                <a:spcPts val="400"/>
              </a:spcBef>
              <a:spcAft>
                <a:spcPts val="0"/>
              </a:spcAft>
              <a:buNone/>
            </a:pPr>
            <a:r>
              <a:rPr lang="en-US" sz="1050" b="1" i="0">
                <a:solidFill>
                  <a:srgbClr val="3D1209"/>
                </a:solidFill>
                <a:latin typeface="Poppins"/>
                <a:ea typeface="Poppins"/>
                <a:cs typeface="Poppins"/>
                <a:sym typeface="Poppins"/>
              </a:rPr>
              <a:t>Equal weights: </a:t>
            </a:r>
            <a:r>
              <a:rPr lang="en-US" sz="1050" b="0" i="0">
                <a:solidFill>
                  <a:srgbClr val="3D1209"/>
                </a:solidFill>
                <a:latin typeface="Poppins"/>
                <a:ea typeface="Poppins"/>
                <a:cs typeface="Poppins"/>
                <a:sym typeface="Poppins"/>
              </a:rPr>
              <a:t>a pilot by two authors showed that tuning per-signal weights on limited data overfits.</a:t>
            </a:r>
            <a:endParaRPr/>
          </a:p>
          <a:p>
            <a:pPr marL="0" marR="0" lvl="0" indent="0" algn="l" rtl="0">
              <a:spcBef>
                <a:spcPts val="400"/>
              </a:spcBef>
              <a:spcAft>
                <a:spcPts val="0"/>
              </a:spcAft>
              <a:buNone/>
            </a:pPr>
            <a:r>
              <a:rPr lang="en-US" sz="1050" b="1" i="0">
                <a:solidFill>
                  <a:srgbClr val="3D1209"/>
                </a:solidFill>
                <a:latin typeface="Poppins"/>
                <a:ea typeface="Poppins"/>
                <a:cs typeface="Poppins"/>
                <a:sym typeface="Poppins"/>
              </a:rPr>
              <a:t>Transition frequencies </a:t>
            </a:r>
            <a:r>
              <a:rPr lang="en-US" sz="1050" b="0" i="0">
                <a:solidFill>
                  <a:srgbClr val="3D1209"/>
                </a:solidFill>
                <a:latin typeface="Poppins"/>
                <a:ea typeface="Poppins"/>
                <a:cs typeface="Poppins"/>
                <a:sym typeface="Poppins"/>
              </a:rPr>
              <a:t>are learned per user from app-switching history, starting uniform for a new user.</a:t>
            </a:r>
            <a:endParaRPr/>
          </a:p>
        </p:txBody>
      </p:sp>
      <p:sp>
        <p:nvSpPr>
          <p:cNvPr id="291" name="Google Shape;291;p10"/>
          <p:cNvSpPr txBox="1"/>
          <p:nvPr/>
        </p:nvSpPr>
        <p:spPr>
          <a:xfrm>
            <a:off x="5394960" y="1371600"/>
            <a:ext cx="5961888"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EA5456"/>
                </a:solidFill>
                <a:latin typeface="Poppins"/>
                <a:ea typeface="Poppins"/>
                <a:cs typeface="Poppins"/>
                <a:sym typeface="Poppins"/>
              </a:rPr>
              <a:t>Stage 1: cost of placing app i in cell (k, j)</a:t>
            </a:r>
            <a:endParaRPr/>
          </a:p>
        </p:txBody>
      </p:sp>
      <p:pic>
        <p:nvPicPr>
          <p:cNvPr id="292" name="Google Shape;292;p10" descr="eq_stage1.png"/>
          <p:cNvPicPr preferRelativeResize="0"/>
          <p:nvPr/>
        </p:nvPicPr>
        <p:blipFill rotWithShape="1">
          <a:blip r:embed="rId3">
            <a:alphaModFix/>
          </a:blip>
          <a:srcRect/>
          <a:stretch/>
        </p:blipFill>
        <p:spPr>
          <a:xfrm>
            <a:off x="5394960" y="1691640"/>
            <a:ext cx="4733288" cy="658368"/>
          </a:xfrm>
          <a:prstGeom prst="rect">
            <a:avLst/>
          </a:prstGeom>
          <a:noFill/>
          <a:ln>
            <a:noFill/>
          </a:ln>
        </p:spPr>
      </p:pic>
      <p:pic>
        <p:nvPicPr>
          <p:cNvPr id="293" name="Google Shape;293;p10" descr="eq_cost.png"/>
          <p:cNvPicPr preferRelativeResize="0"/>
          <p:nvPr/>
        </p:nvPicPr>
        <p:blipFill rotWithShape="1">
          <a:blip r:embed="rId4">
            <a:alphaModFix/>
          </a:blip>
          <a:srcRect/>
          <a:stretch/>
        </p:blipFill>
        <p:spPr>
          <a:xfrm>
            <a:off x="5394960" y="2377440"/>
            <a:ext cx="3533191" cy="457200"/>
          </a:xfrm>
          <a:prstGeom prst="rect">
            <a:avLst/>
          </a:prstGeom>
          <a:noFill/>
          <a:ln>
            <a:noFill/>
          </a:ln>
        </p:spPr>
      </p:pic>
      <p:sp>
        <p:nvSpPr>
          <p:cNvPr id="294" name="Google Shape;294;p10"/>
          <p:cNvSpPr txBox="1"/>
          <p:nvPr/>
        </p:nvSpPr>
        <p:spPr>
          <a:xfrm>
            <a:off x="5394960" y="2880360"/>
            <a:ext cx="5961888" cy="685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a:solidFill>
                  <a:srgbClr val="7A5A50"/>
                </a:solidFill>
                <a:latin typeface="Poppins"/>
                <a:ea typeface="Poppins"/>
                <a:cs typeface="Poppins"/>
                <a:sym typeface="Poppins"/>
              </a:rPr>
              <a:t>Sum over already placed apps ℓ of the transition cost, weighted by joint relevance r·r and the user's transition frequency P. The LLM receives this matrix and decides the assignment.</a:t>
            </a:r>
            <a:endParaRPr/>
          </a:p>
        </p:txBody>
      </p:sp>
      <p:sp>
        <p:nvSpPr>
          <p:cNvPr id="295" name="Google Shape;295;p10"/>
          <p:cNvSpPr txBox="1"/>
          <p:nvPr/>
        </p:nvSpPr>
        <p:spPr>
          <a:xfrm>
            <a:off x="5394960" y="3657600"/>
            <a:ext cx="5961888"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008BF2"/>
                </a:solidFill>
                <a:latin typeface="Poppins"/>
                <a:ea typeface="Poppins"/>
                <a:cs typeface="Poppins"/>
                <a:sym typeface="Poppins"/>
              </a:rPr>
              <a:t>Stage 2: each zone picks its divider point θ</a:t>
            </a:r>
            <a:endParaRPr/>
          </a:p>
        </p:txBody>
      </p:sp>
      <p:pic>
        <p:nvPicPr>
          <p:cNvPr id="296" name="Google Shape;296;p10" descr="eq_stage2.png"/>
          <p:cNvPicPr preferRelativeResize="0"/>
          <p:nvPr/>
        </p:nvPicPr>
        <p:blipFill rotWithShape="1">
          <a:blip r:embed="rId5">
            <a:alphaModFix/>
          </a:blip>
          <a:srcRect/>
          <a:stretch/>
        </p:blipFill>
        <p:spPr>
          <a:xfrm>
            <a:off x="5394960" y="3977639"/>
            <a:ext cx="5661601" cy="603504"/>
          </a:xfrm>
          <a:prstGeom prst="rect">
            <a:avLst/>
          </a:prstGeom>
          <a:noFill/>
          <a:ln>
            <a:noFill/>
          </a:ln>
        </p:spPr>
      </p:pic>
      <p:pic>
        <p:nvPicPr>
          <p:cNvPr id="297" name="Google Shape;297;p10" descr="eq_size.png"/>
          <p:cNvPicPr preferRelativeResize="0"/>
          <p:nvPr/>
        </p:nvPicPr>
        <p:blipFill rotWithShape="1">
          <a:blip r:embed="rId6">
            <a:alphaModFix/>
          </a:blip>
          <a:srcRect/>
          <a:stretch/>
        </p:blipFill>
        <p:spPr>
          <a:xfrm>
            <a:off x="5394960" y="4617720"/>
            <a:ext cx="3097299" cy="566928"/>
          </a:xfrm>
          <a:prstGeom prst="rect">
            <a:avLst/>
          </a:prstGeom>
          <a:noFill/>
          <a:ln>
            <a:noFill/>
          </a:ln>
        </p:spPr>
      </p:pic>
      <p:sp>
        <p:nvSpPr>
          <p:cNvPr id="298" name="Google Shape;298;p10"/>
          <p:cNvSpPr txBox="1"/>
          <p:nvPr/>
        </p:nvSpPr>
        <p:spPr>
          <a:xfrm>
            <a:off x="5394960" y="5257800"/>
            <a:ext cx="5961900"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50" b="0" i="0" dirty="0">
                <a:solidFill>
                  <a:srgbClr val="7A5A50"/>
                </a:solidFill>
                <a:latin typeface="Poppins"/>
                <a:ea typeface="Poppins"/>
                <a:cs typeface="Poppins"/>
                <a:sym typeface="Poppins"/>
              </a:rPr>
              <a:t>Minimize intra-zone transition cost while giving more area to more relevant apps (the S term). Then scale the zone up until its smallest cell meets the 0.5° legibility floor.</a:t>
            </a:r>
          </a:p>
          <a:p>
            <a:pPr marL="0" marR="0" lvl="0" indent="0" algn="l" rtl="0">
              <a:spcBef>
                <a:spcPts val="0"/>
              </a:spcBef>
              <a:spcAft>
                <a:spcPts val="0"/>
              </a:spcAft>
              <a:buNone/>
            </a:pPr>
            <a:endParaRPr lang="en-US" sz="1050" dirty="0">
              <a:solidFill>
                <a:srgbClr val="7A5A50"/>
              </a:solidFill>
              <a:latin typeface="Poppins"/>
              <a:cs typeface="Poppins"/>
              <a:sym typeface="Poppins"/>
            </a:endParaRPr>
          </a:p>
          <a:p>
            <a:pPr marL="0" marR="0" lvl="0" indent="0" algn="l" rtl="0">
              <a:spcBef>
                <a:spcPts val="0"/>
              </a:spcBef>
              <a:spcAft>
                <a:spcPts val="0"/>
              </a:spcAft>
              <a:buNone/>
            </a:pPr>
            <a:r>
              <a:rPr lang="en-US" sz="1050" b="1" dirty="0">
                <a:solidFill>
                  <a:srgbClr val="7A5A50"/>
                </a:solidFill>
                <a:latin typeface="Poppins"/>
                <a:cs typeface="Poppins"/>
                <a:sym typeface="Poppins"/>
              </a:rPr>
              <a:t>For details, please refer to our paper</a:t>
            </a:r>
            <a:endParaRPr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1"/>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600"/>
              <a:buFont typeface="Poppins"/>
              <a:buNone/>
            </a:pPr>
            <a:r>
              <a:rPr lang="en-US" sz="2600"/>
              <a:t>Ablation: the cost model makes LLM layouts usable</a:t>
            </a:r>
            <a:endParaRPr/>
          </a:p>
        </p:txBody>
      </p:sp>
      <p:sp>
        <p:nvSpPr>
          <p:cNvPr id="305" name="Google Shape;305;p11"/>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sp>
        <p:nvSpPr>
          <p:cNvPr id="306" name="Google Shape;306;p11"/>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graphicFrame>
        <p:nvGraphicFramePr>
          <p:cNvPr id="307" name="Google Shape;307;p11"/>
          <p:cNvGraphicFramePr/>
          <p:nvPr/>
        </p:nvGraphicFramePr>
        <p:xfrm>
          <a:off x="841248" y="1371600"/>
          <a:ext cx="5760720"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308" name="Google Shape;308;p11"/>
          <p:cNvSpPr txBox="1"/>
          <p:nvPr/>
        </p:nvSpPr>
        <p:spPr>
          <a:xfrm>
            <a:off x="841248" y="5623560"/>
            <a:ext cx="5760720" cy="3657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1">
                <a:solidFill>
                  <a:srgbClr val="7A5A50"/>
                </a:solidFill>
                <a:latin typeface="Poppins"/>
                <a:ea typeface="Poppins"/>
                <a:cs typeface="Poppins"/>
                <a:sym typeface="Poppins"/>
              </a:rPr>
              <a:t>Mean rater score, 5-point Likert scale, 160 paired workspace setups</a:t>
            </a:r>
            <a:endParaRPr/>
          </a:p>
        </p:txBody>
      </p:sp>
      <p:sp>
        <p:nvSpPr>
          <p:cNvPr id="309" name="Google Shape;309;p11"/>
          <p:cNvSpPr/>
          <p:nvPr/>
        </p:nvSpPr>
        <p:spPr>
          <a:xfrm>
            <a:off x="6858000" y="1371600"/>
            <a:ext cx="4498848" cy="1060704"/>
          </a:xfrm>
          <a:prstGeom prst="roundRect">
            <a:avLst>
              <a:gd name="adj" fmla="val 6000"/>
            </a:avLst>
          </a:prstGeom>
          <a:solidFill>
            <a:srgbClr val="F6F3E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10" name="Google Shape;310;p11"/>
          <p:cNvSpPr txBox="1"/>
          <p:nvPr/>
        </p:nvSpPr>
        <p:spPr>
          <a:xfrm>
            <a:off x="7022592" y="1463040"/>
            <a:ext cx="420624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dirty="0">
                <a:solidFill>
                  <a:srgbClr val="3D1209"/>
                </a:solidFill>
                <a:latin typeface="Poppins"/>
                <a:ea typeface="Poppins"/>
                <a:cs typeface="Poppins"/>
                <a:sym typeface="Poppins"/>
              </a:rPr>
              <a:t>Setup</a:t>
            </a:r>
            <a:endParaRPr dirty="0"/>
          </a:p>
        </p:txBody>
      </p:sp>
      <p:sp>
        <p:nvSpPr>
          <p:cNvPr id="311" name="Google Shape;311;p11"/>
          <p:cNvSpPr txBox="1"/>
          <p:nvPr/>
        </p:nvSpPr>
        <p:spPr>
          <a:xfrm>
            <a:off x="7022592" y="1773936"/>
            <a:ext cx="4206240" cy="64008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dirty="0">
                <a:solidFill>
                  <a:srgbClr val="3D1209"/>
                </a:solidFill>
                <a:latin typeface="Poppins"/>
                <a:ea typeface="Poppins"/>
                <a:cs typeface="Poppins"/>
                <a:sym typeface="Poppins"/>
              </a:rPr>
              <a:t>160 paired workspaces across design and engineering scenarios. Two independent raters (Cohen's κ = .61), paired Wilcoxon signed-rank tests.</a:t>
            </a:r>
            <a:endParaRPr dirty="0"/>
          </a:p>
        </p:txBody>
      </p:sp>
      <p:sp>
        <p:nvSpPr>
          <p:cNvPr id="312" name="Google Shape;312;p11"/>
          <p:cNvSpPr/>
          <p:nvPr/>
        </p:nvSpPr>
        <p:spPr>
          <a:xfrm>
            <a:off x="6858000" y="2542032"/>
            <a:ext cx="4498848" cy="1060704"/>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13" name="Google Shape;313;p11"/>
          <p:cNvSpPr txBox="1"/>
          <p:nvPr/>
        </p:nvSpPr>
        <p:spPr>
          <a:xfrm>
            <a:off x="7022592" y="2633472"/>
            <a:ext cx="420624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008BF2"/>
                </a:solidFill>
                <a:latin typeface="Poppins"/>
                <a:ea typeface="Poppins"/>
                <a:cs typeface="Poppins"/>
                <a:sym typeface="Poppins"/>
              </a:rPr>
              <a:t>Relevance: no difference</a:t>
            </a:r>
            <a:endParaRPr/>
          </a:p>
        </p:txBody>
      </p:sp>
      <p:sp>
        <p:nvSpPr>
          <p:cNvPr id="314" name="Google Shape;314;p11"/>
          <p:cNvSpPr txBox="1"/>
          <p:nvPr/>
        </p:nvSpPr>
        <p:spPr>
          <a:xfrm>
            <a:off x="7022592" y="2944368"/>
            <a:ext cx="4206240" cy="64008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a:solidFill>
                  <a:srgbClr val="3D1209"/>
                </a:solidFill>
                <a:latin typeface="Poppins"/>
                <a:ea typeface="Poppins"/>
                <a:cs typeface="Poppins"/>
                <a:sym typeface="Poppins"/>
              </a:rPr>
              <a:t>Recommended apps were equally relevant: 4.18 (SD 0.62) vs 4.11 (SD 0.69).</a:t>
            </a:r>
            <a:endParaRPr/>
          </a:p>
        </p:txBody>
      </p:sp>
      <p:sp>
        <p:nvSpPr>
          <p:cNvPr id="315" name="Google Shape;315;p11"/>
          <p:cNvSpPr/>
          <p:nvPr/>
        </p:nvSpPr>
        <p:spPr>
          <a:xfrm>
            <a:off x="6858000" y="3712464"/>
            <a:ext cx="4498848" cy="1060704"/>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16" name="Google Shape;316;p11"/>
          <p:cNvSpPr txBox="1"/>
          <p:nvPr/>
        </p:nvSpPr>
        <p:spPr>
          <a:xfrm>
            <a:off x="7022592" y="3803904"/>
            <a:ext cx="420624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008BF2"/>
                </a:solidFill>
                <a:latin typeface="Poppins"/>
                <a:ea typeface="Poppins"/>
                <a:cs typeface="Poppins"/>
                <a:sym typeface="Poppins"/>
              </a:rPr>
              <a:t>Sizing and placement: 4.06 vs 2.76</a:t>
            </a:r>
            <a:endParaRPr/>
          </a:p>
        </p:txBody>
      </p:sp>
      <p:sp>
        <p:nvSpPr>
          <p:cNvPr id="317" name="Google Shape;317;p11"/>
          <p:cNvSpPr txBox="1"/>
          <p:nvPr/>
        </p:nvSpPr>
        <p:spPr>
          <a:xfrm>
            <a:off x="7022592" y="4114800"/>
            <a:ext cx="4206240" cy="64008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a:solidFill>
                  <a:srgbClr val="3D1209"/>
                </a:solidFill>
                <a:latin typeface="Poppins"/>
                <a:ea typeface="Poppins"/>
                <a:cs typeface="Poppins"/>
                <a:sym typeface="Poppins"/>
              </a:rPr>
              <a:t>W = 342.0, p &lt; .001. Pure LLM placement and sizing were far less functional.</a:t>
            </a:r>
            <a:endParaRPr/>
          </a:p>
        </p:txBody>
      </p:sp>
      <p:sp>
        <p:nvSpPr>
          <p:cNvPr id="318" name="Google Shape;318;p11"/>
          <p:cNvSpPr/>
          <p:nvPr/>
        </p:nvSpPr>
        <p:spPr>
          <a:xfrm>
            <a:off x="6858000" y="4882896"/>
            <a:ext cx="4498848" cy="1060704"/>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19" name="Google Shape;319;p11"/>
          <p:cNvSpPr txBox="1"/>
          <p:nvPr/>
        </p:nvSpPr>
        <p:spPr>
          <a:xfrm>
            <a:off x="7022592" y="4974336"/>
            <a:ext cx="4206240" cy="29260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00" b="1" i="0">
                <a:solidFill>
                  <a:srgbClr val="008BF2"/>
                </a:solidFill>
                <a:latin typeface="Poppins"/>
                <a:ea typeface="Poppins"/>
                <a:cs typeface="Poppins"/>
                <a:sym typeface="Poppins"/>
              </a:rPr>
              <a:t>Readability: 3.98 vs 2.79</a:t>
            </a:r>
            <a:endParaRPr/>
          </a:p>
        </p:txBody>
      </p:sp>
      <p:sp>
        <p:nvSpPr>
          <p:cNvPr id="320" name="Google Shape;320;p11"/>
          <p:cNvSpPr txBox="1"/>
          <p:nvPr/>
        </p:nvSpPr>
        <p:spPr>
          <a:xfrm>
            <a:off x="7022592" y="5285232"/>
            <a:ext cx="4206240" cy="64008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000" b="0" i="0">
                <a:solidFill>
                  <a:srgbClr val="3D1209"/>
                </a:solidFill>
                <a:latin typeface="Poppins"/>
                <a:ea typeface="Poppins"/>
                <a:cs typeface="Poppins"/>
                <a:sym typeface="Poppins"/>
              </a:rPr>
              <a:t>W = 245.0, p &lt; .001. The pure LLM often shrank apps below legibility for no clear reason.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12"/>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600"/>
              <a:buFont typeface="Poppins"/>
              <a:buNone/>
            </a:pPr>
            <a:r>
              <a:rPr lang="en-US" sz="2600"/>
              <a:t>User study: 16 experts, two tasks, two comparisons</a:t>
            </a:r>
            <a:endParaRPr/>
          </a:p>
        </p:txBody>
      </p:sp>
      <p:sp>
        <p:nvSpPr>
          <p:cNvPr id="327" name="Google Shape;327;p12"/>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328" name="Google Shape;328;p12"/>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pic>
        <p:nvPicPr>
          <p:cNvPr id="329" name="Google Shape;329;p12" descr="participants_full.png"/>
          <p:cNvPicPr preferRelativeResize="0"/>
          <p:nvPr/>
        </p:nvPicPr>
        <p:blipFill rotWithShape="1">
          <a:blip r:embed="rId3">
            <a:alphaModFix/>
          </a:blip>
          <a:srcRect/>
          <a:stretch/>
        </p:blipFill>
        <p:spPr>
          <a:xfrm>
            <a:off x="841248" y="1653325"/>
            <a:ext cx="4297680" cy="3597068"/>
          </a:xfrm>
          <a:prstGeom prst="rect">
            <a:avLst/>
          </a:prstGeom>
          <a:noFill/>
          <a:ln>
            <a:noFill/>
          </a:ln>
        </p:spPr>
      </p:pic>
      <p:sp>
        <p:nvSpPr>
          <p:cNvPr id="330" name="Google Shape;330;p12"/>
          <p:cNvSpPr txBox="1"/>
          <p:nvPr/>
        </p:nvSpPr>
        <p:spPr>
          <a:xfrm>
            <a:off x="841248" y="5305258"/>
            <a:ext cx="4297680" cy="45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950" b="0" i="1">
                <a:solidFill>
                  <a:srgbClr val="7A5A50"/>
                </a:solidFill>
                <a:latin typeface="Poppins"/>
                <a:ea typeface="Poppins"/>
                <a:cs typeface="Poppins"/>
                <a:sym typeface="Poppins"/>
              </a:rPr>
              <a:t>(a–f) participants; (g) Task 1 layout matching; (h) Task 2 workspace construction</a:t>
            </a:r>
            <a:endParaRPr/>
          </a:p>
        </p:txBody>
      </p:sp>
      <p:sp>
        <p:nvSpPr>
          <p:cNvPr id="331" name="Google Shape;331;p12"/>
          <p:cNvSpPr/>
          <p:nvPr/>
        </p:nvSpPr>
        <p:spPr>
          <a:xfrm>
            <a:off x="5394960" y="1371600"/>
            <a:ext cx="5961888" cy="850392"/>
          </a:xfrm>
          <a:prstGeom prst="roundRect">
            <a:avLst>
              <a:gd name="adj" fmla="val 6000"/>
            </a:avLst>
          </a:prstGeom>
          <a:solidFill>
            <a:srgbClr val="F6F3E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32" name="Google Shape;332;p12"/>
          <p:cNvSpPr txBox="1"/>
          <p:nvPr/>
        </p:nvSpPr>
        <p:spPr>
          <a:xfrm>
            <a:off x="5559552" y="1435608"/>
            <a:ext cx="178308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00" b="1" i="0">
                <a:solidFill>
                  <a:srgbClr val="3D1209"/>
                </a:solidFill>
                <a:latin typeface="Poppins"/>
                <a:ea typeface="Poppins"/>
                <a:cs typeface="Poppins"/>
                <a:sym typeface="Poppins"/>
              </a:rPr>
              <a:t>Participants</a:t>
            </a:r>
            <a:endParaRPr/>
          </a:p>
        </p:txBody>
      </p:sp>
      <p:sp>
        <p:nvSpPr>
          <p:cNvPr id="333" name="Google Shape;333;p12"/>
          <p:cNvSpPr txBox="1"/>
          <p:nvPr/>
        </p:nvSpPr>
        <p:spPr>
          <a:xfrm>
            <a:off x="7360920" y="1435608"/>
            <a:ext cx="388620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950" b="0" i="0">
                <a:solidFill>
                  <a:srgbClr val="3D1209"/>
                </a:solidFill>
                <a:latin typeface="Poppins"/>
                <a:ea typeface="Poppins"/>
                <a:cs typeface="Poppins"/>
                <a:sym typeface="Poppins"/>
              </a:rPr>
              <a:t>N = 16 (8 women, 8 men), 21–39 years (M = 26.7). At least 3 years of professional experience, daily multi-window work; 15 had prior XR experience.</a:t>
            </a:r>
            <a:endParaRPr/>
          </a:p>
        </p:txBody>
      </p:sp>
      <p:sp>
        <p:nvSpPr>
          <p:cNvPr id="334" name="Google Shape;334;p12"/>
          <p:cNvSpPr/>
          <p:nvPr/>
        </p:nvSpPr>
        <p:spPr>
          <a:xfrm>
            <a:off x="5394960" y="2313432"/>
            <a:ext cx="5961888" cy="850392"/>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35" name="Google Shape;335;p12"/>
          <p:cNvSpPr txBox="1"/>
          <p:nvPr/>
        </p:nvSpPr>
        <p:spPr>
          <a:xfrm>
            <a:off x="5559552" y="2377440"/>
            <a:ext cx="178308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00" b="1" i="0">
                <a:solidFill>
                  <a:srgbClr val="3D1209"/>
                </a:solidFill>
                <a:latin typeface="Poppins"/>
                <a:ea typeface="Poppins"/>
                <a:cs typeface="Poppins"/>
                <a:sym typeface="Poppins"/>
              </a:rPr>
              <a:t>Apparatus</a:t>
            </a:r>
            <a:endParaRPr/>
          </a:p>
        </p:txBody>
      </p:sp>
      <p:sp>
        <p:nvSpPr>
          <p:cNvPr id="336" name="Google Shape;336;p12"/>
          <p:cNvSpPr txBox="1"/>
          <p:nvPr/>
        </p:nvSpPr>
        <p:spPr>
          <a:xfrm>
            <a:off x="7360920" y="2377440"/>
            <a:ext cx="388620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950" b="0" i="0">
                <a:solidFill>
                  <a:srgbClr val="3D1209"/>
                </a:solidFill>
                <a:latin typeface="Poppins"/>
                <a:ea typeface="Poppins"/>
                <a:cs typeface="Poppins"/>
                <a:sym typeface="Poppins"/>
              </a:rPr>
              <a:t>Apple Vision Pro (1st gen) running the Unity/PolySpatial client; an RTX 4050 host runs the AI pipeline over the local network.</a:t>
            </a:r>
            <a:endParaRPr/>
          </a:p>
        </p:txBody>
      </p:sp>
      <p:sp>
        <p:nvSpPr>
          <p:cNvPr id="337" name="Google Shape;337;p12"/>
          <p:cNvSpPr/>
          <p:nvPr/>
        </p:nvSpPr>
        <p:spPr>
          <a:xfrm>
            <a:off x="5394960" y="3255264"/>
            <a:ext cx="5961888" cy="850392"/>
          </a:xfrm>
          <a:prstGeom prst="roundRect">
            <a:avLst>
              <a:gd name="adj" fmla="val 6000"/>
            </a:avLst>
          </a:prstGeom>
          <a:solidFill>
            <a:srgbClr val="F6F3E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38" name="Google Shape;338;p12"/>
          <p:cNvSpPr txBox="1"/>
          <p:nvPr/>
        </p:nvSpPr>
        <p:spPr>
          <a:xfrm>
            <a:off x="5559552" y="3319272"/>
            <a:ext cx="178308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00" b="1" i="0">
                <a:solidFill>
                  <a:srgbClr val="3D1209"/>
                </a:solidFill>
                <a:latin typeface="Poppins"/>
                <a:ea typeface="Poppins"/>
                <a:cs typeface="Poppins"/>
                <a:sym typeface="Poppins"/>
              </a:rPr>
              <a:t>Task 1: layout matching</a:t>
            </a:r>
            <a:endParaRPr/>
          </a:p>
        </p:txBody>
      </p:sp>
      <p:sp>
        <p:nvSpPr>
          <p:cNvPr id="339" name="Google Shape;339;p12"/>
          <p:cNvSpPr txBox="1"/>
          <p:nvPr/>
        </p:nvSpPr>
        <p:spPr>
          <a:xfrm>
            <a:off x="7360920" y="3319272"/>
            <a:ext cx="388620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950" b="0" i="0">
                <a:solidFill>
                  <a:srgbClr val="3D1209"/>
                </a:solidFill>
                <a:latin typeface="Poppins"/>
                <a:ea typeface="Poppins"/>
                <a:cs typeface="Poppins"/>
                <a:sym typeface="Poppins"/>
              </a:rPr>
              <a:t>15 trials per condition. Drag 3–4 panels to match a holographic target in one of five directions. Native visionOS manipulation vs. Arrangement Zones, counterbalanced.</a:t>
            </a:r>
            <a:endParaRPr/>
          </a:p>
        </p:txBody>
      </p:sp>
      <p:sp>
        <p:nvSpPr>
          <p:cNvPr id="340" name="Google Shape;340;p12"/>
          <p:cNvSpPr/>
          <p:nvPr/>
        </p:nvSpPr>
        <p:spPr>
          <a:xfrm>
            <a:off x="5394960" y="4197096"/>
            <a:ext cx="5961888" cy="850392"/>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41" name="Google Shape;341;p12"/>
          <p:cNvSpPr txBox="1"/>
          <p:nvPr/>
        </p:nvSpPr>
        <p:spPr>
          <a:xfrm>
            <a:off x="5559552" y="4261104"/>
            <a:ext cx="178308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00" b="1" i="0">
                <a:solidFill>
                  <a:srgbClr val="3D1209"/>
                </a:solidFill>
                <a:latin typeface="Poppins"/>
                <a:ea typeface="Poppins"/>
                <a:cs typeface="Poppins"/>
                <a:sym typeface="Poppins"/>
              </a:rPr>
              <a:t>Task 2: workspace construction</a:t>
            </a:r>
            <a:endParaRPr/>
          </a:p>
        </p:txBody>
      </p:sp>
      <p:sp>
        <p:nvSpPr>
          <p:cNvPr id="342" name="Google Shape;342;p12"/>
          <p:cNvSpPr txBox="1"/>
          <p:nvPr/>
        </p:nvSpPr>
        <p:spPr>
          <a:xfrm>
            <a:off x="7360920" y="4261104"/>
            <a:ext cx="388620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950" b="0" i="0">
                <a:solidFill>
                  <a:srgbClr val="3D1209"/>
                </a:solidFill>
                <a:latin typeface="Poppins"/>
                <a:ea typeface="Poppins"/>
                <a:cs typeface="Poppins"/>
                <a:sym typeface="Poppins"/>
              </a:rPr>
              <a:t>Set up a workspace to design a poster or code a demo. Zones-only manual setup vs. Recommendation Zones. Baseline always first, so the LLM could not prime manual choices.</a:t>
            </a:r>
            <a:endParaRPr/>
          </a:p>
        </p:txBody>
      </p:sp>
      <p:sp>
        <p:nvSpPr>
          <p:cNvPr id="343" name="Google Shape;343;p12"/>
          <p:cNvSpPr/>
          <p:nvPr/>
        </p:nvSpPr>
        <p:spPr>
          <a:xfrm>
            <a:off x="5394960" y="5138928"/>
            <a:ext cx="5961888" cy="850392"/>
          </a:xfrm>
          <a:prstGeom prst="roundRect">
            <a:avLst>
              <a:gd name="adj" fmla="val 6000"/>
            </a:avLst>
          </a:prstGeom>
          <a:solidFill>
            <a:srgbClr val="F6F3E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44" name="Google Shape;344;p12"/>
          <p:cNvSpPr txBox="1"/>
          <p:nvPr/>
        </p:nvSpPr>
        <p:spPr>
          <a:xfrm>
            <a:off x="5559552" y="5202936"/>
            <a:ext cx="178308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100" b="1" i="0">
                <a:solidFill>
                  <a:srgbClr val="3D1209"/>
                </a:solidFill>
                <a:latin typeface="Poppins"/>
                <a:ea typeface="Poppins"/>
                <a:cs typeface="Poppins"/>
                <a:sym typeface="Poppins"/>
              </a:rPr>
              <a:t>Measures</a:t>
            </a:r>
            <a:endParaRPr/>
          </a:p>
        </p:txBody>
      </p:sp>
      <p:sp>
        <p:nvSpPr>
          <p:cNvPr id="345" name="Google Shape;345;p12"/>
          <p:cNvSpPr txBox="1"/>
          <p:nvPr/>
        </p:nvSpPr>
        <p:spPr>
          <a:xfrm>
            <a:off x="7360920" y="5202936"/>
            <a:ext cx="3886200" cy="73152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950" b="0" i="0">
                <a:solidFill>
                  <a:srgbClr val="3D1209"/>
                </a:solidFill>
                <a:latin typeface="Poppins"/>
                <a:ea typeface="Poppins"/>
                <a:cs typeface="Poppins"/>
                <a:sym typeface="Poppins"/>
              </a:rPr>
              <a:t>Completion time, NASA-TLX, acceptance of AI proposals, semi-structured interviews. 480 Task 1 trials and 32 complete workspaces.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3"/>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600"/>
              <a:buFont typeface="Poppins"/>
              <a:buNone/>
            </a:pPr>
            <a:r>
              <a:rPr lang="en-US" sz="2600"/>
              <a:t>Task 1: Arrangement Zones were 34.5% faster</a:t>
            </a:r>
            <a:endParaRPr/>
          </a:p>
        </p:txBody>
      </p:sp>
      <p:sp>
        <p:nvSpPr>
          <p:cNvPr id="352" name="Google Shape;352;p13"/>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sp>
        <p:nvSpPr>
          <p:cNvPr id="353" name="Google Shape;353;p13"/>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pic>
        <p:nvPicPr>
          <p:cNvPr id="354" name="Google Shape;354;p13" descr="completionTime.png"/>
          <p:cNvPicPr preferRelativeResize="0"/>
          <p:nvPr/>
        </p:nvPicPr>
        <p:blipFill rotWithShape="1">
          <a:blip r:embed="rId3">
            <a:alphaModFix/>
          </a:blip>
          <a:srcRect/>
          <a:stretch/>
        </p:blipFill>
        <p:spPr>
          <a:xfrm>
            <a:off x="886951" y="1371600"/>
            <a:ext cx="5166392" cy="3063240"/>
          </a:xfrm>
          <a:prstGeom prst="rect">
            <a:avLst/>
          </a:prstGeom>
          <a:noFill/>
          <a:ln>
            <a:noFill/>
          </a:ln>
        </p:spPr>
      </p:pic>
      <p:pic>
        <p:nvPicPr>
          <p:cNvPr id="355" name="Google Shape;355;p13" descr="tlx_task1.png"/>
          <p:cNvPicPr preferRelativeResize="0"/>
          <p:nvPr/>
        </p:nvPicPr>
        <p:blipFill rotWithShape="1">
          <a:blip r:embed="rId4">
            <a:alphaModFix/>
          </a:blip>
          <a:srcRect/>
          <a:stretch/>
        </p:blipFill>
        <p:spPr>
          <a:xfrm>
            <a:off x="6900412" y="1371600"/>
            <a:ext cx="3956822" cy="3063240"/>
          </a:xfrm>
          <a:prstGeom prst="rect">
            <a:avLst/>
          </a:prstGeom>
          <a:noFill/>
          <a:ln>
            <a:noFill/>
          </a:ln>
        </p:spPr>
      </p:pic>
      <p:sp>
        <p:nvSpPr>
          <p:cNvPr id="356" name="Google Shape;356;p13"/>
          <p:cNvSpPr/>
          <p:nvPr/>
        </p:nvSpPr>
        <p:spPr>
          <a:xfrm>
            <a:off x="841248" y="4617720"/>
            <a:ext cx="3383280" cy="141732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57" name="Google Shape;357;p13"/>
          <p:cNvSpPr txBox="1"/>
          <p:nvPr/>
        </p:nvSpPr>
        <p:spPr>
          <a:xfrm>
            <a:off x="1005840" y="5063543"/>
            <a:ext cx="3054096" cy="461665"/>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3000" b="1" i="0" dirty="0">
                <a:solidFill>
                  <a:schemeClr val="bg2">
                    <a:lumMod val="75000"/>
                    <a:lumOff val="25000"/>
                  </a:schemeClr>
                </a:solidFill>
                <a:latin typeface="Poppins"/>
                <a:ea typeface="Poppins"/>
                <a:cs typeface="Poppins"/>
                <a:sym typeface="Poppins"/>
              </a:rPr>
              <a:t>34.5% faster</a:t>
            </a:r>
            <a:endParaRPr dirty="0">
              <a:solidFill>
                <a:schemeClr val="bg2">
                  <a:lumMod val="75000"/>
                  <a:lumOff val="25000"/>
                </a:schemeClr>
              </a:solidFill>
            </a:endParaRPr>
          </a:p>
        </p:txBody>
      </p:sp>
      <p:sp>
        <p:nvSpPr>
          <p:cNvPr id="359" name="Google Shape;359;p13"/>
          <p:cNvSpPr/>
          <p:nvPr/>
        </p:nvSpPr>
        <p:spPr>
          <a:xfrm>
            <a:off x="4407408" y="4617720"/>
            <a:ext cx="3383280" cy="141732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60" name="Google Shape;360;p13"/>
          <p:cNvSpPr txBox="1"/>
          <p:nvPr/>
        </p:nvSpPr>
        <p:spPr>
          <a:xfrm>
            <a:off x="4572000" y="5045532"/>
            <a:ext cx="3054096" cy="461665"/>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3000" b="1" i="0" dirty="0">
                <a:solidFill>
                  <a:schemeClr val="bg2">
                    <a:lumMod val="75000"/>
                    <a:lumOff val="25000"/>
                  </a:schemeClr>
                </a:solidFill>
                <a:latin typeface="Poppins"/>
                <a:ea typeface="Poppins"/>
                <a:cs typeface="Poppins"/>
                <a:sym typeface="Poppins"/>
              </a:rPr>
              <a:t>TLX 47.7 → 33.3</a:t>
            </a:r>
            <a:endParaRPr dirty="0">
              <a:solidFill>
                <a:schemeClr val="bg2">
                  <a:lumMod val="75000"/>
                  <a:lumOff val="25000"/>
                </a:schemeClr>
              </a:solidFill>
            </a:endParaRPr>
          </a:p>
        </p:txBody>
      </p:sp>
      <p:sp>
        <p:nvSpPr>
          <p:cNvPr id="362" name="Google Shape;362;p13"/>
          <p:cNvSpPr/>
          <p:nvPr/>
        </p:nvSpPr>
        <p:spPr>
          <a:xfrm>
            <a:off x="7973568" y="4617720"/>
            <a:ext cx="3383280" cy="141732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63" name="Google Shape;363;p13"/>
          <p:cNvSpPr txBox="1"/>
          <p:nvPr/>
        </p:nvSpPr>
        <p:spPr>
          <a:xfrm>
            <a:off x="8138160" y="5112040"/>
            <a:ext cx="3054096" cy="276999"/>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800" b="1" i="0" dirty="0">
                <a:solidFill>
                  <a:schemeClr val="bg2">
                    <a:lumMod val="75000"/>
                    <a:lumOff val="25000"/>
                  </a:schemeClr>
                </a:solidFill>
                <a:latin typeface="Poppins"/>
                <a:ea typeface="Poppins"/>
                <a:cs typeface="Poppins"/>
                <a:sym typeface="Poppins"/>
              </a:rPr>
              <a:t>Direction stops mattering</a:t>
            </a:r>
            <a:endParaRPr dirty="0">
              <a:solidFill>
                <a:schemeClr val="bg2">
                  <a:lumMod val="75000"/>
                  <a:lumOff val="2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14"/>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600"/>
              <a:buFont typeface="Poppins"/>
              <a:buNone/>
            </a:pPr>
            <a:r>
              <a:rPr lang="en-US" sz="2600"/>
              <a:t>Task 2: AI-assisted setup was 50 seconds faster</a:t>
            </a:r>
            <a:endParaRPr/>
          </a:p>
        </p:txBody>
      </p:sp>
      <p:sp>
        <p:nvSpPr>
          <p:cNvPr id="371" name="Google Shape;371;p14"/>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
        <p:nvSpPr>
          <p:cNvPr id="372" name="Google Shape;372;p14"/>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pic>
        <p:nvPicPr>
          <p:cNvPr id="373" name="Google Shape;373;p14" descr="task2_time_overall.png"/>
          <p:cNvPicPr preferRelativeResize="0"/>
          <p:nvPr/>
        </p:nvPicPr>
        <p:blipFill rotWithShape="1">
          <a:blip r:embed="rId3">
            <a:alphaModFix/>
          </a:blip>
          <a:srcRect/>
          <a:stretch/>
        </p:blipFill>
        <p:spPr>
          <a:xfrm>
            <a:off x="841248" y="1418093"/>
            <a:ext cx="3246120" cy="2970253"/>
          </a:xfrm>
          <a:prstGeom prst="rect">
            <a:avLst/>
          </a:prstGeom>
          <a:noFill/>
          <a:ln>
            <a:noFill/>
          </a:ln>
        </p:spPr>
      </p:pic>
      <p:pic>
        <p:nvPicPr>
          <p:cNvPr id="374" name="Google Shape;374;p14" descr="tlx_task2.png"/>
          <p:cNvPicPr preferRelativeResize="0"/>
          <p:nvPr/>
        </p:nvPicPr>
        <p:blipFill rotWithShape="1">
          <a:blip r:embed="rId4">
            <a:alphaModFix/>
          </a:blip>
          <a:srcRect/>
          <a:stretch/>
        </p:blipFill>
        <p:spPr>
          <a:xfrm>
            <a:off x="4285228" y="1371600"/>
            <a:ext cx="3956822" cy="3063240"/>
          </a:xfrm>
          <a:prstGeom prst="rect">
            <a:avLst/>
          </a:prstGeom>
          <a:noFill/>
          <a:ln>
            <a:noFill/>
          </a:ln>
        </p:spPr>
      </p:pic>
      <p:pic>
        <p:nvPicPr>
          <p:cNvPr id="375" name="Google Shape;375;p14" descr="task2_time_role.png"/>
          <p:cNvPicPr preferRelativeResize="0"/>
          <p:nvPr/>
        </p:nvPicPr>
        <p:blipFill rotWithShape="1">
          <a:blip r:embed="rId5">
            <a:alphaModFix/>
          </a:blip>
          <a:srcRect/>
          <a:stretch/>
        </p:blipFill>
        <p:spPr>
          <a:xfrm>
            <a:off x="8412480" y="1528933"/>
            <a:ext cx="2944368" cy="2748572"/>
          </a:xfrm>
          <a:prstGeom prst="rect">
            <a:avLst/>
          </a:prstGeom>
          <a:noFill/>
          <a:ln>
            <a:noFill/>
          </a:ln>
        </p:spPr>
      </p:pic>
      <p:sp>
        <p:nvSpPr>
          <p:cNvPr id="376" name="Google Shape;376;p14"/>
          <p:cNvSpPr/>
          <p:nvPr/>
        </p:nvSpPr>
        <p:spPr>
          <a:xfrm>
            <a:off x="841248" y="4617720"/>
            <a:ext cx="3383280" cy="141732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77" name="Google Shape;377;p14"/>
          <p:cNvSpPr txBox="1"/>
          <p:nvPr/>
        </p:nvSpPr>
        <p:spPr>
          <a:xfrm>
            <a:off x="1005840" y="5095492"/>
            <a:ext cx="3054096" cy="461665"/>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3000" b="1" i="0" dirty="0">
                <a:solidFill>
                  <a:schemeClr val="bg2">
                    <a:lumMod val="75000"/>
                    <a:lumOff val="25000"/>
                  </a:schemeClr>
                </a:solidFill>
                <a:latin typeface="Poppins"/>
                <a:ea typeface="Poppins"/>
                <a:cs typeface="Poppins"/>
                <a:sym typeface="Poppins"/>
              </a:rPr>
              <a:t>218 s vs 168 s</a:t>
            </a:r>
            <a:endParaRPr dirty="0">
              <a:solidFill>
                <a:schemeClr val="bg2">
                  <a:lumMod val="75000"/>
                  <a:lumOff val="25000"/>
                </a:schemeClr>
              </a:solidFill>
            </a:endParaRPr>
          </a:p>
        </p:txBody>
      </p:sp>
      <p:sp>
        <p:nvSpPr>
          <p:cNvPr id="379" name="Google Shape;379;p14"/>
          <p:cNvSpPr/>
          <p:nvPr/>
        </p:nvSpPr>
        <p:spPr>
          <a:xfrm>
            <a:off x="4407399" y="4617725"/>
            <a:ext cx="3730800" cy="141720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80" name="Google Shape;380;p14"/>
          <p:cNvSpPr txBox="1"/>
          <p:nvPr/>
        </p:nvSpPr>
        <p:spPr>
          <a:xfrm>
            <a:off x="4407399" y="5095457"/>
            <a:ext cx="3730799" cy="461700"/>
          </a:xfrm>
          <a:prstGeom prst="rect">
            <a:avLst/>
          </a:prstGeom>
          <a:noFill/>
          <a:ln>
            <a:noFill/>
          </a:ln>
        </p:spPr>
        <p:txBody>
          <a:bodyPr spcFirstLastPara="1" wrap="square" lIns="0" tIns="0" rIns="0" bIns="0" anchor="ctr" anchorCtr="0">
            <a:spAutoFit/>
          </a:bodyPr>
          <a:lstStyle/>
          <a:p>
            <a:pPr marL="0" marR="0" lvl="0" indent="0" algn="ctr" rtl="0">
              <a:spcBef>
                <a:spcPts val="0"/>
              </a:spcBef>
              <a:spcAft>
                <a:spcPts val="0"/>
              </a:spcAft>
              <a:buNone/>
            </a:pPr>
            <a:r>
              <a:rPr lang="en-US" sz="3000" b="1" i="0" dirty="0">
                <a:solidFill>
                  <a:schemeClr val="bg2">
                    <a:lumMod val="75000"/>
                    <a:lumOff val="25000"/>
                  </a:schemeClr>
                </a:solidFill>
                <a:latin typeface="Poppins"/>
                <a:ea typeface="Poppins"/>
                <a:cs typeface="Poppins"/>
                <a:sym typeface="Poppins"/>
              </a:rPr>
              <a:t>TLX 34.2 → 22.4</a:t>
            </a:r>
            <a:endParaRPr dirty="0">
              <a:solidFill>
                <a:schemeClr val="bg2">
                  <a:lumMod val="75000"/>
                  <a:lumOff val="25000"/>
                </a:schemeClr>
              </a:solidFill>
            </a:endParaRPr>
          </a:p>
        </p:txBody>
      </p:sp>
      <p:sp>
        <p:nvSpPr>
          <p:cNvPr id="382" name="Google Shape;382;p14"/>
          <p:cNvSpPr/>
          <p:nvPr/>
        </p:nvSpPr>
        <p:spPr>
          <a:xfrm>
            <a:off x="8412468" y="4632283"/>
            <a:ext cx="3383400" cy="141720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83" name="Google Shape;383;p14"/>
          <p:cNvSpPr txBox="1"/>
          <p:nvPr/>
        </p:nvSpPr>
        <p:spPr>
          <a:xfrm>
            <a:off x="8577185" y="5202284"/>
            <a:ext cx="3054000" cy="2772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800" b="1" i="0" dirty="0">
                <a:solidFill>
                  <a:schemeClr val="bg2">
                    <a:lumMod val="75000"/>
                    <a:lumOff val="25000"/>
                  </a:schemeClr>
                </a:solidFill>
                <a:latin typeface="Poppins"/>
                <a:ea typeface="Poppins"/>
                <a:cs typeface="Poppins"/>
                <a:sym typeface="Poppins"/>
              </a:rPr>
              <a:t>Mental demand ↓  Effort ↓</a:t>
            </a:r>
            <a:endParaRPr dirty="0">
              <a:solidFill>
                <a:schemeClr val="bg2">
                  <a:lumMod val="75000"/>
                  <a:lumOff val="2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5"/>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Participants kept most of what the AI proposed</a:t>
            </a:r>
            <a:endParaRPr/>
          </a:p>
        </p:txBody>
      </p:sp>
      <p:sp>
        <p:nvSpPr>
          <p:cNvPr id="391" name="Google Shape;391;p15"/>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392" name="Google Shape;392;p15"/>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sp>
        <p:nvSpPr>
          <p:cNvPr id="393" name="Google Shape;393;p15"/>
          <p:cNvSpPr/>
          <p:nvPr/>
        </p:nvSpPr>
        <p:spPr>
          <a:xfrm>
            <a:off x="841248" y="1417320"/>
            <a:ext cx="2487168" cy="182880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94" name="Google Shape;394;p15"/>
          <p:cNvSpPr txBox="1"/>
          <p:nvPr/>
        </p:nvSpPr>
        <p:spPr>
          <a:xfrm>
            <a:off x="1005840" y="1527048"/>
            <a:ext cx="2157984" cy="56692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4000" b="1" i="0">
                <a:solidFill>
                  <a:srgbClr val="008BF2"/>
                </a:solidFill>
                <a:latin typeface="Poppins"/>
                <a:ea typeface="Poppins"/>
                <a:cs typeface="Poppins"/>
                <a:sym typeface="Poppins"/>
              </a:rPr>
              <a:t>91.7%</a:t>
            </a:r>
            <a:endParaRPr/>
          </a:p>
        </p:txBody>
      </p:sp>
      <p:sp>
        <p:nvSpPr>
          <p:cNvPr id="395" name="Google Shape;395;p15"/>
          <p:cNvSpPr txBox="1"/>
          <p:nvPr/>
        </p:nvSpPr>
        <p:spPr>
          <a:xfrm>
            <a:off x="1005840" y="2130552"/>
            <a:ext cx="2157984" cy="1005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0" i="0" dirty="0">
                <a:solidFill>
                  <a:srgbClr val="3D1209"/>
                </a:solidFill>
                <a:latin typeface="Poppins"/>
                <a:ea typeface="Poppins"/>
                <a:cs typeface="Poppins"/>
                <a:sym typeface="Poppins"/>
              </a:rPr>
              <a:t>recommended apps accepted (121 of 132)</a:t>
            </a:r>
            <a:endParaRPr dirty="0"/>
          </a:p>
        </p:txBody>
      </p:sp>
      <p:sp>
        <p:nvSpPr>
          <p:cNvPr id="396" name="Google Shape;396;p15"/>
          <p:cNvSpPr/>
          <p:nvPr/>
        </p:nvSpPr>
        <p:spPr>
          <a:xfrm>
            <a:off x="3520440" y="1417320"/>
            <a:ext cx="2487168" cy="182880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397" name="Google Shape;397;p15"/>
          <p:cNvSpPr txBox="1"/>
          <p:nvPr/>
        </p:nvSpPr>
        <p:spPr>
          <a:xfrm>
            <a:off x="3685032" y="1527048"/>
            <a:ext cx="2157984" cy="56692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4000" b="1" i="0">
                <a:solidFill>
                  <a:srgbClr val="008BF2"/>
                </a:solidFill>
                <a:latin typeface="Poppins"/>
                <a:ea typeface="Poppins"/>
                <a:cs typeface="Poppins"/>
                <a:sym typeface="Poppins"/>
              </a:rPr>
              <a:t>82.8%</a:t>
            </a:r>
            <a:endParaRPr/>
          </a:p>
        </p:txBody>
      </p:sp>
      <p:sp>
        <p:nvSpPr>
          <p:cNvPr id="398" name="Google Shape;398;p15"/>
          <p:cNvSpPr txBox="1"/>
          <p:nvPr/>
        </p:nvSpPr>
        <p:spPr>
          <a:xfrm>
            <a:off x="3685032" y="2130552"/>
            <a:ext cx="2157984" cy="1005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0" i="0" dirty="0">
                <a:solidFill>
                  <a:srgbClr val="3D1209"/>
                </a:solidFill>
                <a:latin typeface="Poppins"/>
                <a:ea typeface="Poppins"/>
                <a:cs typeface="Poppins"/>
                <a:sym typeface="Poppins"/>
              </a:rPr>
              <a:t>proposed zone layouts kept (53 of 64)</a:t>
            </a:r>
            <a:endParaRPr dirty="0"/>
          </a:p>
        </p:txBody>
      </p:sp>
      <p:sp>
        <p:nvSpPr>
          <p:cNvPr id="399" name="Google Shape;399;p15"/>
          <p:cNvSpPr/>
          <p:nvPr/>
        </p:nvSpPr>
        <p:spPr>
          <a:xfrm>
            <a:off x="6199632" y="1417320"/>
            <a:ext cx="2487168" cy="182880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00" name="Google Shape;400;p15"/>
          <p:cNvSpPr txBox="1"/>
          <p:nvPr/>
        </p:nvSpPr>
        <p:spPr>
          <a:xfrm>
            <a:off x="6364224" y="1527048"/>
            <a:ext cx="2157984" cy="56692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4000" b="1" i="0">
                <a:solidFill>
                  <a:srgbClr val="008BF2"/>
                </a:solidFill>
                <a:latin typeface="Poppins"/>
                <a:ea typeface="Poppins"/>
                <a:cs typeface="Poppins"/>
                <a:sym typeface="Poppins"/>
              </a:rPr>
              <a:t>76.5%</a:t>
            </a:r>
            <a:endParaRPr/>
          </a:p>
        </p:txBody>
      </p:sp>
      <p:sp>
        <p:nvSpPr>
          <p:cNvPr id="401" name="Google Shape;401;p15"/>
          <p:cNvSpPr txBox="1"/>
          <p:nvPr/>
        </p:nvSpPr>
        <p:spPr>
          <a:xfrm>
            <a:off x="6364224" y="2130552"/>
            <a:ext cx="2157984" cy="10058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0" i="0" dirty="0">
                <a:solidFill>
                  <a:srgbClr val="3D1209"/>
                </a:solidFill>
                <a:latin typeface="Poppins"/>
                <a:ea typeface="Poppins"/>
                <a:cs typeface="Poppins"/>
                <a:sym typeface="Poppins"/>
              </a:rPr>
              <a:t>proposed app orderings kept (91 of 119)</a:t>
            </a:r>
            <a:endParaRPr dirty="0"/>
          </a:p>
        </p:txBody>
      </p:sp>
      <p:sp>
        <p:nvSpPr>
          <p:cNvPr id="402" name="Google Shape;402;p15"/>
          <p:cNvSpPr/>
          <p:nvPr/>
        </p:nvSpPr>
        <p:spPr>
          <a:xfrm>
            <a:off x="8878824" y="1417320"/>
            <a:ext cx="2487168" cy="182880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03" name="Google Shape;403;p15"/>
          <p:cNvSpPr txBox="1"/>
          <p:nvPr/>
        </p:nvSpPr>
        <p:spPr>
          <a:xfrm>
            <a:off x="9043416" y="1527048"/>
            <a:ext cx="2157984" cy="566928"/>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4000" b="1" i="0">
                <a:solidFill>
                  <a:srgbClr val="E3A80C"/>
                </a:solidFill>
                <a:latin typeface="Poppins"/>
                <a:ea typeface="Poppins"/>
                <a:cs typeface="Poppins"/>
                <a:sym typeface="Poppins"/>
              </a:rPr>
              <a:t>62.5%</a:t>
            </a:r>
            <a:endParaRPr/>
          </a:p>
        </p:txBody>
      </p:sp>
      <p:sp>
        <p:nvSpPr>
          <p:cNvPr id="404" name="Google Shape;404;p15"/>
          <p:cNvSpPr txBox="1"/>
          <p:nvPr/>
        </p:nvSpPr>
        <p:spPr>
          <a:xfrm>
            <a:off x="9043416" y="2130552"/>
            <a:ext cx="2157984" cy="19236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50" b="0" i="0" dirty="0">
                <a:solidFill>
                  <a:srgbClr val="3D1209"/>
                </a:solidFill>
                <a:latin typeface="Poppins"/>
                <a:ea typeface="Poppins"/>
                <a:cs typeface="Poppins"/>
                <a:sym typeface="Poppins"/>
              </a:rPr>
              <a:t>sizes kept</a:t>
            </a:r>
            <a:r>
              <a:rPr lang="en-US" sz="1250" dirty="0">
                <a:solidFill>
                  <a:srgbClr val="3D1209"/>
                </a:solidFill>
                <a:latin typeface="Poppins"/>
                <a:ea typeface="Poppins"/>
                <a:cs typeface="Poppins"/>
                <a:sym typeface="Poppins"/>
              </a:rPr>
              <a:t> unchanged</a:t>
            </a:r>
            <a:endParaRPr dirty="0"/>
          </a:p>
        </p:txBody>
      </p:sp>
      <p:sp>
        <p:nvSpPr>
          <p:cNvPr id="405" name="Google Shape;405;p15"/>
          <p:cNvSpPr/>
          <p:nvPr/>
        </p:nvSpPr>
        <p:spPr>
          <a:xfrm>
            <a:off x="841248" y="3520440"/>
            <a:ext cx="6492240" cy="2514600"/>
          </a:xfrm>
          <a:prstGeom prst="roundRect">
            <a:avLst>
              <a:gd name="adj" fmla="val 6000"/>
            </a:avLst>
          </a:prstGeom>
          <a:solidFill>
            <a:srgbClr val="F4E8D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06" name="Google Shape;406;p15"/>
          <p:cNvSpPr txBox="1"/>
          <p:nvPr/>
        </p:nvSpPr>
        <p:spPr>
          <a:xfrm>
            <a:off x="1051560" y="3749039"/>
            <a:ext cx="6126480" cy="2194560"/>
          </a:xfrm>
          <a:prstGeom prst="rect">
            <a:avLst/>
          </a:prstGeom>
          <a:noFill/>
          <a:ln>
            <a:noFill/>
          </a:ln>
        </p:spPr>
        <p:txBody>
          <a:bodyPr spcFirstLastPara="1" wrap="square" lIns="0" tIns="0" rIns="0" bIns="0" anchor="t" anchorCtr="0">
            <a:spAutoFit/>
          </a:bodyPr>
          <a:lstStyle/>
          <a:p>
            <a:pPr marL="201168" marR="0" lvl="0" indent="-201168" algn="l" rtl="0">
              <a:spcBef>
                <a:spcPts val="0"/>
              </a:spcBef>
              <a:spcAft>
                <a:spcPts val="0"/>
              </a:spcAft>
              <a:buClr>
                <a:srgbClr val="3D1209"/>
              </a:buClr>
              <a:buSzPts val="1300"/>
              <a:buFont typeface="Poppins"/>
              <a:buChar char="•"/>
            </a:pPr>
            <a:r>
              <a:rPr lang="en-US" sz="1300" b="0" i="0" dirty="0">
                <a:solidFill>
                  <a:srgbClr val="3D1209"/>
                </a:solidFill>
                <a:latin typeface="Poppins"/>
                <a:ea typeface="Poppins"/>
                <a:cs typeface="Poppins"/>
                <a:sym typeface="Poppins"/>
              </a:rPr>
              <a:t>Task 2, 16 workspaces: about 4 zones and 8 recommended apps each; 0.68 apps rejected on average (SD 0.87)</a:t>
            </a:r>
            <a:endParaRPr dirty="0"/>
          </a:p>
          <a:p>
            <a:pPr marL="201168" marR="0" lvl="0" indent="-201168" algn="l" rtl="0">
              <a:spcBef>
                <a:spcPts val="800"/>
              </a:spcBef>
              <a:spcAft>
                <a:spcPts val="0"/>
              </a:spcAft>
              <a:buClr>
                <a:srgbClr val="3D1209"/>
              </a:buClr>
              <a:buSzPts val="1300"/>
              <a:buFont typeface="Poppins"/>
              <a:buChar char="•"/>
            </a:pPr>
            <a:r>
              <a:rPr lang="en-US" sz="1300" b="0" i="0" dirty="0">
                <a:solidFill>
                  <a:srgbClr val="3D1209"/>
                </a:solidFill>
                <a:latin typeface="Poppins"/>
                <a:ea typeface="Poppins"/>
                <a:cs typeface="Poppins"/>
                <a:sym typeface="Poppins"/>
              </a:rPr>
              <a:t>Layout structure and ordering were mostly kept; sizing is where personal preference shows</a:t>
            </a:r>
            <a:endParaRPr dirty="0"/>
          </a:p>
          <a:p>
            <a:pPr marL="201168" marR="0" lvl="0" indent="-201168" algn="l" rtl="0">
              <a:spcBef>
                <a:spcPts val="800"/>
              </a:spcBef>
              <a:spcAft>
                <a:spcPts val="0"/>
              </a:spcAft>
              <a:buClr>
                <a:srgbClr val="3D1209"/>
              </a:buClr>
              <a:buSzPts val="1300"/>
              <a:buFont typeface="Poppins"/>
              <a:buChar char="•"/>
            </a:pPr>
            <a:r>
              <a:rPr lang="en-US" sz="1300" b="0" i="0" dirty="0">
                <a:solidFill>
                  <a:srgbClr val="3D1209"/>
                </a:solidFill>
                <a:latin typeface="Poppins"/>
                <a:ea typeface="Poppins"/>
                <a:cs typeface="Poppins"/>
                <a:sym typeface="Poppins"/>
              </a:rPr>
              <a:t>Satisfaction was the same for manual and </a:t>
            </a:r>
            <a:r>
              <a:rPr lang="en-US" sz="1300" b="0" i="0" dirty="0" err="1">
                <a:solidFill>
                  <a:srgbClr val="3D1209"/>
                </a:solidFill>
                <a:latin typeface="Poppins"/>
                <a:ea typeface="Poppins"/>
                <a:cs typeface="Poppins"/>
                <a:sym typeface="Poppins"/>
              </a:rPr>
              <a:t>DuoZone</a:t>
            </a:r>
            <a:r>
              <a:rPr lang="en-US" sz="1300" b="0" i="0" dirty="0">
                <a:solidFill>
                  <a:srgbClr val="3D1209"/>
                </a:solidFill>
                <a:latin typeface="Poppins"/>
                <a:ea typeface="Poppins"/>
                <a:cs typeface="Poppins"/>
                <a:sym typeface="Poppins"/>
              </a:rPr>
              <a:t> setups </a:t>
            </a:r>
            <a:r>
              <a:rPr lang="en-US" sz="1300" b="0" i="0" dirty="0">
                <a:solidFill>
                  <a:srgbClr val="7A5A50"/>
                </a:solidFill>
                <a:latin typeface="Poppins"/>
                <a:ea typeface="Poppins"/>
                <a:cs typeface="Poppins"/>
                <a:sym typeface="Poppins"/>
              </a:rPr>
              <a:t>(3.81 vs 3.69, p = .927)</a:t>
            </a:r>
            <a:r>
              <a:rPr lang="en-US" sz="1300" b="0" i="0" dirty="0">
                <a:solidFill>
                  <a:srgbClr val="3D1209"/>
                </a:solidFill>
                <a:latin typeface="Poppins"/>
                <a:ea typeface="Poppins"/>
                <a:cs typeface="Poppins"/>
                <a:sym typeface="Poppins"/>
              </a:rPr>
              <a:t>: automation did not cost perceived quality or expressiveness</a:t>
            </a:r>
            <a:endParaRPr dirty="0"/>
          </a:p>
        </p:txBody>
      </p:sp>
      <p:pic>
        <p:nvPicPr>
          <p:cNvPr id="407" name="Google Shape;407;p15" descr="shot_3.jpg"/>
          <p:cNvPicPr preferRelativeResize="0"/>
          <p:nvPr/>
        </p:nvPicPr>
        <p:blipFill rotWithShape="1">
          <a:blip r:embed="rId3">
            <a:alphaModFix/>
          </a:blip>
          <a:srcRect/>
          <a:stretch/>
        </p:blipFill>
        <p:spPr>
          <a:xfrm>
            <a:off x="7543800" y="3520440"/>
            <a:ext cx="3813048" cy="2128516"/>
          </a:xfrm>
          <a:prstGeom prst="rect">
            <a:avLst/>
          </a:prstGeom>
          <a:noFill/>
          <a:ln>
            <a:noFill/>
          </a:ln>
        </p:spPr>
      </p:pic>
      <p:sp>
        <p:nvSpPr>
          <p:cNvPr id="408" name="Google Shape;408;p15"/>
          <p:cNvSpPr txBox="1"/>
          <p:nvPr/>
        </p:nvSpPr>
        <p:spPr>
          <a:xfrm>
            <a:off x="7543800" y="5703820"/>
            <a:ext cx="3813048" cy="27432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900" b="0" i="1">
                <a:solidFill>
                  <a:srgbClr val="7A5A50"/>
                </a:solidFill>
                <a:latin typeface="Poppins"/>
                <a:ea typeface="Poppins"/>
                <a:cs typeface="Poppins"/>
                <a:sym typeface="Poppins"/>
              </a:rPr>
              <a:t>AI-generated workspace after confirmation (first-person view)</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16"/>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“AI scaffolds, user perfects”</a:t>
            </a:r>
            <a:endParaRPr/>
          </a:p>
        </p:txBody>
      </p:sp>
      <p:sp>
        <p:nvSpPr>
          <p:cNvPr id="415" name="Google Shape;415;p16"/>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416" name="Google Shape;416;p16"/>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
        <p:nvSpPr>
          <p:cNvPr id="417" name="Google Shape;417;p16"/>
          <p:cNvSpPr/>
          <p:nvPr/>
        </p:nvSpPr>
        <p:spPr>
          <a:xfrm>
            <a:off x="841248" y="1371600"/>
            <a:ext cx="5166360" cy="2212848"/>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18" name="Google Shape;418;p16"/>
          <p:cNvSpPr txBox="1"/>
          <p:nvPr/>
        </p:nvSpPr>
        <p:spPr>
          <a:xfrm>
            <a:off x="1069848" y="1508760"/>
            <a:ext cx="4754880" cy="36576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a:solidFill>
                  <a:srgbClr val="008BF2"/>
                </a:solidFill>
                <a:latin typeface="Poppins"/>
                <a:ea typeface="Poppins"/>
                <a:cs typeface="Poppins"/>
                <a:sym typeface="Poppins"/>
              </a:rPr>
              <a:t>Intention-aligned scaffolds</a:t>
            </a:r>
            <a:endParaRPr/>
          </a:p>
        </p:txBody>
      </p:sp>
      <p:sp>
        <p:nvSpPr>
          <p:cNvPr id="419" name="Google Shape;419;p16"/>
          <p:cNvSpPr txBox="1"/>
          <p:nvPr/>
        </p:nvSpPr>
        <p:spPr>
          <a:xfrm>
            <a:off x="1069848" y="1965960"/>
            <a:ext cx="4754880" cy="1188787"/>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1200" b="1" i="0">
                <a:solidFill>
                  <a:srgbClr val="008BF2"/>
                </a:solidFill>
                <a:latin typeface="Poppins"/>
                <a:ea typeface="Poppins"/>
                <a:cs typeface="Poppins"/>
                <a:sym typeface="Poppins"/>
              </a:rPr>
              <a:t>P11  </a:t>
            </a:r>
            <a:r>
              <a:rPr lang="en-US" sz="1250" b="0" i="1">
                <a:solidFill>
                  <a:srgbClr val="3D1209"/>
                </a:solidFill>
                <a:latin typeface="Poppins"/>
                <a:ea typeface="Poppins"/>
                <a:cs typeface="Poppins"/>
                <a:sym typeface="Poppins"/>
              </a:rPr>
              <a:t>“perfectly </a:t>
            </a:r>
            <a:r>
              <a:rPr lang="en-US" sz="1250" b="1" i="1">
                <a:solidFill>
                  <a:srgbClr val="3D1209"/>
                </a:solidFill>
                <a:latin typeface="Poppins"/>
                <a:ea typeface="Poppins"/>
                <a:cs typeface="Poppins"/>
                <a:sym typeface="Poppins"/>
              </a:rPr>
              <a:t>align</a:t>
            </a:r>
            <a:r>
              <a:rPr lang="en-US" sz="1250" b="0" i="1">
                <a:solidFill>
                  <a:srgbClr val="3D1209"/>
                </a:solidFill>
                <a:latin typeface="Poppins"/>
                <a:ea typeface="Poppins"/>
                <a:cs typeface="Poppins"/>
                <a:sym typeface="Poppins"/>
              </a:rPr>
              <a:t> with my intention… </a:t>
            </a:r>
            <a:r>
              <a:rPr lang="en-US" sz="1250" b="1" i="1">
                <a:solidFill>
                  <a:srgbClr val="3D1209"/>
                </a:solidFill>
                <a:latin typeface="Poppins"/>
                <a:ea typeface="Poppins"/>
                <a:cs typeface="Poppins"/>
                <a:sym typeface="Poppins"/>
              </a:rPr>
              <a:t>exactly</a:t>
            </a:r>
            <a:r>
              <a:rPr lang="en-US" sz="1250" b="0" i="1">
                <a:solidFill>
                  <a:srgbClr val="3D1209"/>
                </a:solidFill>
                <a:latin typeface="Poppins"/>
                <a:ea typeface="Poppins"/>
                <a:cs typeface="Poppins"/>
                <a:sym typeface="Poppins"/>
              </a:rPr>
              <a:t> what I want”</a:t>
            </a:r>
            <a:endParaRPr/>
          </a:p>
          <a:p>
            <a:pPr marL="0" marR="0" lvl="0" indent="0" algn="l" rtl="0">
              <a:lnSpc>
                <a:spcPct val="108000"/>
              </a:lnSpc>
              <a:spcBef>
                <a:spcPts val="600"/>
              </a:spcBef>
              <a:spcAft>
                <a:spcPts val="0"/>
              </a:spcAft>
              <a:buNone/>
            </a:pPr>
            <a:r>
              <a:rPr lang="en-US" sz="1200" b="1" i="0">
                <a:solidFill>
                  <a:srgbClr val="008BF2"/>
                </a:solidFill>
                <a:latin typeface="Poppins"/>
                <a:ea typeface="Poppins"/>
                <a:cs typeface="Poppins"/>
                <a:sym typeface="Poppins"/>
              </a:rPr>
              <a:t>P3  </a:t>
            </a:r>
            <a:r>
              <a:rPr lang="en-US" sz="1250" b="0" i="1">
                <a:solidFill>
                  <a:srgbClr val="3D1209"/>
                </a:solidFill>
                <a:latin typeface="Poppins"/>
                <a:ea typeface="Poppins"/>
                <a:cs typeface="Poppins"/>
                <a:sym typeface="Poppins"/>
              </a:rPr>
              <a:t>“AI's layout </a:t>
            </a:r>
            <a:r>
              <a:rPr lang="en-US" sz="1250" b="1" i="1">
                <a:solidFill>
                  <a:srgbClr val="3D1209"/>
                </a:solidFill>
                <a:latin typeface="Poppins"/>
                <a:ea typeface="Poppins"/>
                <a:cs typeface="Poppins"/>
                <a:sym typeface="Poppins"/>
              </a:rPr>
              <a:t>matched</a:t>
            </a:r>
            <a:r>
              <a:rPr lang="en-US" sz="1250" b="0" i="1">
                <a:solidFill>
                  <a:srgbClr val="3D1209"/>
                </a:solidFill>
                <a:latin typeface="Poppins"/>
                <a:ea typeface="Poppins"/>
                <a:cs typeface="Poppins"/>
                <a:sym typeface="Poppins"/>
              </a:rPr>
              <a:t> my thinking, but some sizes weren't perfect; I could fine-tune on that framework”</a:t>
            </a:r>
            <a:endParaRPr/>
          </a:p>
          <a:p>
            <a:pPr marL="0" marR="0" lvl="0" indent="0" algn="l" rtl="0">
              <a:lnSpc>
                <a:spcPct val="108000"/>
              </a:lnSpc>
              <a:spcBef>
                <a:spcPts val="600"/>
              </a:spcBef>
              <a:spcAft>
                <a:spcPts val="0"/>
              </a:spcAft>
              <a:buNone/>
            </a:pPr>
            <a:r>
              <a:rPr lang="en-US" sz="1200" b="1" i="0">
                <a:solidFill>
                  <a:srgbClr val="008BF2"/>
                </a:solidFill>
                <a:latin typeface="Poppins"/>
                <a:ea typeface="Poppins"/>
                <a:cs typeface="Poppins"/>
                <a:sym typeface="Poppins"/>
              </a:rPr>
              <a:t>P15  </a:t>
            </a:r>
            <a:r>
              <a:rPr lang="en-US" sz="1250" b="0" i="1">
                <a:solidFill>
                  <a:srgbClr val="3D1209"/>
                </a:solidFill>
                <a:latin typeface="Poppins"/>
                <a:ea typeface="Poppins"/>
                <a:cs typeface="Poppins"/>
                <a:sym typeface="Poppins"/>
              </a:rPr>
              <a:t>“AI did the layout fast; I'll modify afterward. This was </a:t>
            </a:r>
            <a:r>
              <a:rPr lang="en-US" sz="1250" b="1" i="1">
                <a:solidFill>
                  <a:srgbClr val="3D1209"/>
                </a:solidFill>
                <a:latin typeface="Poppins"/>
                <a:ea typeface="Poppins"/>
                <a:cs typeface="Poppins"/>
                <a:sym typeface="Poppins"/>
              </a:rPr>
              <a:t>convenient</a:t>
            </a:r>
            <a:r>
              <a:rPr lang="en-US" sz="1250" b="0" i="1">
                <a:solidFill>
                  <a:srgbClr val="3D1209"/>
                </a:solidFill>
                <a:latin typeface="Poppins"/>
                <a:ea typeface="Poppins"/>
                <a:cs typeface="Poppins"/>
                <a:sym typeface="Poppins"/>
              </a:rPr>
              <a:t>.”</a:t>
            </a:r>
            <a:endParaRPr/>
          </a:p>
        </p:txBody>
      </p:sp>
      <p:sp>
        <p:nvSpPr>
          <p:cNvPr id="420" name="Google Shape;420;p16"/>
          <p:cNvSpPr/>
          <p:nvPr/>
        </p:nvSpPr>
        <p:spPr>
          <a:xfrm>
            <a:off x="6190488" y="1371600"/>
            <a:ext cx="5166360" cy="2212848"/>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21" name="Google Shape;421;p16"/>
          <p:cNvSpPr txBox="1"/>
          <p:nvPr/>
        </p:nvSpPr>
        <p:spPr>
          <a:xfrm>
            <a:off x="6419088" y="1576224"/>
            <a:ext cx="4754880" cy="230832"/>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a:solidFill>
                  <a:srgbClr val="EA5456"/>
                </a:solidFill>
                <a:latin typeface="Poppins"/>
                <a:ea typeface="Poppins"/>
                <a:cs typeface="Poppins"/>
                <a:sym typeface="Poppins"/>
              </a:rPr>
              <a:t>Primary app centered, similar apps clustered</a:t>
            </a:r>
            <a:endParaRPr/>
          </a:p>
        </p:txBody>
      </p:sp>
      <p:sp>
        <p:nvSpPr>
          <p:cNvPr id="422" name="Google Shape;422;p16"/>
          <p:cNvSpPr txBox="1"/>
          <p:nvPr/>
        </p:nvSpPr>
        <p:spPr>
          <a:xfrm>
            <a:off x="6419088" y="1965960"/>
            <a:ext cx="4754880" cy="1111843"/>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1200" b="1" i="0">
                <a:solidFill>
                  <a:srgbClr val="EA5456"/>
                </a:solidFill>
                <a:latin typeface="Poppins"/>
                <a:ea typeface="Poppins"/>
                <a:cs typeface="Poppins"/>
                <a:sym typeface="Poppins"/>
              </a:rPr>
              <a:t>P7  </a:t>
            </a:r>
            <a:r>
              <a:rPr lang="en-US" sz="1250" b="0" i="1">
                <a:solidFill>
                  <a:srgbClr val="3D1209"/>
                </a:solidFill>
                <a:latin typeface="Poppins"/>
                <a:ea typeface="Poppins"/>
                <a:cs typeface="Poppins"/>
                <a:sym typeface="Poppins"/>
              </a:rPr>
              <a:t>“placing File and Note together made it </a:t>
            </a:r>
            <a:r>
              <a:rPr lang="en-US" sz="1250" b="1" i="1">
                <a:solidFill>
                  <a:srgbClr val="3D1209"/>
                </a:solidFill>
                <a:latin typeface="Poppins"/>
                <a:ea typeface="Poppins"/>
                <a:cs typeface="Poppins"/>
                <a:sym typeface="Poppins"/>
              </a:rPr>
              <a:t>easier</a:t>
            </a:r>
            <a:r>
              <a:rPr lang="en-US" sz="1250" b="0" i="1">
                <a:solidFill>
                  <a:srgbClr val="3D1209"/>
                </a:solidFill>
                <a:latin typeface="Poppins"/>
                <a:ea typeface="Poppins"/>
                <a:cs typeface="Poppins"/>
                <a:sym typeface="Poppins"/>
              </a:rPr>
              <a:t> to access and view”</a:t>
            </a:r>
            <a:endParaRPr/>
          </a:p>
          <a:p>
            <a:pPr marL="0" marR="0" lvl="0" indent="0" algn="l" rtl="0">
              <a:lnSpc>
                <a:spcPct val="108000"/>
              </a:lnSpc>
              <a:spcBef>
                <a:spcPts val="600"/>
              </a:spcBef>
              <a:spcAft>
                <a:spcPts val="0"/>
              </a:spcAft>
              <a:buNone/>
            </a:pPr>
            <a:r>
              <a:rPr lang="en-US" sz="1200" b="1" i="0">
                <a:solidFill>
                  <a:srgbClr val="EA5456"/>
                </a:solidFill>
                <a:latin typeface="Poppins"/>
                <a:ea typeface="Poppins"/>
                <a:cs typeface="Poppins"/>
                <a:sym typeface="Poppins"/>
              </a:rPr>
              <a:t>P8  </a:t>
            </a:r>
            <a:r>
              <a:rPr lang="en-US" sz="1250" b="0" i="1">
                <a:solidFill>
                  <a:srgbClr val="3D1209"/>
                </a:solidFill>
                <a:latin typeface="Poppins"/>
                <a:ea typeface="Poppins"/>
                <a:cs typeface="Poppins"/>
                <a:sym typeface="Poppins"/>
              </a:rPr>
              <a:t>“Gmail next to a chat was </a:t>
            </a:r>
            <a:r>
              <a:rPr lang="en-US" sz="1250" b="1" i="1">
                <a:solidFill>
                  <a:srgbClr val="3D1209"/>
                </a:solidFill>
                <a:latin typeface="Poppins"/>
                <a:ea typeface="Poppins"/>
                <a:cs typeface="Poppins"/>
                <a:sym typeface="Poppins"/>
              </a:rPr>
              <a:t>useful</a:t>
            </a:r>
            <a:r>
              <a:rPr lang="en-US" sz="1250" b="0" i="1">
                <a:solidFill>
                  <a:srgbClr val="3D1209"/>
                </a:solidFill>
                <a:latin typeface="Poppins"/>
                <a:ea typeface="Poppins"/>
                <a:cs typeface="Poppins"/>
                <a:sym typeface="Poppins"/>
              </a:rPr>
              <a:t> because both information sources required for decision-making are visible simultaneously”</a:t>
            </a:r>
            <a:endParaRPr/>
          </a:p>
        </p:txBody>
      </p:sp>
      <p:sp>
        <p:nvSpPr>
          <p:cNvPr id="423" name="Google Shape;423;p16"/>
          <p:cNvSpPr/>
          <p:nvPr/>
        </p:nvSpPr>
        <p:spPr>
          <a:xfrm>
            <a:off x="841248" y="3749039"/>
            <a:ext cx="5166360" cy="2212848"/>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24" name="Google Shape;424;p16"/>
          <p:cNvSpPr txBox="1"/>
          <p:nvPr/>
        </p:nvSpPr>
        <p:spPr>
          <a:xfrm>
            <a:off x="1069848" y="3886200"/>
            <a:ext cx="4754880" cy="36576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a:solidFill>
                  <a:srgbClr val="E3A80C"/>
                </a:solidFill>
                <a:latin typeface="Poppins"/>
                <a:ea typeface="Poppins"/>
                <a:cs typeface="Poppins"/>
                <a:sym typeface="Poppins"/>
              </a:rPr>
              <a:t>Structure accepted, sizes personalized</a:t>
            </a:r>
            <a:endParaRPr/>
          </a:p>
        </p:txBody>
      </p:sp>
      <p:sp>
        <p:nvSpPr>
          <p:cNvPr id="425" name="Google Shape;425;p16"/>
          <p:cNvSpPr txBox="1"/>
          <p:nvPr/>
        </p:nvSpPr>
        <p:spPr>
          <a:xfrm>
            <a:off x="1069848" y="4343400"/>
            <a:ext cx="4754880" cy="981038"/>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1200" b="1" i="0">
                <a:solidFill>
                  <a:srgbClr val="E3A80C"/>
                </a:solidFill>
                <a:latin typeface="Poppins"/>
                <a:ea typeface="Poppins"/>
                <a:cs typeface="Poppins"/>
                <a:sym typeface="Poppins"/>
              </a:rPr>
              <a:t>P1  </a:t>
            </a:r>
            <a:r>
              <a:rPr lang="en-US" sz="1250" b="0" i="1">
                <a:solidFill>
                  <a:srgbClr val="3D1209"/>
                </a:solidFill>
                <a:latin typeface="Poppins"/>
                <a:ea typeface="Poppins"/>
                <a:cs typeface="Poppins"/>
                <a:sym typeface="Poppins"/>
              </a:rPr>
              <a:t>“AI doesn't know my personal work habits… working is very </a:t>
            </a:r>
            <a:r>
              <a:rPr lang="en-US" sz="1250" b="1" i="1">
                <a:solidFill>
                  <a:srgbClr val="3D1209"/>
                </a:solidFill>
                <a:latin typeface="Poppins"/>
                <a:ea typeface="Poppins"/>
                <a:cs typeface="Poppins"/>
                <a:sym typeface="Poppins"/>
              </a:rPr>
              <a:t>personalized</a:t>
            </a:r>
            <a:r>
              <a:rPr lang="en-US" sz="1250" b="0" i="1">
                <a:solidFill>
                  <a:srgbClr val="3D1209"/>
                </a:solidFill>
                <a:latin typeface="Poppins"/>
                <a:ea typeface="Poppins"/>
                <a:cs typeface="Poppins"/>
                <a:sym typeface="Poppins"/>
              </a:rPr>
              <a:t>”</a:t>
            </a:r>
            <a:endParaRPr/>
          </a:p>
          <a:p>
            <a:pPr marL="0" marR="0" lvl="0" indent="0" algn="l" rtl="0">
              <a:lnSpc>
                <a:spcPct val="108000"/>
              </a:lnSpc>
              <a:spcBef>
                <a:spcPts val="600"/>
              </a:spcBef>
              <a:spcAft>
                <a:spcPts val="0"/>
              </a:spcAft>
              <a:buNone/>
            </a:pPr>
            <a:r>
              <a:rPr lang="en-US" sz="1200" b="1" i="0">
                <a:solidFill>
                  <a:srgbClr val="E3A80C"/>
                </a:solidFill>
                <a:latin typeface="Poppins"/>
                <a:ea typeface="Poppins"/>
                <a:cs typeface="Poppins"/>
                <a:sym typeface="Poppins"/>
              </a:rPr>
              <a:t>P10  </a:t>
            </a:r>
            <a:r>
              <a:rPr lang="en-US" sz="1250" b="0" i="1">
                <a:solidFill>
                  <a:srgbClr val="3D1209"/>
                </a:solidFill>
                <a:latin typeface="Poppins"/>
                <a:ea typeface="Poppins"/>
                <a:cs typeface="Poppins"/>
                <a:sym typeface="Poppins"/>
              </a:rPr>
              <a:t>“Photoshop is too </a:t>
            </a:r>
            <a:r>
              <a:rPr lang="en-US" sz="1250" b="1" i="1">
                <a:solidFill>
                  <a:srgbClr val="3D1209"/>
                </a:solidFill>
                <a:latin typeface="Poppins"/>
                <a:ea typeface="Poppins"/>
                <a:cs typeface="Poppins"/>
                <a:sym typeface="Poppins"/>
              </a:rPr>
              <a:t>narrow</a:t>
            </a:r>
            <a:r>
              <a:rPr lang="en-US" sz="1250" b="0" i="1">
                <a:solidFill>
                  <a:srgbClr val="3D1209"/>
                </a:solidFill>
                <a:latin typeface="Poppins"/>
                <a:ea typeface="Poppins"/>
                <a:cs typeface="Poppins"/>
                <a:sym typeface="Poppins"/>
              </a:rPr>
              <a:t>”</a:t>
            </a:r>
            <a:endParaRPr/>
          </a:p>
          <a:p>
            <a:pPr marL="0" marR="0" lvl="0" indent="0" algn="l" rtl="0">
              <a:lnSpc>
                <a:spcPct val="108000"/>
              </a:lnSpc>
              <a:spcBef>
                <a:spcPts val="600"/>
              </a:spcBef>
              <a:spcAft>
                <a:spcPts val="0"/>
              </a:spcAft>
              <a:buNone/>
            </a:pPr>
            <a:r>
              <a:rPr lang="en-US" sz="1200" b="1" i="0">
                <a:solidFill>
                  <a:srgbClr val="E3A80C"/>
                </a:solidFill>
                <a:latin typeface="Poppins"/>
                <a:ea typeface="Poppins"/>
                <a:cs typeface="Poppins"/>
                <a:sym typeface="Poppins"/>
              </a:rPr>
              <a:t>P15  </a:t>
            </a:r>
            <a:r>
              <a:rPr lang="en-US" sz="1250" b="0" i="1">
                <a:solidFill>
                  <a:srgbClr val="3D1209"/>
                </a:solidFill>
                <a:latin typeface="Poppins"/>
                <a:ea typeface="Poppins"/>
                <a:cs typeface="Poppins"/>
                <a:sym typeface="Poppins"/>
              </a:rPr>
              <a:t>“A PDF reader can't be that </a:t>
            </a:r>
            <a:r>
              <a:rPr lang="en-US" sz="1250" b="1" i="1">
                <a:solidFill>
                  <a:srgbClr val="3D1209"/>
                </a:solidFill>
                <a:latin typeface="Poppins"/>
                <a:ea typeface="Poppins"/>
                <a:cs typeface="Poppins"/>
                <a:sym typeface="Poppins"/>
              </a:rPr>
              <a:t>narrow</a:t>
            </a:r>
            <a:r>
              <a:rPr lang="en-US" sz="1250" b="0" i="1">
                <a:solidFill>
                  <a:srgbClr val="3D1209"/>
                </a:solidFill>
                <a:latin typeface="Poppins"/>
                <a:ea typeface="Poppins"/>
                <a:cs typeface="Poppins"/>
                <a:sym typeface="Poppins"/>
              </a:rPr>
              <a:t>”</a:t>
            </a:r>
            <a:endParaRPr/>
          </a:p>
        </p:txBody>
      </p:sp>
      <p:sp>
        <p:nvSpPr>
          <p:cNvPr id="426" name="Google Shape;426;p16"/>
          <p:cNvSpPr/>
          <p:nvPr/>
        </p:nvSpPr>
        <p:spPr>
          <a:xfrm>
            <a:off x="6190488" y="3749039"/>
            <a:ext cx="5166360" cy="2212848"/>
          </a:xfrm>
          <a:prstGeom prst="roundRect">
            <a:avLst>
              <a:gd name="adj" fmla="val 6000"/>
            </a:avLst>
          </a:prstGeom>
          <a:solidFill>
            <a:srgbClr val="E8F5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27" name="Google Shape;427;p16"/>
          <p:cNvSpPr txBox="1"/>
          <p:nvPr/>
        </p:nvSpPr>
        <p:spPr>
          <a:xfrm>
            <a:off x="6419088" y="3886200"/>
            <a:ext cx="4754880" cy="36576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500" b="1" i="0">
                <a:solidFill>
                  <a:srgbClr val="3E9E5B"/>
                </a:solidFill>
                <a:latin typeface="Poppins"/>
                <a:ea typeface="Poppins"/>
                <a:cs typeface="Poppins"/>
                <a:sym typeface="Poppins"/>
              </a:rPr>
              <a:t>Occlusion keeps you in the room</a:t>
            </a:r>
            <a:endParaRPr/>
          </a:p>
        </p:txBody>
      </p:sp>
      <p:sp>
        <p:nvSpPr>
          <p:cNvPr id="428" name="Google Shape;428;p16"/>
          <p:cNvSpPr txBox="1"/>
          <p:nvPr/>
        </p:nvSpPr>
        <p:spPr>
          <a:xfrm>
            <a:off x="6419088" y="4343400"/>
            <a:ext cx="4754880" cy="696344"/>
          </a:xfrm>
          <a:prstGeom prst="rect">
            <a:avLst/>
          </a:prstGeom>
          <a:noFill/>
          <a:ln>
            <a:noFill/>
          </a:ln>
        </p:spPr>
        <p:txBody>
          <a:bodyPr spcFirstLastPara="1" wrap="square" lIns="0" tIns="0" rIns="0" bIns="0" anchor="t" anchorCtr="0">
            <a:spAutoFit/>
          </a:bodyPr>
          <a:lstStyle/>
          <a:p>
            <a:pPr marL="0" marR="0" lvl="0" indent="0" algn="l" rtl="0">
              <a:lnSpc>
                <a:spcPct val="108000"/>
              </a:lnSpc>
              <a:spcBef>
                <a:spcPts val="0"/>
              </a:spcBef>
              <a:spcAft>
                <a:spcPts val="0"/>
              </a:spcAft>
              <a:buNone/>
            </a:pPr>
            <a:r>
              <a:rPr lang="en-US" sz="1200" b="1" i="0">
                <a:solidFill>
                  <a:srgbClr val="3E9E5B"/>
                </a:solidFill>
                <a:latin typeface="Poppins"/>
                <a:ea typeface="Poppins"/>
                <a:cs typeface="Poppins"/>
                <a:sym typeface="Poppins"/>
              </a:rPr>
              <a:t>P15  </a:t>
            </a:r>
            <a:r>
              <a:rPr lang="en-US" sz="1250" b="0" i="1">
                <a:solidFill>
                  <a:srgbClr val="3D1209"/>
                </a:solidFill>
                <a:latin typeface="Poppins"/>
                <a:ea typeface="Poppins"/>
                <a:cs typeface="Poppins"/>
                <a:sym typeface="Poppins"/>
              </a:rPr>
              <a:t>“If my boss walked in while I’m </a:t>
            </a:r>
            <a:r>
              <a:rPr lang="en-US" sz="1250" b="1" i="1">
                <a:solidFill>
                  <a:srgbClr val="3D1209"/>
                </a:solidFill>
                <a:latin typeface="Poppins"/>
                <a:ea typeface="Poppins"/>
                <a:cs typeface="Poppins"/>
                <a:sym typeface="Poppins"/>
              </a:rPr>
              <a:t>internet surfing, </a:t>
            </a:r>
            <a:r>
              <a:rPr lang="en-US" sz="1250" b="0" i="1">
                <a:solidFill>
                  <a:srgbClr val="3D1209"/>
                </a:solidFill>
                <a:latin typeface="Poppins"/>
                <a:ea typeface="Poppins"/>
                <a:cs typeface="Poppins"/>
                <a:sym typeface="Poppins"/>
              </a:rPr>
              <a:t>I needed to see it near the door”</a:t>
            </a:r>
            <a:endParaRPr/>
          </a:p>
          <a:p>
            <a:pPr marL="0" marR="0" lvl="0" indent="0" algn="l" rtl="0">
              <a:lnSpc>
                <a:spcPct val="108000"/>
              </a:lnSpc>
              <a:spcBef>
                <a:spcPts val="600"/>
              </a:spcBef>
              <a:spcAft>
                <a:spcPts val="0"/>
              </a:spcAft>
              <a:buNone/>
            </a:pPr>
            <a:r>
              <a:rPr lang="en-US" sz="1200" b="1" i="0">
                <a:solidFill>
                  <a:srgbClr val="3E9E5B"/>
                </a:solidFill>
                <a:latin typeface="Poppins"/>
                <a:ea typeface="Poppins"/>
                <a:cs typeface="Poppins"/>
                <a:sym typeface="Poppins"/>
              </a:rPr>
              <a:t>P16  </a:t>
            </a:r>
            <a:r>
              <a:rPr lang="en-US" sz="1250" b="0" i="1">
                <a:solidFill>
                  <a:srgbClr val="3D1209"/>
                </a:solidFill>
                <a:latin typeface="Poppins"/>
                <a:ea typeface="Poppins"/>
                <a:cs typeface="Poppins"/>
                <a:sym typeface="Poppins"/>
              </a:rPr>
              <a:t>“let me know when someone </a:t>
            </a:r>
            <a:r>
              <a:rPr lang="en-US" sz="1250" b="1" i="1">
                <a:solidFill>
                  <a:srgbClr val="3D1209"/>
                </a:solidFill>
                <a:latin typeface="Poppins"/>
                <a:ea typeface="Poppins"/>
                <a:cs typeface="Poppins"/>
                <a:sym typeface="Poppins"/>
              </a:rPr>
              <a:t>greets</a:t>
            </a:r>
            <a:r>
              <a:rPr lang="en-US" sz="1250" b="0" i="1">
                <a:solidFill>
                  <a:srgbClr val="3D1209"/>
                </a:solidFill>
                <a:latin typeface="Poppins"/>
                <a:ea typeface="Poppins"/>
                <a:cs typeface="Poppins"/>
                <a:sym typeface="Poppins"/>
              </a:rPr>
              <a:t> me”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17"/>
          <p:cNvSpPr txBox="1">
            <a:spLocks noGrp="1"/>
          </p:cNvSpPr>
          <p:nvPr>
            <p:ph type="title"/>
          </p:nvPr>
        </p:nvSpPr>
        <p:spPr>
          <a:xfrm>
            <a:off x="839787" y="365126"/>
            <a:ext cx="10515601" cy="83170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600"/>
              <a:buFont typeface="Poppins"/>
              <a:buNone/>
            </a:pPr>
            <a:r>
              <a:rPr lang="en-US" sz="2600"/>
              <a:t>What we learned, and limitations</a:t>
            </a:r>
            <a:endParaRPr sz="2600"/>
          </a:p>
        </p:txBody>
      </p:sp>
      <p:sp>
        <p:nvSpPr>
          <p:cNvPr id="435" name="Google Shape;435;p17"/>
          <p:cNvSpPr txBox="1">
            <a:spLocks noGrp="1"/>
          </p:cNvSpPr>
          <p:nvPr>
            <p:ph type="body" idx="1"/>
          </p:nvPr>
        </p:nvSpPr>
        <p:spPr>
          <a:xfrm>
            <a:off x="839788" y="1383722"/>
            <a:ext cx="5157787"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8BF2"/>
              </a:buClr>
              <a:buSzPts val="2000"/>
              <a:buFont typeface="Poppins"/>
              <a:buNone/>
            </a:pPr>
            <a:r>
              <a:rPr lang="en-US" sz="2000" b="1">
                <a:solidFill>
                  <a:srgbClr val="008BF2"/>
                </a:solidFill>
              </a:rPr>
              <a:t>What we learned</a:t>
            </a:r>
            <a:endParaRPr/>
          </a:p>
        </p:txBody>
      </p:sp>
      <p:sp>
        <p:nvSpPr>
          <p:cNvPr id="436" name="Google Shape;436;p17"/>
          <p:cNvSpPr txBox="1">
            <a:spLocks noGrp="1"/>
          </p:cNvSpPr>
          <p:nvPr>
            <p:ph type="body" idx="2"/>
          </p:nvPr>
        </p:nvSpPr>
        <p:spPr>
          <a:xfrm>
            <a:off x="839788" y="2394524"/>
            <a:ext cx="5157787" cy="379513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300"/>
              <a:buFont typeface="Poppins"/>
              <a:buChar char="•"/>
            </a:pPr>
            <a:r>
              <a:rPr lang="en-US" sz="1300"/>
              <a:t>Zone-mediated manipulation and AI scaffolding cut both time and workload (RQ1)</a:t>
            </a:r>
            <a:endParaRPr/>
          </a:p>
          <a:p>
            <a:pPr marL="228600" lvl="0" indent="-228600" algn="l" rtl="0">
              <a:lnSpc>
                <a:spcPct val="90000"/>
              </a:lnSpc>
              <a:spcBef>
                <a:spcPts val="1700"/>
              </a:spcBef>
              <a:spcAft>
                <a:spcPts val="0"/>
              </a:spcAft>
              <a:buClr>
                <a:schemeClr val="dk1"/>
              </a:buClr>
              <a:buSzPts val="1300"/>
              <a:buFont typeface="Poppins"/>
              <a:buChar char="•"/>
            </a:pPr>
            <a:r>
              <a:rPr lang="en-US" sz="1300"/>
              <a:t>Fewer manual adjustments: 82.8% of layouts and 76.5% of orderings were kept (RQ2)</a:t>
            </a:r>
            <a:endParaRPr/>
          </a:p>
          <a:p>
            <a:pPr marL="228600" lvl="0" indent="-228600" algn="l" rtl="0">
              <a:lnSpc>
                <a:spcPct val="90000"/>
              </a:lnSpc>
              <a:spcBef>
                <a:spcPts val="1700"/>
              </a:spcBef>
              <a:spcAft>
                <a:spcPts val="0"/>
              </a:spcAft>
              <a:buClr>
                <a:schemeClr val="dk1"/>
              </a:buClr>
              <a:buSzPts val="1300"/>
              <a:buFont typeface="Poppins"/>
              <a:buChar char="•"/>
            </a:pPr>
            <a:r>
              <a:rPr lang="en-US" sz="1300"/>
              <a:t>Recommendations matched intent (91.7%); sizing still needs personal tuning (RQ3)</a:t>
            </a:r>
            <a:endParaRPr/>
          </a:p>
          <a:p>
            <a:pPr marL="228600" lvl="0" indent="-228600" algn="l" rtl="0">
              <a:lnSpc>
                <a:spcPct val="90000"/>
              </a:lnSpc>
              <a:spcBef>
                <a:spcPts val="1700"/>
              </a:spcBef>
              <a:spcAft>
                <a:spcPts val="0"/>
              </a:spcAft>
              <a:buClr>
                <a:schemeClr val="dk1"/>
              </a:buClr>
              <a:buSzPts val="1300"/>
              <a:buFont typeface="Poppins"/>
              <a:buChar char="•"/>
            </a:pPr>
            <a:r>
              <a:rPr lang="en-US" sz="1300"/>
              <a:t>Satisfaction equaled manual setup: users trade some freedom for structure (RQ4)</a:t>
            </a:r>
            <a:endParaRPr/>
          </a:p>
          <a:p>
            <a:pPr marL="228600" lvl="0" indent="-228600" algn="l" rtl="0">
              <a:lnSpc>
                <a:spcPct val="90000"/>
              </a:lnSpc>
              <a:spcBef>
                <a:spcPts val="1700"/>
              </a:spcBef>
              <a:spcAft>
                <a:spcPts val="0"/>
              </a:spcAft>
              <a:buClr>
                <a:schemeClr val="dk1"/>
              </a:buClr>
              <a:buSzPts val="1300"/>
              <a:buFont typeface="Poppins"/>
              <a:buChar char="•"/>
            </a:pPr>
            <a:r>
              <a:rPr lang="en-US" sz="1300"/>
              <a:t>Trust came from goal alignment and sensible placement: primary tool centered, related tools adjacent</a:t>
            </a:r>
            <a:endParaRPr/>
          </a:p>
          <a:p>
            <a:pPr marL="228600" lvl="0" indent="-228600" algn="l" rtl="0">
              <a:lnSpc>
                <a:spcPct val="90000"/>
              </a:lnSpc>
              <a:spcBef>
                <a:spcPts val="1700"/>
              </a:spcBef>
              <a:spcAft>
                <a:spcPts val="0"/>
              </a:spcAft>
              <a:buClr>
                <a:schemeClr val="dk1"/>
              </a:buClr>
              <a:buSzPts val="1300"/>
              <a:buFont typeface="Poppins"/>
              <a:buChar char="•"/>
            </a:pPr>
            <a:r>
              <a:rPr lang="en-US" sz="1300"/>
              <a:t>Valued for unfamiliar tasks and cross-organization tool norms (Gmail vs Outlook, Slack vs Discord)</a:t>
            </a:r>
            <a:endParaRPr/>
          </a:p>
        </p:txBody>
      </p:sp>
      <p:sp>
        <p:nvSpPr>
          <p:cNvPr id="437" name="Google Shape;437;p17"/>
          <p:cNvSpPr txBox="1">
            <a:spLocks noGrp="1"/>
          </p:cNvSpPr>
          <p:nvPr>
            <p:ph type="body" idx="3"/>
          </p:nvPr>
        </p:nvSpPr>
        <p:spPr>
          <a:xfrm>
            <a:off x="6172200" y="1383722"/>
            <a:ext cx="5183188" cy="82391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EA5456"/>
              </a:buClr>
              <a:buSzPts val="2000"/>
              <a:buFont typeface="Poppins"/>
              <a:buNone/>
            </a:pPr>
            <a:r>
              <a:rPr lang="en-US" sz="2000" b="1">
                <a:solidFill>
                  <a:srgbClr val="EA5456"/>
                </a:solidFill>
              </a:rPr>
              <a:t>Limitations</a:t>
            </a:r>
            <a:endParaRPr/>
          </a:p>
        </p:txBody>
      </p:sp>
      <p:sp>
        <p:nvSpPr>
          <p:cNvPr id="438" name="Google Shape;438;p17"/>
          <p:cNvSpPr txBox="1">
            <a:spLocks noGrp="1"/>
          </p:cNvSpPr>
          <p:nvPr>
            <p:ph type="body" idx="4"/>
          </p:nvPr>
        </p:nvSpPr>
        <p:spPr>
          <a:xfrm>
            <a:off x="6172200" y="2394524"/>
            <a:ext cx="5183188" cy="379513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1300"/>
              <a:buFont typeface="Poppins"/>
              <a:buChar char="•"/>
            </a:pPr>
            <a:r>
              <a:rPr lang="en-US" sz="1300"/>
              <a:t>LLM latency: about 4 s per round trip</a:t>
            </a:r>
            <a:endParaRPr/>
          </a:p>
          <a:p>
            <a:pPr marL="228600" lvl="0" indent="-228600" algn="l" rtl="0">
              <a:lnSpc>
                <a:spcPct val="90000"/>
              </a:lnSpc>
              <a:spcBef>
                <a:spcPts val="1700"/>
              </a:spcBef>
              <a:spcAft>
                <a:spcPts val="0"/>
              </a:spcAft>
              <a:buClr>
                <a:schemeClr val="dk1"/>
              </a:buClr>
              <a:buSzPts val="1300"/>
              <a:buFont typeface="Poppins"/>
              <a:buChar char="•"/>
            </a:pPr>
            <a:r>
              <a:rPr lang="en-US" sz="1300"/>
              <a:t>No model of individual work habits yet</a:t>
            </a:r>
            <a:endParaRPr/>
          </a:p>
          <a:p>
            <a:pPr marL="228600" lvl="0" indent="-228600" algn="l" rtl="0">
              <a:lnSpc>
                <a:spcPct val="90000"/>
              </a:lnSpc>
              <a:spcBef>
                <a:spcPts val="1700"/>
              </a:spcBef>
              <a:spcAft>
                <a:spcPts val="0"/>
              </a:spcAft>
              <a:buClr>
                <a:schemeClr val="dk1"/>
              </a:buClr>
              <a:buSzPts val="1300"/>
              <a:buFont typeface="Poppins"/>
              <a:buChar char="•"/>
            </a:pPr>
            <a:r>
              <a:rPr lang="en-US" sz="1300"/>
              <a:t>Occlusion-free zones evaluated only qualitatively</a:t>
            </a:r>
            <a:endParaRPr/>
          </a:p>
          <a:p>
            <a:pPr marL="228600" lvl="0" indent="-228600" algn="l" rtl="0">
              <a:lnSpc>
                <a:spcPct val="90000"/>
              </a:lnSpc>
              <a:spcBef>
                <a:spcPts val="1700"/>
              </a:spcBef>
              <a:spcAft>
                <a:spcPts val="0"/>
              </a:spcAft>
              <a:buClr>
                <a:schemeClr val="dk1"/>
              </a:buClr>
              <a:buSzPts val="1300"/>
              <a:buFont typeface="Poppins"/>
              <a:buChar char="•"/>
            </a:pPr>
            <a:r>
              <a:rPr lang="en-US" sz="1300"/>
              <a:t>Task 2 always ran the baseline first, so carryover effects cannot be excluded</a:t>
            </a:r>
            <a:endParaRPr/>
          </a:p>
          <a:p>
            <a:pPr marL="228600" lvl="0" indent="-228600" algn="l" rtl="0">
              <a:lnSpc>
                <a:spcPct val="90000"/>
              </a:lnSpc>
              <a:spcBef>
                <a:spcPts val="1700"/>
              </a:spcBef>
              <a:spcAft>
                <a:spcPts val="0"/>
              </a:spcAft>
              <a:buClr>
                <a:schemeClr val="dk1"/>
              </a:buClr>
              <a:buSzPts val="1300"/>
              <a:buFont typeface="Poppins"/>
              <a:buChar char="•"/>
            </a:pPr>
            <a:r>
              <a:rPr lang="en-US" sz="1300"/>
              <a:t>N = 16 and short-term setup tasks; long-term productivity is future work</a:t>
            </a:r>
            <a:endParaRPr/>
          </a:p>
          <a:p>
            <a:pPr marL="228600" lvl="0" indent="-228600" algn="l" rtl="0">
              <a:lnSpc>
                <a:spcPct val="90000"/>
              </a:lnSpc>
              <a:spcBef>
                <a:spcPts val="1700"/>
              </a:spcBef>
              <a:spcAft>
                <a:spcPts val="0"/>
              </a:spcAft>
              <a:buClr>
                <a:schemeClr val="dk1"/>
              </a:buClr>
              <a:buSzPts val="1300"/>
              <a:buFont typeface="Poppins"/>
              <a:buChar char="•"/>
            </a:pPr>
            <a:r>
              <a:rPr lang="en-US" sz="1300"/>
              <a:t>Baseline was native Vision Pro manipulation, not an end-to-end state-of-the-art system</a:t>
            </a:r>
            <a:endParaRPr/>
          </a:p>
        </p:txBody>
      </p:sp>
      <p:sp>
        <p:nvSpPr>
          <p:cNvPr id="439" name="Google Shape;439;p17"/>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sp>
        <p:nvSpPr>
          <p:cNvPr id="440" name="Google Shape;440;p17"/>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p18"/>
          <p:cNvSpPr txBox="1">
            <a:spLocks noGrp="1"/>
          </p:cNvSpPr>
          <p:nvPr>
            <p:ph type="title"/>
          </p:nvPr>
        </p:nvSpPr>
        <p:spPr>
          <a:xfrm>
            <a:off x="838200" y="365125"/>
            <a:ext cx="10515600" cy="835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Font typeface="Poppins"/>
              <a:buNone/>
            </a:pPr>
            <a:r>
              <a:rPr lang="en-US"/>
              <a:t>Takeaways</a:t>
            </a:r>
            <a:endParaRPr/>
          </a:p>
        </p:txBody>
      </p:sp>
      <p:sp>
        <p:nvSpPr>
          <p:cNvPr id="447" name="Google Shape;447;p18"/>
          <p:cNvSpPr txBox="1">
            <a:spLocks noGrp="1"/>
          </p:cNvSpPr>
          <p:nvPr>
            <p:ph type="ftr" idx="11"/>
          </p:nvPr>
        </p:nvSpPr>
        <p:spPr>
          <a:xfrm>
            <a:off x="3350819" y="6404262"/>
            <a:ext cx="5490360" cy="34936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DuoZone: A User-Centric, LLM-Guided Mixed-Initiative XR Window Management System</a:t>
            </a:r>
            <a:endParaRPr/>
          </a:p>
        </p:txBody>
      </p:sp>
      <p:sp>
        <p:nvSpPr>
          <p:cNvPr id="448" name="Google Shape;448;p18"/>
          <p:cNvSpPr txBox="1">
            <a:spLocks noGrp="1"/>
          </p:cNvSpPr>
          <p:nvPr>
            <p:ph type="sldNum" idx="12"/>
          </p:nvPr>
        </p:nvSpPr>
        <p:spPr>
          <a:xfrm>
            <a:off x="10492508" y="6404262"/>
            <a:ext cx="759695"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a:p>
        </p:txBody>
      </p:sp>
      <p:sp>
        <p:nvSpPr>
          <p:cNvPr id="449" name="Google Shape;449;p18"/>
          <p:cNvSpPr/>
          <p:nvPr/>
        </p:nvSpPr>
        <p:spPr>
          <a:xfrm>
            <a:off x="841248" y="1371600"/>
            <a:ext cx="6949440" cy="1280160"/>
          </a:xfrm>
          <a:prstGeom prst="roundRect">
            <a:avLst>
              <a:gd name="adj" fmla="val 6000"/>
            </a:avLst>
          </a:prstGeom>
          <a:solidFill>
            <a:srgbClr val="E6F3F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50" name="Google Shape;450;p18"/>
          <p:cNvSpPr/>
          <p:nvPr/>
        </p:nvSpPr>
        <p:spPr>
          <a:xfrm>
            <a:off x="1005840" y="1554480"/>
            <a:ext cx="457200" cy="457200"/>
          </a:xfrm>
          <a:prstGeom prst="ellipse">
            <a:avLst/>
          </a:prstGeom>
          <a:solidFill>
            <a:srgbClr val="008BF2"/>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FFFFFF"/>
                </a:solidFill>
                <a:latin typeface="Poppins"/>
                <a:ea typeface="Poppins"/>
                <a:cs typeface="Poppins"/>
                <a:sym typeface="Poppins"/>
              </a:rPr>
              <a:t>1</a:t>
            </a:r>
            <a:endParaRPr/>
          </a:p>
        </p:txBody>
      </p:sp>
      <p:sp>
        <p:nvSpPr>
          <p:cNvPr id="451" name="Google Shape;451;p18"/>
          <p:cNvSpPr txBox="1"/>
          <p:nvPr/>
        </p:nvSpPr>
        <p:spPr>
          <a:xfrm>
            <a:off x="1600200" y="1481328"/>
            <a:ext cx="6035040" cy="685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008BF2"/>
                </a:solidFill>
                <a:latin typeface="Poppins"/>
                <a:ea typeface="Poppins"/>
                <a:cs typeface="Poppins"/>
                <a:sym typeface="Poppins"/>
              </a:rPr>
              <a:t>User-authored zones are a workable boundary between human intent and AI automation</a:t>
            </a:r>
            <a:endParaRPr/>
          </a:p>
        </p:txBody>
      </p:sp>
      <p:sp>
        <p:nvSpPr>
          <p:cNvPr id="452" name="Google Shape;452;p18"/>
          <p:cNvSpPr txBox="1"/>
          <p:nvPr/>
        </p:nvSpPr>
        <p:spPr>
          <a:xfrm>
            <a:off x="1600200" y="2176272"/>
            <a:ext cx="6035040" cy="45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0" i="0">
                <a:solidFill>
                  <a:srgbClr val="3D1209"/>
                </a:solidFill>
                <a:latin typeface="Poppins"/>
                <a:ea typeface="Poppins"/>
                <a:cs typeface="Poppins"/>
                <a:sym typeface="Poppins"/>
              </a:rPr>
              <a:t>People plan the space; the AI fills it; people keep the last word.</a:t>
            </a:r>
            <a:endParaRPr/>
          </a:p>
        </p:txBody>
      </p:sp>
      <p:sp>
        <p:nvSpPr>
          <p:cNvPr id="453" name="Google Shape;453;p18"/>
          <p:cNvSpPr/>
          <p:nvPr/>
        </p:nvSpPr>
        <p:spPr>
          <a:xfrm>
            <a:off x="841248" y="2788920"/>
            <a:ext cx="6949440" cy="1280160"/>
          </a:xfrm>
          <a:prstGeom prst="roundRect">
            <a:avLst>
              <a:gd name="adj" fmla="val 6000"/>
            </a:avLst>
          </a:prstGeom>
          <a:solidFill>
            <a:srgbClr val="FDEBE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54" name="Google Shape;454;p18"/>
          <p:cNvSpPr/>
          <p:nvPr/>
        </p:nvSpPr>
        <p:spPr>
          <a:xfrm>
            <a:off x="1005840" y="2971800"/>
            <a:ext cx="457200" cy="457200"/>
          </a:xfrm>
          <a:prstGeom prst="ellipse">
            <a:avLst/>
          </a:prstGeom>
          <a:solidFill>
            <a:srgbClr val="EA5456"/>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FFFFFF"/>
                </a:solidFill>
                <a:latin typeface="Poppins"/>
                <a:ea typeface="Poppins"/>
                <a:cs typeface="Poppins"/>
                <a:sym typeface="Poppins"/>
              </a:rPr>
              <a:t>2</a:t>
            </a:r>
            <a:endParaRPr/>
          </a:p>
        </p:txBody>
      </p:sp>
      <p:sp>
        <p:nvSpPr>
          <p:cNvPr id="455" name="Google Shape;455;p18"/>
          <p:cNvSpPr txBox="1"/>
          <p:nvPr/>
        </p:nvSpPr>
        <p:spPr>
          <a:xfrm>
            <a:off x="1600200" y="2898648"/>
            <a:ext cx="6035040" cy="685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EA5456"/>
                </a:solidFill>
                <a:latin typeface="Poppins"/>
                <a:ea typeface="Poppins"/>
                <a:cs typeface="Poppins"/>
                <a:sym typeface="Poppins"/>
              </a:rPr>
              <a:t>An LLM plus a geometric and ergonomic cost model yields workspaces people accept and refine</a:t>
            </a:r>
            <a:endParaRPr/>
          </a:p>
        </p:txBody>
      </p:sp>
      <p:sp>
        <p:nvSpPr>
          <p:cNvPr id="456" name="Google Shape;456;p18"/>
          <p:cNvSpPr txBox="1"/>
          <p:nvPr/>
        </p:nvSpPr>
        <p:spPr>
          <a:xfrm>
            <a:off x="1600200" y="3593591"/>
            <a:ext cx="6035040" cy="45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0" i="0">
                <a:solidFill>
                  <a:srgbClr val="3D1209"/>
                </a:solidFill>
                <a:latin typeface="Poppins"/>
                <a:ea typeface="Poppins"/>
                <a:cs typeface="Poppins"/>
                <a:sym typeface="Poppins"/>
              </a:rPr>
              <a:t>Semantic reasoning chooses and groups apps; the cost model makes them readable and reachable.</a:t>
            </a:r>
            <a:endParaRPr/>
          </a:p>
        </p:txBody>
      </p:sp>
      <p:sp>
        <p:nvSpPr>
          <p:cNvPr id="457" name="Google Shape;457;p18"/>
          <p:cNvSpPr/>
          <p:nvPr/>
        </p:nvSpPr>
        <p:spPr>
          <a:xfrm>
            <a:off x="841248" y="4206240"/>
            <a:ext cx="6949440" cy="1280160"/>
          </a:xfrm>
          <a:prstGeom prst="roundRect">
            <a:avLst>
              <a:gd name="adj" fmla="val 6000"/>
            </a:avLst>
          </a:prstGeom>
          <a:solidFill>
            <a:srgbClr val="FFF5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58" name="Google Shape;458;p18"/>
          <p:cNvSpPr/>
          <p:nvPr/>
        </p:nvSpPr>
        <p:spPr>
          <a:xfrm>
            <a:off x="1005840" y="4389120"/>
            <a:ext cx="457200" cy="457200"/>
          </a:xfrm>
          <a:prstGeom prst="ellipse">
            <a:avLst/>
          </a:prstGeom>
          <a:solidFill>
            <a:srgbClr val="E3A80C"/>
          </a:solidFill>
          <a:ln>
            <a:noFill/>
          </a:ln>
        </p:spPr>
        <p:txBody>
          <a:bodyPr spcFirstLastPara="1" wrap="square" lIns="0" tIns="0" rIns="0" bIns="0" anchor="ctr" anchorCtr="0">
            <a:noAutofit/>
          </a:bodyPr>
          <a:lstStyle/>
          <a:p>
            <a:pPr marL="0" marR="0" lvl="0" indent="0" algn="ctr" rtl="0">
              <a:spcBef>
                <a:spcPts val="0"/>
              </a:spcBef>
              <a:spcAft>
                <a:spcPts val="0"/>
              </a:spcAft>
              <a:buNone/>
            </a:pPr>
            <a:r>
              <a:rPr lang="en-US" sz="1400" b="1">
                <a:solidFill>
                  <a:srgbClr val="FFFFFF"/>
                </a:solidFill>
                <a:latin typeface="Poppins"/>
                <a:ea typeface="Poppins"/>
                <a:cs typeface="Poppins"/>
                <a:sym typeface="Poppins"/>
              </a:rPr>
              <a:t>3</a:t>
            </a:r>
            <a:endParaRPr/>
          </a:p>
        </p:txBody>
      </p:sp>
      <p:sp>
        <p:nvSpPr>
          <p:cNvPr id="459" name="Google Shape;459;p18"/>
          <p:cNvSpPr txBox="1"/>
          <p:nvPr/>
        </p:nvSpPr>
        <p:spPr>
          <a:xfrm>
            <a:off x="1600200" y="4315968"/>
            <a:ext cx="6035040" cy="6858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r>
              <a:rPr lang="en-US" sz="1300" b="1" i="0">
                <a:solidFill>
                  <a:srgbClr val="E3A80C"/>
                </a:solidFill>
                <a:latin typeface="Poppins"/>
                <a:ea typeface="Poppins"/>
                <a:cs typeface="Poppins"/>
                <a:sym typeface="Poppins"/>
              </a:rPr>
              <a:t>Arrangement Zones: 34.5% faster, lower load. Recommendation Zones: 50 s faster setup, over 90% app acceptance</a:t>
            </a:r>
            <a:endParaRPr/>
          </a:p>
        </p:txBody>
      </p:sp>
      <p:sp>
        <p:nvSpPr>
          <p:cNvPr id="460" name="Google Shape;460;p18"/>
          <p:cNvSpPr txBox="1"/>
          <p:nvPr/>
        </p:nvSpPr>
        <p:spPr>
          <a:xfrm>
            <a:off x="1600200" y="5010912"/>
            <a:ext cx="6035040" cy="4572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0" i="0">
                <a:solidFill>
                  <a:srgbClr val="3D1209"/>
                </a:solidFill>
                <a:latin typeface="Poppins"/>
                <a:ea typeface="Poppins"/>
                <a:cs typeface="Poppins"/>
                <a:sym typeface="Poppins"/>
              </a:rPr>
              <a:t>Initial evidence for an "AI scaffolds, user perfects" workflow in short-term XR workspace interaction.</a:t>
            </a:r>
            <a:endParaRPr/>
          </a:p>
        </p:txBody>
      </p:sp>
      <p:sp>
        <p:nvSpPr>
          <p:cNvPr id="461" name="Google Shape;461;p18"/>
          <p:cNvSpPr/>
          <p:nvPr/>
        </p:nvSpPr>
        <p:spPr>
          <a:xfrm>
            <a:off x="8046720" y="1371600"/>
            <a:ext cx="3310128" cy="4206240"/>
          </a:xfrm>
          <a:prstGeom prst="roundRect">
            <a:avLst>
              <a:gd name="adj" fmla="val 6000"/>
            </a:avLst>
          </a:prstGeom>
          <a:solidFill>
            <a:srgbClr val="F6F3E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pic>
        <p:nvPicPr>
          <p:cNvPr id="462" name="Google Shape;462;p18" descr="qr_github.png"/>
          <p:cNvPicPr preferRelativeResize="0"/>
          <p:nvPr/>
        </p:nvPicPr>
        <p:blipFill rotWithShape="1">
          <a:blip r:embed="rId3">
            <a:alphaModFix/>
          </a:blip>
          <a:srcRect/>
          <a:stretch/>
        </p:blipFill>
        <p:spPr>
          <a:xfrm>
            <a:off x="8595360" y="1554480"/>
            <a:ext cx="2194560" cy="2194560"/>
          </a:xfrm>
          <a:prstGeom prst="rect">
            <a:avLst/>
          </a:prstGeom>
          <a:noFill/>
          <a:ln>
            <a:noFill/>
          </a:ln>
        </p:spPr>
      </p:pic>
      <p:sp>
        <p:nvSpPr>
          <p:cNvPr id="463" name="Google Shape;463;p18"/>
          <p:cNvSpPr txBox="1"/>
          <p:nvPr/>
        </p:nvSpPr>
        <p:spPr>
          <a:xfrm>
            <a:off x="8183879" y="3840480"/>
            <a:ext cx="3035808" cy="36576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400" b="1" i="0">
                <a:solidFill>
                  <a:srgbClr val="3D1209"/>
                </a:solidFill>
                <a:latin typeface="Poppins"/>
                <a:ea typeface="Poppins"/>
                <a:cs typeface="Poppins"/>
                <a:sym typeface="Poppins"/>
              </a:rPr>
              <a:t>Open source</a:t>
            </a:r>
            <a:endParaRPr/>
          </a:p>
        </p:txBody>
      </p:sp>
      <p:sp>
        <p:nvSpPr>
          <p:cNvPr id="464" name="Google Shape;464;p18"/>
          <p:cNvSpPr txBox="1"/>
          <p:nvPr/>
        </p:nvSpPr>
        <p:spPr>
          <a:xfrm>
            <a:off x="8183879" y="4206240"/>
            <a:ext cx="3035808" cy="36576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100" b="1" i="0">
                <a:solidFill>
                  <a:srgbClr val="008BF2"/>
                </a:solidFill>
                <a:latin typeface="Poppins"/>
                <a:ea typeface="Poppins"/>
                <a:cs typeface="Poppins"/>
                <a:sym typeface="Poppins"/>
              </a:rPr>
              <a:t>github.com/iamgeorge/Duozone-OSS</a:t>
            </a:r>
            <a:endParaRPr/>
          </a:p>
        </p:txBody>
      </p:sp>
      <p:sp>
        <p:nvSpPr>
          <p:cNvPr id="465" name="Google Shape;465;p18"/>
          <p:cNvSpPr txBox="1"/>
          <p:nvPr/>
        </p:nvSpPr>
        <p:spPr>
          <a:xfrm>
            <a:off x="8183879" y="4572000"/>
            <a:ext cx="3035808" cy="9144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000" b="0" i="0">
                <a:solidFill>
                  <a:srgbClr val="7A5A50"/>
                </a:solidFill>
                <a:latin typeface="Poppins"/>
                <a:ea typeface="Poppins"/>
                <a:cs typeface="Poppins"/>
                <a:sym typeface="Poppins"/>
              </a:rPr>
              <a:t>Unity/PolySpatial client, prompts, and the cost model implementation</a:t>
            </a:r>
            <a:endParaRPr/>
          </a:p>
        </p:txBody>
      </p:sp>
      <p:sp>
        <p:nvSpPr>
          <p:cNvPr id="466" name="Google Shape;466;p18"/>
          <p:cNvSpPr txBox="1"/>
          <p:nvPr/>
        </p:nvSpPr>
        <p:spPr>
          <a:xfrm>
            <a:off x="841248" y="5715000"/>
            <a:ext cx="10515600" cy="32004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100" b="0" i="1">
                <a:solidFill>
                  <a:srgbClr val="7A5A50"/>
                </a:solidFill>
                <a:latin typeface="Poppins"/>
                <a:ea typeface="Poppins"/>
                <a:cs typeface="Poppins"/>
                <a:sym typeface="Poppins"/>
              </a:rPr>
              <a:t>DuoZone  ·  IEEE TVCG  ·  ISMAR 2026, Bari</a:t>
            </a:r>
            <a:endParaRPr/>
          </a:p>
        </p:txBody>
      </p:sp>
    </p:spTree>
  </p:cSld>
  <p:clrMapOvr>
    <a:masterClrMapping/>
  </p:clrMapOvr>
</p:sld>
</file>

<file path=ppt/theme/theme1.xml><?xml version="1.0" encoding="utf-8"?>
<a:theme xmlns:a="http://schemas.openxmlformats.org/drawingml/2006/main" name="ISMAR_2026_Template">
  <a:themeElements>
    <a:clrScheme name="Personalizzato 1">
      <a:dk1>
        <a:srgbClr val="3D1209"/>
      </a:dk1>
      <a:lt1>
        <a:srgbClr val="FFFFFF"/>
      </a:lt1>
      <a:dk2>
        <a:srgbClr val="000000"/>
      </a:dk2>
      <a:lt2>
        <a:srgbClr val="F4E8D4"/>
      </a:lt2>
      <a:accent1>
        <a:srgbClr val="3D1209"/>
      </a:accent1>
      <a:accent2>
        <a:srgbClr val="3D1209"/>
      </a:accent2>
      <a:accent3>
        <a:srgbClr val="3D1209"/>
      </a:accent3>
      <a:accent4>
        <a:srgbClr val="3D1209"/>
      </a:accent4>
      <a:accent5>
        <a:srgbClr val="3D1209"/>
      </a:accent5>
      <a:accent6>
        <a:srgbClr val="3D1209"/>
      </a:accent6>
      <a:hlink>
        <a:srgbClr val="008BF2"/>
      </a:hlink>
      <a:folHlink>
        <a:srgbClr val="EA545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1177</TotalTime>
  <Words>4359</Words>
  <Application>Microsoft Macintosh PowerPoint</Application>
  <PresentationFormat>Widescreen</PresentationFormat>
  <Paragraphs>279</Paragraphs>
  <Slides>18</Slides>
  <Notes>18</Notes>
  <HiddenSlides>0</HiddenSlides>
  <MMClips>4</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Poppins</vt:lpstr>
      <vt:lpstr>Arial</vt:lpstr>
      <vt:lpstr>ISMAR_2026_Template</vt:lpstr>
      <vt:lpstr>DuoZone: A User-Centric, LLM-Guided Mixed-Initiative XR Window Management System</vt:lpstr>
      <vt:lpstr>Window management in XR is still manual</vt:lpstr>
      <vt:lpstr>DuoZone: user authors, AI scaffolds, user refines</vt:lpstr>
      <vt:lpstr>Three contributions</vt:lpstr>
      <vt:lpstr>Design goals</vt:lpstr>
      <vt:lpstr>System overview</vt:lpstr>
      <vt:lpstr>Arrangement Zone: layout templates as 3D spatial anchors</vt:lpstr>
      <vt:lpstr>Arrangement Zone interactions</vt:lpstr>
      <vt:lpstr>Recommendation Zone: from a spoken goal to a workspace</vt:lpstr>
      <vt:lpstr>The cost model: cheap to reach, easy to read</vt:lpstr>
      <vt:lpstr>Ablation: the cost model makes LLM layouts usable</vt:lpstr>
      <vt:lpstr>User study: 16 experts, two tasks, two comparisons</vt:lpstr>
      <vt:lpstr>Task 1: Arrangement Zones were 34.5% faster</vt:lpstr>
      <vt:lpstr>Task 2: AI-assisted setup was 50 seconds faster</vt:lpstr>
      <vt:lpstr>Participants kept most of what the AI proposed</vt:lpstr>
      <vt:lpstr>“AI scaffolds, user perfects”</vt:lpstr>
      <vt:lpstr>What we learned, and limitations</vt:lpstr>
      <vt:lpstr>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GENTILE DARIO</dc:creator>
  <cp:lastModifiedBy>M12447</cp:lastModifiedBy>
  <cp:revision>31</cp:revision>
  <dcterms:created xsi:type="dcterms:W3CDTF">2026-01-20T08:51:47Z</dcterms:created>
  <dcterms:modified xsi:type="dcterms:W3CDTF">2026-09-12T16:35:57Z</dcterms:modified>
</cp:coreProperties>
</file>