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43"/>
  </p:notesMasterIdLst>
  <p:sldIdLst>
    <p:sldId id="256" r:id="rId2"/>
    <p:sldId id="265" r:id="rId3"/>
    <p:sldId id="278" r:id="rId4"/>
    <p:sldId id="591" r:id="rId5"/>
    <p:sldId id="583" r:id="rId6"/>
    <p:sldId id="280" r:id="rId7"/>
    <p:sldId id="584" r:id="rId8"/>
    <p:sldId id="348" r:id="rId9"/>
    <p:sldId id="586" r:id="rId10"/>
    <p:sldId id="587" r:id="rId11"/>
    <p:sldId id="588" r:id="rId12"/>
    <p:sldId id="358" r:id="rId13"/>
    <p:sldId id="589" r:id="rId14"/>
    <p:sldId id="359" r:id="rId15"/>
    <p:sldId id="360" r:id="rId16"/>
    <p:sldId id="581" r:id="rId17"/>
    <p:sldId id="354" r:id="rId18"/>
    <p:sldId id="351" r:id="rId19"/>
    <p:sldId id="355" r:id="rId20"/>
    <p:sldId id="352" r:id="rId21"/>
    <p:sldId id="356" r:id="rId22"/>
    <p:sldId id="357" r:id="rId23"/>
    <p:sldId id="592" r:id="rId24"/>
    <p:sldId id="349" r:id="rId25"/>
    <p:sldId id="513" r:id="rId26"/>
    <p:sldId id="514" r:id="rId27"/>
    <p:sldId id="516" r:id="rId28"/>
    <p:sldId id="517" r:id="rId29"/>
    <p:sldId id="525" r:id="rId30"/>
    <p:sldId id="524" r:id="rId31"/>
    <p:sldId id="518" r:id="rId32"/>
    <p:sldId id="529" r:id="rId33"/>
    <p:sldId id="519" r:id="rId34"/>
    <p:sldId id="521" r:id="rId35"/>
    <p:sldId id="526" r:id="rId36"/>
    <p:sldId id="527" r:id="rId37"/>
    <p:sldId id="528" r:id="rId38"/>
    <p:sldId id="580" r:id="rId39"/>
    <p:sldId id="530" r:id="rId40"/>
    <p:sldId id="582" r:id="rId41"/>
    <p:sldId id="590"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5FB3"/>
    <a:srgbClr val="E8AE03"/>
    <a:srgbClr val="FBCE2F"/>
    <a:srgbClr val="EAC12F"/>
    <a:srgbClr val="5C3462"/>
    <a:srgbClr val="633869"/>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08"/>
    <p:restoredTop sz="72291"/>
  </p:normalViewPr>
  <p:slideViewPr>
    <p:cSldViewPr snapToGrid="0">
      <p:cViewPr varScale="1">
        <p:scale>
          <a:sx n="90" d="100"/>
          <a:sy n="90" d="100"/>
        </p:scale>
        <p:origin x="1216" y="184"/>
      </p:cViewPr>
      <p:guideLst/>
    </p:cSldViewPr>
  </p:slideViewPr>
  <p:notesTextViewPr>
    <p:cViewPr>
      <p:scale>
        <a:sx n="175" d="100"/>
        <a:sy n="1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orgewangxi/Documents/ura/&#20998;&#26512;/task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有道词典使用频率</c:v>
                </c:pt>
              </c:strCache>
            </c:strRef>
          </c:tx>
          <c:dPt>
            <c:idx val="0"/>
            <c:bubble3D val="0"/>
            <c:spPr>
              <a:solidFill>
                <a:srgbClr val="805499"/>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DE9-D648-98CA-9FFB13C567B3}"/>
              </c:ext>
            </c:extLst>
          </c:dPt>
          <c:dPt>
            <c:idx val="1"/>
            <c:bubble3D val="0"/>
            <c:spPr>
              <a:solidFill>
                <a:srgbClr val="FBCE2F"/>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DE9-D648-98CA-9FFB13C567B3}"/>
              </c:ext>
            </c:extLst>
          </c:dPt>
          <c:dPt>
            <c:idx val="2"/>
            <c:bubble3D val="0"/>
            <c:spPr>
              <a:solidFill>
                <a:srgbClr val="B68BC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DE9-D648-98CA-9FFB13C567B3}"/>
              </c:ext>
            </c:extLst>
          </c:dPt>
          <c:dPt>
            <c:idx val="3"/>
            <c:bubble3D val="0"/>
            <c:spPr>
              <a:solidFill>
                <a:srgbClr val="422E4E"/>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DE9-D648-98CA-9FFB13C567B3}"/>
              </c:ext>
            </c:extLst>
          </c:dPt>
          <c:dPt>
            <c:idx val="4"/>
            <c:bubble3D val="0"/>
            <c:spPr>
              <a:solidFill>
                <a:srgbClr val="94209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DE9-D648-98CA-9FFB13C567B3}"/>
              </c:ext>
            </c:extLst>
          </c:dPt>
          <c:dLbls>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Barely</c:v>
                </c:pt>
                <c:pt idx="1">
                  <c:v>Multiple times a day</c:v>
                </c:pt>
                <c:pt idx="2">
                  <c:v>At least once a day</c:v>
                </c:pt>
                <c:pt idx="3">
                  <c:v>At least once per three days</c:v>
                </c:pt>
                <c:pt idx="4">
                  <c:v>At least once a week</c:v>
                </c:pt>
              </c:strCache>
            </c:strRef>
          </c:cat>
          <c:val>
            <c:numRef>
              <c:f>Sheet1!$B$2:$B$6</c:f>
              <c:numCache>
                <c:formatCode>General</c:formatCode>
                <c:ptCount val="5"/>
                <c:pt idx="0">
                  <c:v>0.22857142857142856</c:v>
                </c:pt>
                <c:pt idx="1">
                  <c:v>0.45714285714285713</c:v>
                </c:pt>
                <c:pt idx="2">
                  <c:v>0.12380952380952381</c:v>
                </c:pt>
                <c:pt idx="3">
                  <c:v>6.6666666666666666E-2</c:v>
                </c:pt>
                <c:pt idx="4">
                  <c:v>9.5238095238095233E-2</c:v>
                </c:pt>
              </c:numCache>
            </c:numRef>
          </c:val>
          <c:extLst>
            <c:ext xmlns:c16="http://schemas.microsoft.com/office/drawing/2014/chart" uri="{C3380CC4-5D6E-409C-BE32-E72D297353CC}">
              <c16:uniqueId val="{0000000A-2DE9-D648-98CA-9FFB13C567B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200" b="0" i="0" u="none" strike="noStrike" kern="1200" baseline="0">
                <a:solidFill>
                  <a:srgbClr val="633869"/>
                </a:solidFill>
                <a:latin typeface="Times New Roman" panose="02020603050405020304" pitchFamily="18" charset="0"/>
                <a:ea typeface="+mn-ea"/>
                <a:cs typeface="Times New Roman" panose="02020603050405020304" pitchFamily="18" charset="0"/>
              </a:defRPr>
            </a:pPr>
            <a:endParaRPr lang="zh-CN"/>
          </a:p>
        </c:txPr>
      </c:legendEntry>
      <c:legendEntry>
        <c:idx val="1"/>
        <c:txPr>
          <a:bodyPr rot="0" spcFirstLastPara="1" vertOverflow="ellipsis" vert="horz" wrap="square" anchor="ctr" anchorCtr="1"/>
          <a:lstStyle/>
          <a:p>
            <a:pPr>
              <a:defRPr sz="1200" b="0" i="0" u="none" strike="noStrike" kern="1200" baseline="0">
                <a:solidFill>
                  <a:srgbClr val="633869"/>
                </a:solidFill>
                <a:latin typeface="Times New Roman" panose="02020603050405020304" pitchFamily="18" charset="0"/>
                <a:ea typeface="+mn-ea"/>
                <a:cs typeface="Times New Roman" panose="02020603050405020304" pitchFamily="18" charset="0"/>
              </a:defRPr>
            </a:pPr>
            <a:endParaRPr lang="zh-CN"/>
          </a:p>
        </c:txPr>
      </c:legendEntry>
      <c:legendEntry>
        <c:idx val="2"/>
        <c:txPr>
          <a:bodyPr rot="0" spcFirstLastPara="1" vertOverflow="ellipsis" vert="horz" wrap="square" anchor="ctr" anchorCtr="1"/>
          <a:lstStyle/>
          <a:p>
            <a:pPr>
              <a:defRPr sz="1200" b="0" i="0" u="none" strike="noStrike" kern="1200" baseline="0">
                <a:solidFill>
                  <a:srgbClr val="633869"/>
                </a:solidFill>
                <a:latin typeface="Times New Roman" panose="02020603050405020304" pitchFamily="18" charset="0"/>
                <a:ea typeface="+mn-ea"/>
                <a:cs typeface="Times New Roman" panose="02020603050405020304" pitchFamily="18" charset="0"/>
              </a:defRPr>
            </a:pPr>
            <a:endParaRPr lang="zh-CN"/>
          </a:p>
        </c:txPr>
      </c:legendEntry>
      <c:legendEntry>
        <c:idx val="3"/>
        <c:txPr>
          <a:bodyPr rot="0" spcFirstLastPara="1" vertOverflow="ellipsis" vert="horz" wrap="square" anchor="ctr" anchorCtr="1"/>
          <a:lstStyle/>
          <a:p>
            <a:pPr>
              <a:defRPr sz="1200" b="0" i="0" u="none" strike="noStrike" kern="1200" baseline="0">
                <a:solidFill>
                  <a:srgbClr val="633869"/>
                </a:solidFill>
                <a:latin typeface="Times New Roman" panose="02020603050405020304" pitchFamily="18" charset="0"/>
                <a:ea typeface="+mn-ea"/>
                <a:cs typeface="Times New Roman" panose="02020603050405020304" pitchFamily="18" charset="0"/>
              </a:defRPr>
            </a:pPr>
            <a:endParaRPr lang="zh-CN"/>
          </a:p>
        </c:txPr>
      </c:legendEntry>
      <c:legendEntry>
        <c:idx val="4"/>
        <c:txPr>
          <a:bodyPr rot="0" spcFirstLastPara="1" vertOverflow="ellipsis" vert="horz" wrap="square" anchor="ctr" anchorCtr="1"/>
          <a:lstStyle/>
          <a:p>
            <a:pPr>
              <a:defRPr sz="1200" b="0" i="0" u="none" strike="noStrike" kern="1200" baseline="0">
                <a:solidFill>
                  <a:srgbClr val="633869"/>
                </a:solidFill>
                <a:latin typeface="Times New Roman" panose="02020603050405020304" pitchFamily="18" charset="0"/>
                <a:ea typeface="+mn-ea"/>
                <a:cs typeface="Times New Roman" panose="02020603050405020304" pitchFamily="18" charset="0"/>
              </a:defRPr>
            </a:pPr>
            <a:endParaRPr lang="zh-CN"/>
          </a:p>
        </c:txPr>
      </c:legendEntry>
      <c:layout>
        <c:manualLayout>
          <c:xMode val="edge"/>
          <c:yMode val="edge"/>
          <c:x val="0.65146246076250147"/>
          <c:y val="0.23849290565482334"/>
          <c:w val="0.3426711131404942"/>
          <c:h val="0.5676900470265946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No</c:v>
                </c:pt>
              </c:strCache>
            </c:strRef>
          </c:tx>
          <c:spPr>
            <a:solidFill>
              <a:srgbClr val="FDD02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When Doing
Listening
Tasks</c:v>
                </c:pt>
                <c:pt idx="1">
                  <c:v>When Doing
Oral Tasks</c:v>
                </c:pt>
                <c:pt idx="2">
                  <c:v>When Doing Reading Tasks</c:v>
                </c:pt>
                <c:pt idx="3">
                  <c:v>When Doing Writing Tasks</c:v>
                </c:pt>
                <c:pt idx="4">
                  <c:v>When Doing Translation 
Tasks</c:v>
                </c:pt>
              </c:strCache>
            </c:strRef>
          </c:cat>
          <c:val>
            <c:numRef>
              <c:f>Sheet1!$B$2:$F$2</c:f>
              <c:numCache>
                <c:formatCode>General</c:formatCode>
                <c:ptCount val="5"/>
                <c:pt idx="0">
                  <c:v>70</c:v>
                </c:pt>
                <c:pt idx="1">
                  <c:v>72</c:v>
                </c:pt>
                <c:pt idx="2">
                  <c:v>8</c:v>
                </c:pt>
                <c:pt idx="3">
                  <c:v>22</c:v>
                </c:pt>
                <c:pt idx="4">
                  <c:v>31</c:v>
                </c:pt>
              </c:numCache>
            </c:numRef>
          </c:val>
          <c:extLst>
            <c:ext xmlns:c16="http://schemas.microsoft.com/office/drawing/2014/chart" uri="{C3380CC4-5D6E-409C-BE32-E72D297353CC}">
              <c16:uniqueId val="{00000000-ADE0-934D-B44B-8E05A199F39B}"/>
            </c:ext>
          </c:extLst>
        </c:ser>
        <c:ser>
          <c:idx val="1"/>
          <c:order val="1"/>
          <c:tx>
            <c:strRef>
              <c:f>Sheet1!$A$3</c:f>
              <c:strCache>
                <c:ptCount val="1"/>
                <c:pt idx="0">
                  <c:v>Yes</c:v>
                </c:pt>
              </c:strCache>
            </c:strRef>
          </c:tx>
          <c:spPr>
            <a:solidFill>
              <a:srgbClr val="8054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When Doing
Listening
Tasks</c:v>
                </c:pt>
                <c:pt idx="1">
                  <c:v>When Doing
Oral Tasks</c:v>
                </c:pt>
                <c:pt idx="2">
                  <c:v>When Doing Reading Tasks</c:v>
                </c:pt>
                <c:pt idx="3">
                  <c:v>When Doing Writing Tasks</c:v>
                </c:pt>
                <c:pt idx="4">
                  <c:v>When Doing Translation 
Tasks</c:v>
                </c:pt>
              </c:strCache>
            </c:strRef>
          </c:cat>
          <c:val>
            <c:numRef>
              <c:f>Sheet1!$B$3:$F$3</c:f>
              <c:numCache>
                <c:formatCode>General</c:formatCode>
                <c:ptCount val="5"/>
                <c:pt idx="0">
                  <c:v>36</c:v>
                </c:pt>
                <c:pt idx="1">
                  <c:v>34</c:v>
                </c:pt>
                <c:pt idx="2">
                  <c:v>97</c:v>
                </c:pt>
                <c:pt idx="3">
                  <c:v>83</c:v>
                </c:pt>
                <c:pt idx="4">
                  <c:v>74</c:v>
                </c:pt>
              </c:numCache>
            </c:numRef>
          </c:val>
          <c:extLst>
            <c:ext xmlns:c16="http://schemas.microsoft.com/office/drawing/2014/chart" uri="{C3380CC4-5D6E-409C-BE32-E72D297353CC}">
              <c16:uniqueId val="{00000001-ADE0-934D-B44B-8E05A199F39B}"/>
            </c:ext>
          </c:extLst>
        </c:ser>
        <c:dLbls>
          <c:dLblPos val="outEnd"/>
          <c:showLegendKey val="0"/>
          <c:showVal val="1"/>
          <c:showCatName val="0"/>
          <c:showSerName val="0"/>
          <c:showPercent val="0"/>
          <c:showBubbleSize val="0"/>
        </c:dLbls>
        <c:gapWidth val="219"/>
        <c:overlap val="-27"/>
        <c:axId val="1298940479"/>
        <c:axId val="1321507392"/>
      </c:barChart>
      <c:catAx>
        <c:axId val="1298940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CN"/>
          </a:p>
        </c:txPr>
        <c:crossAx val="1321507392"/>
        <c:crosses val="autoZero"/>
        <c:auto val="1"/>
        <c:lblAlgn val="ctr"/>
        <c:lblOffset val="100"/>
        <c:noMultiLvlLbl val="0"/>
      </c:catAx>
      <c:valAx>
        <c:axId val="132150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2989404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FBCE2F"/>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6D5-9542-B8C7-7D901C731693}"/>
              </c:ext>
            </c:extLst>
          </c:dPt>
          <c:dPt>
            <c:idx val="1"/>
            <c:bubble3D val="0"/>
            <c:spPr>
              <a:solidFill>
                <a:srgbClr val="805499"/>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6D5-9542-B8C7-7D901C731693}"/>
              </c:ext>
            </c:extLst>
          </c:dPt>
          <c:dLbls>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Sheet1!$A$2:$A$3</c:f>
              <c:strCache>
                <c:ptCount val="2"/>
                <c:pt idx="0">
                  <c:v>Concise Dictionary</c:v>
                </c:pt>
                <c:pt idx="1">
                  <c:v>Authority Dictionary (Oxford, Collins, etc)</c:v>
                </c:pt>
              </c:strCache>
            </c:strRef>
          </c:cat>
          <c:val>
            <c:numRef>
              <c:f>Sheet1!$B$2:$B$3</c:f>
              <c:numCache>
                <c:formatCode>General</c:formatCode>
                <c:ptCount val="2"/>
                <c:pt idx="0">
                  <c:v>0.69523809523809521</c:v>
                </c:pt>
                <c:pt idx="1">
                  <c:v>0.31428571428571428</c:v>
                </c:pt>
              </c:numCache>
            </c:numRef>
          </c:val>
          <c:extLst>
            <c:ext xmlns:c16="http://schemas.microsoft.com/office/drawing/2014/chart" uri="{C3380CC4-5D6E-409C-BE32-E72D297353CC}">
              <c16:uniqueId val="{00000004-C6D5-9542-B8C7-7D901C73169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3635836038316329"/>
          <c:y val="0.4196968826704392"/>
          <c:w val="0.3340518615401723"/>
          <c:h val="0.234789396899914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对于有道“简明”页面中提供的释义，您的满意程度是</c:v>
                </c:pt>
              </c:strCache>
            </c:strRef>
          </c:tx>
          <c:dPt>
            <c:idx val="0"/>
            <c:bubble3D val="0"/>
            <c:spPr>
              <a:solidFill>
                <a:srgbClr val="422E4E"/>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927-A24C-BB5B-B893DF6A8E2F}"/>
              </c:ext>
            </c:extLst>
          </c:dPt>
          <c:dPt>
            <c:idx val="1"/>
            <c:bubble3D val="0"/>
            <c:spPr>
              <a:solidFill>
                <a:srgbClr val="94209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927-A24C-BB5B-B893DF6A8E2F}"/>
              </c:ext>
            </c:extLst>
          </c:dPt>
          <c:dPt>
            <c:idx val="2"/>
            <c:bubble3D val="0"/>
            <c:spPr>
              <a:solidFill>
                <a:srgbClr val="FBCE2F"/>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927-A24C-BB5B-B893DF6A8E2F}"/>
              </c:ext>
            </c:extLst>
          </c:dPt>
          <c:dPt>
            <c:idx val="3"/>
            <c:bubble3D val="0"/>
            <c:spPr>
              <a:solidFill>
                <a:srgbClr val="805499"/>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5927-A24C-BB5B-B893DF6A8E2F}"/>
              </c:ext>
            </c:extLst>
          </c:dPt>
          <c:dPt>
            <c:idx val="4"/>
            <c:bubble3D val="0"/>
            <c:spPr>
              <a:solidFill>
                <a:srgbClr val="B68BC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5927-A24C-BB5B-B893DF6A8E2F}"/>
              </c:ext>
            </c:extLst>
          </c:dPt>
          <c:dLbls>
            <c:dLbl>
              <c:idx val="1"/>
              <c:layout>
                <c:manualLayout>
                  <c:x val="-3.6333400552447409E-2"/>
                  <c:y val="0.13615445384447047"/>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927-A24C-BB5B-B893DF6A8E2F}"/>
                </c:ext>
              </c:extLst>
            </c:dLbl>
            <c:dLbl>
              <c:idx val="4"/>
              <c:layout>
                <c:manualLayout>
                  <c:x val="2.3765552236286083E-2"/>
                  <c:y val="0.1178443073796180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5927-A24C-BB5B-B893DF6A8E2F}"/>
                </c:ext>
              </c:extLst>
            </c:dLbl>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Very Unsatisfied</c:v>
                </c:pt>
                <c:pt idx="1">
                  <c:v>Unsatisfied</c:v>
                </c:pt>
                <c:pt idx="2">
                  <c:v>Neutral</c:v>
                </c:pt>
                <c:pt idx="3">
                  <c:v>Satisfied</c:v>
                </c:pt>
                <c:pt idx="4">
                  <c:v>Very Satisfied</c:v>
                </c:pt>
              </c:strCache>
            </c:strRef>
          </c:cat>
          <c:val>
            <c:numRef>
              <c:f>Sheet1!$B$2:$B$6</c:f>
              <c:numCache>
                <c:formatCode>General</c:formatCode>
                <c:ptCount val="5"/>
                <c:pt idx="0">
                  <c:v>9.5238095238095247E-3</c:v>
                </c:pt>
                <c:pt idx="1">
                  <c:v>0.11428571428571428</c:v>
                </c:pt>
                <c:pt idx="2">
                  <c:v>0.42857142857142855</c:v>
                </c:pt>
                <c:pt idx="3">
                  <c:v>0.3619047619047619</c:v>
                </c:pt>
                <c:pt idx="4">
                  <c:v>7.6190476190476197E-2</c:v>
                </c:pt>
              </c:numCache>
            </c:numRef>
          </c:val>
          <c:extLst>
            <c:ext xmlns:c16="http://schemas.microsoft.com/office/drawing/2014/chart" uri="{C3380CC4-5D6E-409C-BE32-E72D297353CC}">
              <c16:uniqueId val="{0000000A-5927-A24C-BB5B-B893DF6A8E2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0E8982-5ACC-464A-9D7D-3241F007E1E9}" type="datetimeFigureOut">
              <a:rPr kumimoji="1" lang="zh-CN" altLang="en-US" smtClean="0"/>
              <a:t>2023/6/22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9290D-90F5-E148-968D-DC57605968CD}" type="slidenum">
              <a:rPr kumimoji="1" lang="zh-CN" altLang="en-US" smtClean="0"/>
              <a:t>‹#›</a:t>
            </a:fld>
            <a:endParaRPr kumimoji="1" lang="zh-CN" altLang="en-US"/>
          </a:p>
        </p:txBody>
      </p:sp>
    </p:spTree>
    <p:extLst>
      <p:ext uri="{BB962C8B-B14F-4D97-AF65-F5344CB8AC3E}">
        <p14:creationId xmlns:p14="http://schemas.microsoft.com/office/powerpoint/2010/main" val="4073007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Thank you for your gracious introduction. Good morning, ladies and gentlemen. We are from the Chinese University of Hongkong, Shenzhen, and my name is Meng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Fanfei</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We appreciate the opportunity to report our research here. Our topic is, the Inaccuracy of an E-Dictionary and Its Influence on Chinese Language Users</a:t>
            </a:r>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1</a:t>
            </a:fld>
            <a:endParaRPr lang="en-US"/>
          </a:p>
        </p:txBody>
      </p:sp>
    </p:spTree>
    <p:extLst>
      <p:ext uri="{BB962C8B-B14F-4D97-AF65-F5344CB8AC3E}">
        <p14:creationId xmlns:p14="http://schemas.microsoft.com/office/powerpoint/2010/main" val="2478224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We would like to give this talk in four parts: research background, methodology, main findings, and a brief conclusion.</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2</a:t>
            </a:fld>
            <a:endParaRPr lang="en-US"/>
          </a:p>
        </p:txBody>
      </p:sp>
    </p:spTree>
    <p:extLst>
      <p:ext uri="{BB962C8B-B14F-4D97-AF65-F5344CB8AC3E}">
        <p14:creationId xmlns:p14="http://schemas.microsoft.com/office/powerpoint/2010/main" val="3773805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To begin with, I think it would be better to start out by reviewing the background of this area. </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kumimoji="1" lang="zh-CN" altLang="en-US" dirty="0"/>
          </a:p>
        </p:txBody>
      </p:sp>
      <p:sp>
        <p:nvSpPr>
          <p:cNvPr id="4" name="灯片编号占位符 3"/>
          <p:cNvSpPr>
            <a:spLocks noGrp="1"/>
          </p:cNvSpPr>
          <p:nvPr>
            <p:ph type="sldNum" sz="quarter" idx="5"/>
          </p:nvPr>
        </p:nvSpPr>
        <p:spPr/>
        <p:txBody>
          <a:bodyPr/>
          <a:lstStyle/>
          <a:p>
            <a:fld id="{A559290D-90F5-E148-968D-DC57605968CD}" type="slidenum">
              <a:rPr kumimoji="1" lang="zh-CN" altLang="en-US" smtClean="0"/>
              <a:t>3</a:t>
            </a:fld>
            <a:endParaRPr kumimoji="1" lang="zh-CN" altLang="en-US"/>
          </a:p>
        </p:txBody>
      </p:sp>
    </p:spTree>
    <p:extLst>
      <p:ext uri="{BB962C8B-B14F-4D97-AF65-F5344CB8AC3E}">
        <p14:creationId xmlns:p14="http://schemas.microsoft.com/office/powerpoint/2010/main" val="610279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The pervasive influence of online dictionaries on second-language learners cannot be underestimated. They have become vital instruments in language learning, impacting learners’ vocabulary knowledge. It has been found that one of the most popular online dictionaries in China is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Youdao</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dictionary, and students tend to over-trust in the validity of online dictionaries.</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However, is it truly reliable? We are wondering whether its efficacy would be compromised by potential inaccuracies or incomplete definitions. </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C7D88B3-D682-8645-A979-0655D98AEFE8}" type="slidenum">
              <a:rPr lang="en-US" smtClean="0"/>
              <a:t>4</a:t>
            </a:fld>
            <a:endParaRPr lang="en-US"/>
          </a:p>
        </p:txBody>
      </p:sp>
    </p:spTree>
    <p:extLst>
      <p:ext uri="{BB962C8B-B14F-4D97-AF65-F5344CB8AC3E}">
        <p14:creationId xmlns:p14="http://schemas.microsoft.com/office/powerpoint/2010/main" val="2726168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Previous studies have shed light on several factors influencing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learners’perception</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and production of vocabulary when they are consulting e-dictionaries, including learner’s L2 language proficiency, dictionary skills, and technology issues of the dictionary itself.  </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However, regarding the issue of content reliability, past research has mainly focused on comparing and ranking various online dictionaries, rarely discussing specific faults in them and whether they affect users.</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As a result, our study aims to identify common errors and deficiencies in the most popular electronic dictionary in China, and explore how these issues may affect undergraduate students’ vocabulary knowledge in the second language.</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C7D88B3-D682-8645-A979-0655D98AEFE8}" type="slidenum">
              <a:rPr lang="en-US" smtClean="0"/>
              <a:t>5</a:t>
            </a:fld>
            <a:endParaRPr lang="en-US"/>
          </a:p>
        </p:txBody>
      </p:sp>
    </p:spTree>
    <p:extLst>
      <p:ext uri="{BB962C8B-B14F-4D97-AF65-F5344CB8AC3E}">
        <p14:creationId xmlns:p14="http://schemas.microsoft.com/office/powerpoint/2010/main" val="1848639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DengXian" panose="02010600030101010101" pitchFamily="2" charset="-122"/>
                <a:cs typeface="Times New Roman" panose="02020603050405020304" pitchFamily="18" charset="0"/>
              </a:rPr>
              <a:t>Next, I will briefly introduce the methodology we used. </a:t>
            </a:r>
            <a:endParaRPr kumimoji="1" lang="zh-CN" altLang="en-US" dirty="0"/>
          </a:p>
        </p:txBody>
      </p:sp>
      <p:sp>
        <p:nvSpPr>
          <p:cNvPr id="4" name="灯片编号占位符 3"/>
          <p:cNvSpPr>
            <a:spLocks noGrp="1"/>
          </p:cNvSpPr>
          <p:nvPr>
            <p:ph type="sldNum" sz="quarter" idx="5"/>
          </p:nvPr>
        </p:nvSpPr>
        <p:spPr/>
        <p:txBody>
          <a:bodyPr/>
          <a:lstStyle/>
          <a:p>
            <a:fld id="{A559290D-90F5-E148-968D-DC57605968CD}" type="slidenum">
              <a:rPr kumimoji="1" lang="zh-CN" altLang="en-US" smtClean="0"/>
              <a:t>6</a:t>
            </a:fld>
            <a:endParaRPr kumimoji="1" lang="zh-CN" altLang="en-US"/>
          </a:p>
        </p:txBody>
      </p:sp>
    </p:spTree>
    <p:extLst>
      <p:ext uri="{BB962C8B-B14F-4D97-AF65-F5344CB8AC3E}">
        <p14:creationId xmlns:p14="http://schemas.microsoft.com/office/powerpoint/2010/main" val="2172714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This is the interface of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Yodao</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dictionary. Five optional dictionaries are provided to users for consulting words.  the latter four are the e-copies of some</a:t>
            </a:r>
            <a:r>
              <a:rPr lang="zh-CN" altLang="en-US" sz="1800" kern="100" dirty="0">
                <a:effectLst/>
                <a:latin typeface="DengXian" panose="02010600030101010101" pitchFamily="2" charset="-122"/>
                <a:ea typeface="DengXian" panose="02010600030101010101" pitchFamily="2" charset="-122"/>
                <a:cs typeface="Times New Roman" panose="02020603050405020304" pitchFamily="18" charset="0"/>
              </a:rPr>
              <a:t> </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famous authoritative dictionaries embedded into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Youdao</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platform, including Oxford, new Oxford, Collins, and Webster. Well, the first one is the concise dictionary, word entries in it are generated from extensive Internet resource, and it is the default page that users see first when they access the platform.</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Our initial observation discovered that some word definitions in it are unreliable, so the concise dictionary is the targeted one in our research.</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7</a:t>
            </a:fld>
            <a:endParaRPr lang="en-US"/>
          </a:p>
        </p:txBody>
      </p:sp>
    </p:spTree>
    <p:extLst>
      <p:ext uri="{BB962C8B-B14F-4D97-AF65-F5344CB8AC3E}">
        <p14:creationId xmlns:p14="http://schemas.microsoft.com/office/powerpoint/2010/main" val="1384279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The method of this research has two parts, a short survey and a translation experiment.</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We have 105 undergraduate participants. They’re all native speakers and over 97% have fairly high English proficiency.</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8</a:t>
            </a:fld>
            <a:endParaRPr lang="en-US"/>
          </a:p>
        </p:txBody>
      </p:sp>
    </p:spTree>
    <p:extLst>
      <p:ext uri="{BB962C8B-B14F-4D97-AF65-F5344CB8AC3E}">
        <p14:creationId xmlns:p14="http://schemas.microsoft.com/office/powerpoint/2010/main" val="3333360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So how did we design the questionnaire? It has three sections: participants background information, their usage habits of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Youdao</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dictionary, and their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overal</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attitudes towards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Youdao</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This survey aims at confirming the significance of studying the influence of dictionary accuracy on students‘ learning.</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9</a:t>
            </a:fld>
            <a:endParaRPr lang="en-US"/>
          </a:p>
        </p:txBody>
      </p:sp>
    </p:spTree>
    <p:extLst>
      <p:ext uri="{BB962C8B-B14F-4D97-AF65-F5344CB8AC3E}">
        <p14:creationId xmlns:p14="http://schemas.microsoft.com/office/powerpoint/2010/main" val="2885763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And about the translation experiment, some undergraduate students in our university voluntarily provided us with 10 words with problematic Chinese definitions in concise dictionary, they all have </a:t>
            </a:r>
            <a:r>
              <a:rPr lang="en-US" altLang="zh-CN" sz="1800" kern="100" dirty="0" err="1">
                <a:effectLst/>
                <a:latin typeface="DengXian" panose="02010600030101010101" pitchFamily="2" charset="-122"/>
                <a:ea typeface="DengXian" panose="02010600030101010101" pitchFamily="2" charset="-122"/>
                <a:cs typeface="Times New Roman" panose="02020603050405020304" pitchFamily="18" charset="0"/>
              </a:rPr>
              <a:t>unfamiliarmeanings</a:t>
            </a: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 with frequencies lower than 1000 in COCA and BNC. And these words are hidden in 10 sentences respectively for participants to translate into Chinese. </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10</a:t>
            </a:fld>
            <a:endParaRPr lang="en-US"/>
          </a:p>
        </p:txBody>
      </p:sp>
    </p:spTree>
    <p:extLst>
      <p:ext uri="{BB962C8B-B14F-4D97-AF65-F5344CB8AC3E}">
        <p14:creationId xmlns:p14="http://schemas.microsoft.com/office/powerpoint/2010/main" val="74751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So here is how our research went on </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Bose, the questionnaire and the translation experiments I mentioned before were conducted online. Questionnaire first, then comes to the experiment. participants were required to share the screen while finishing them with researchers via zoom for one on one observation</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C7D88B3-D682-8645-A979-0655D98AEFE8}" type="slidenum">
              <a:rPr lang="en-US" smtClean="0"/>
              <a:t>11</a:t>
            </a:fld>
            <a:endParaRPr lang="en-US"/>
          </a:p>
        </p:txBody>
      </p:sp>
    </p:spTree>
    <p:extLst>
      <p:ext uri="{BB962C8B-B14F-4D97-AF65-F5344CB8AC3E}">
        <p14:creationId xmlns:p14="http://schemas.microsoft.com/office/powerpoint/2010/main" val="2428349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Specifically, for the translation task, students were required to translate each sentence twice in the first translation attempt , if they encountered lexical problems they can only refer to the concise dictionary</a:t>
            </a:r>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12</a:t>
            </a:fld>
            <a:endParaRPr lang="en-US"/>
          </a:p>
        </p:txBody>
      </p:sp>
    </p:spTree>
    <p:extLst>
      <p:ext uri="{BB962C8B-B14F-4D97-AF65-F5344CB8AC3E}">
        <p14:creationId xmlns:p14="http://schemas.microsoft.com/office/powerpoint/2010/main" val="6988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And in the second translation attempt, they can refer to the authoritative dictionary one day don’t know some of the words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This process is to investigate whether the definitions in two types of dictionaries would result in different understandings</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13</a:t>
            </a:fld>
            <a:endParaRPr lang="en-US"/>
          </a:p>
        </p:txBody>
      </p:sp>
    </p:spTree>
    <p:extLst>
      <p:ext uri="{BB962C8B-B14F-4D97-AF65-F5344CB8AC3E}">
        <p14:creationId xmlns:p14="http://schemas.microsoft.com/office/powerpoint/2010/main" val="4193305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In addition, after they translate each sentence twice, we have two introspective questions for them.</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r>
              <a:rPr lang="en-US" altLang="zh-CN" sz="1200" kern="100" dirty="0">
                <a:effectLst/>
                <a:latin typeface="DengXian" panose="02010600030101010101" pitchFamily="2" charset="-122"/>
                <a:ea typeface="DengXian" panose="02010600030101010101" pitchFamily="2" charset="-122"/>
                <a:cs typeface="Times New Roman" panose="02020603050405020304" pitchFamily="18" charset="0"/>
              </a:rPr>
              <a:t>The first question asked participants’ instant feedback on how they had determined the meaning of the target word, whether their understanding of the tested word was based on the CD, the ADs, the context, or their prior knowledge.</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r>
              <a:rPr lang="en-US" altLang="zh-CN" sz="1200" dirty="0">
                <a:effectLst/>
                <a:latin typeface="DengXian" panose="02010600030101010101" pitchFamily="2" charset="-122"/>
                <a:cs typeface="Times New Roman" panose="02020603050405020304" pitchFamily="18" charset="0"/>
              </a:rPr>
              <a:t>In the second introspective question, students were provided with the correct answers they had just worked on. By comparing it with their own, they expressed their opinion on the quality of CD entries. </a:t>
            </a:r>
            <a:endParaRPr lang="en-US" altLang="zh-CN" dirty="0"/>
          </a:p>
          <a:p>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14</a:t>
            </a:fld>
            <a:endParaRPr lang="en-US"/>
          </a:p>
        </p:txBody>
      </p:sp>
    </p:spTree>
    <p:extLst>
      <p:ext uri="{BB962C8B-B14F-4D97-AF65-F5344CB8AC3E}">
        <p14:creationId xmlns:p14="http://schemas.microsoft.com/office/powerpoint/2010/main" val="114014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DengXian" panose="02010600030101010101" pitchFamily="2" charset="-122"/>
                <a:ea typeface="DengXian" panose="02010600030101010101" pitchFamily="2" charset="-122"/>
                <a:cs typeface="Times New Roman" panose="02020603050405020304" pitchFamily="18" charset="0"/>
              </a:rPr>
              <a:t>Finally, positioned at the conclusion of the translation experiment, there was a final question for the participants that served as a comprehensive evaluation of the Concise Dictionary.</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7D88B3-D682-8645-A979-0655D98AEFE8}" type="slidenum">
              <a:rPr lang="en-US" smtClean="0"/>
              <a:t>15</a:t>
            </a:fld>
            <a:endParaRPr lang="en-US"/>
          </a:p>
        </p:txBody>
      </p:sp>
    </p:spTree>
    <p:extLst>
      <p:ext uri="{BB962C8B-B14F-4D97-AF65-F5344CB8AC3E}">
        <p14:creationId xmlns:p14="http://schemas.microsoft.com/office/powerpoint/2010/main" val="2088259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4538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324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0591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993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6260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909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five words, </a:t>
            </a:r>
            <a:r>
              <a:rPr lang="en-US" altLang="zh-CN" sz="1800" i="1" dirty="0">
                <a:effectLst/>
                <a:latin typeface="Times New Roman" panose="02020603050405020304" pitchFamily="18" charset="0"/>
                <a:ea typeface="Times New Roman" panose="02020603050405020304" pitchFamily="18" charset="0"/>
                <a:cs typeface="Times New Roman" panose="02020603050405020304" pitchFamily="18" charset="0"/>
              </a:rPr>
              <a:t>irritant</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800" i="1" dirty="0">
                <a:effectLst/>
                <a:latin typeface="Times New Roman" panose="02020603050405020304" pitchFamily="18" charset="0"/>
                <a:ea typeface="Times New Roman" panose="02020603050405020304" pitchFamily="18" charset="0"/>
                <a:cs typeface="Times New Roman" panose="02020603050405020304" pitchFamily="18" charset="0"/>
              </a:rPr>
              <a:t>slosh</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800" i="1" dirty="0">
                <a:effectLst/>
                <a:latin typeface="Times New Roman" panose="02020603050405020304" pitchFamily="18" charset="0"/>
                <a:ea typeface="Times New Roman" panose="02020603050405020304" pitchFamily="18" charset="0"/>
                <a:cs typeface="Times New Roman" panose="02020603050405020304" pitchFamily="18" charset="0"/>
              </a:rPr>
              <a:t>raunchy</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800" i="1" dirty="0">
                <a:effectLst/>
                <a:latin typeface="Times New Roman" panose="02020603050405020304" pitchFamily="18" charset="0"/>
                <a:ea typeface="Times New Roman" panose="02020603050405020304" pitchFamily="18" charset="0"/>
                <a:cs typeface="Times New Roman" panose="02020603050405020304" pitchFamily="18" charset="0"/>
              </a:rPr>
              <a:t>nostrum</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altLang="zh-CN" sz="1800" i="1" dirty="0">
                <a:effectLst/>
                <a:latin typeface="Times New Roman" panose="02020603050405020304" pitchFamily="18" charset="0"/>
                <a:ea typeface="Times New Roman" panose="02020603050405020304" pitchFamily="18" charset="0"/>
                <a:cs typeface="Times New Roman" panose="02020603050405020304" pitchFamily="18" charset="0"/>
              </a:rPr>
              <a:t>nerveless </a:t>
            </a:r>
            <a:r>
              <a:rPr lang="en-US" altLang="zh-CN" sz="1800" dirty="0">
                <a:effectLst/>
                <a:latin typeface="Times New Roman" panose="02020603050405020304" pitchFamily="18" charset="0"/>
                <a:ea typeface="Times New Roman" panose="02020603050405020304" pitchFamily="18" charset="0"/>
                <a:cs typeface="Times New Roman" panose="02020603050405020304" pitchFamily="18" charset="0"/>
              </a:rPr>
              <a:t>received the average score differences above 0.5.</a:t>
            </a:r>
            <a:r>
              <a:rPr lang="en-US" altLang="zh-CN" sz="1800" dirty="0">
                <a:effectLst/>
                <a:latin typeface="Times New Roman" panose="02020603050405020304" pitchFamily="18" charset="0"/>
                <a:ea typeface="DengXian" panose="02010600030101010101" pitchFamily="2" charset="-122"/>
              </a:rPr>
              <a:t> In order to explore the factors resulting in users’ underperformance when using the CD, their translation and the interface of looking up the tested words in the CD were examined.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7700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kern="0" dirty="0">
                <a:solidFill>
                  <a:srgbClr val="000000"/>
                </a:solidFill>
                <a:effectLst/>
                <a:latin typeface="Times New Roman" panose="02020603050405020304" pitchFamily="18" charset="0"/>
                <a:ea typeface="宋体" panose="02010600030101010101" pitchFamily="2" charset="-122"/>
              </a:rPr>
              <a:t>The disparity between the scores obtained by using the CD and ADs to aid in the comprehension of </a:t>
            </a:r>
            <a:r>
              <a:rPr lang="en-US" altLang="zh-CN" sz="1800" i="1" kern="0" dirty="0">
                <a:solidFill>
                  <a:srgbClr val="000000"/>
                </a:solidFill>
                <a:effectLst/>
                <a:latin typeface="Times New Roman" panose="02020603050405020304" pitchFamily="18" charset="0"/>
                <a:ea typeface="宋体" panose="02010600030101010101" pitchFamily="2" charset="-122"/>
              </a:rPr>
              <a:t>irritant</a:t>
            </a:r>
            <a:r>
              <a:rPr lang="en-US" altLang="zh-CN" sz="1800" kern="0" dirty="0">
                <a:solidFill>
                  <a:srgbClr val="000000"/>
                </a:solidFill>
                <a:effectLst/>
                <a:latin typeface="Times New Roman" panose="02020603050405020304" pitchFamily="18" charset="0"/>
                <a:ea typeface="宋体" panose="02010600030101010101" pitchFamily="2" charset="-122"/>
              </a:rPr>
              <a:t> is remarkable, with a significant difference of 1.08. </a:t>
            </a:r>
          </a:p>
          <a:p>
            <a:r>
              <a:rPr lang="en-US" altLang="zh-CN" sz="1800" kern="0" dirty="0">
                <a:solidFill>
                  <a:srgbClr val="000000"/>
                </a:solidFill>
                <a:effectLst/>
                <a:latin typeface="Times New Roman" panose="02020603050405020304" pitchFamily="18" charset="0"/>
                <a:ea typeface="宋体" panose="02010600030101010101" pitchFamily="2" charset="-122"/>
              </a:rPr>
              <a:t>87% of participants misunderstood the word</a:t>
            </a:r>
            <a:r>
              <a:rPr lang="zh-CN" altLang="zh-CN" dirty="0">
                <a:effectLst/>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09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88125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6182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113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792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5928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459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148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6898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7743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Times New Roman" panose="02020603050405020304" pitchFamily="18" charset="0"/>
                <a:ea typeface="DengXian" panose="02010600030101010101" pitchFamily="2" charset="-122"/>
                <a:cs typeface="Arial" panose="020B0604020202020204" pitchFamily="34" charset="0"/>
              </a:rPr>
              <a:t>While we further analyzed the translation answers of all participants for </a:t>
            </a:r>
            <a:r>
              <a:rPr lang="en-US" altLang="zh-CN" sz="1200" i="1" kern="100" dirty="0">
                <a:effectLst/>
                <a:latin typeface="Times New Roman" panose="02020603050405020304" pitchFamily="18" charset="0"/>
                <a:ea typeface="DengXian" panose="02010600030101010101" pitchFamily="2" charset="-122"/>
                <a:cs typeface="Arial" panose="020B0604020202020204" pitchFamily="34" charset="0"/>
              </a:rPr>
              <a:t>dearly</a:t>
            </a:r>
            <a:r>
              <a:rPr lang="en-US" altLang="zh-CN" sz="1200" kern="100" dirty="0">
                <a:effectLst/>
                <a:latin typeface="Times New Roman" panose="02020603050405020304" pitchFamily="18" charset="0"/>
                <a:ea typeface="DengXian" panose="02010600030101010101" pitchFamily="2" charset="-122"/>
                <a:cs typeface="Arial" panose="020B0604020202020204" pitchFamily="34" charset="0"/>
              </a:rPr>
              <a:t>, it was found that 24 % of the assumed answers generated from using ADs were identical to the answers in the CD. These were all wrong answers with 0 marks, thus dragging down the average score of using the AD, as shown in Table 4. Due to the sequence design of the translation experiment, the question based on the use of CD was presented before the one using ADs, meaning that the participants might have directly copied their previous answers to the latter translations. This assumption was confirmed by retrieving the screen recordings of the process. Therefore, it could be concluded that the students had a trust in the CD, and thus skipped the use of ADs.</a:t>
            </a:r>
            <a:endParaRPr lang="zh-CN" altLang="zh-CN" sz="1200" kern="100" dirty="0">
              <a:effectLst/>
              <a:latin typeface="DengXian" panose="02010600030101010101" pitchFamily="2" charset="-122"/>
              <a:ea typeface="DengXian" panose="02010600030101010101" pitchFamily="2" charset="-122"/>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4116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510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Times New Roman" panose="02020603050405020304" pitchFamily="18" charset="0"/>
                <a:ea typeface="DengXian" panose="02010600030101010101" pitchFamily="2" charset="-122"/>
                <a:cs typeface="Arial" panose="020B0604020202020204" pitchFamily="34" charset="0"/>
              </a:rPr>
              <a:t>Upon reviewing the AD translation answers of the word </a:t>
            </a:r>
            <a:r>
              <a:rPr lang="en-US" altLang="zh-CN" sz="1800" i="1" kern="100" dirty="0">
                <a:effectLst/>
                <a:latin typeface="Times New Roman" panose="02020603050405020304" pitchFamily="18" charset="0"/>
                <a:ea typeface="DengXian" panose="02010600030101010101" pitchFamily="2" charset="-122"/>
                <a:cs typeface="Arial" panose="020B0604020202020204" pitchFamily="34" charset="0"/>
              </a:rPr>
              <a:t>slosh</a:t>
            </a:r>
            <a:r>
              <a:rPr lang="en-US" altLang="zh-CN" sz="1800" kern="100" dirty="0">
                <a:effectLst/>
                <a:latin typeface="Times New Roman" panose="02020603050405020304" pitchFamily="18" charset="0"/>
                <a:ea typeface="DengXian" panose="02010600030101010101" pitchFamily="2" charset="-122"/>
                <a:cs typeface="Arial" panose="020B0604020202020204" pitchFamily="34" charset="0"/>
              </a:rPr>
              <a:t>, we discovered that 32% of translations adopted the synonyms of the first and second senses in ADs, resulting in misunderstandings of the word </a:t>
            </a:r>
            <a:r>
              <a:rPr lang="en-US" altLang="zh-CN" sz="1800" i="1" kern="100" dirty="0">
                <a:effectLst/>
                <a:latin typeface="Times New Roman" panose="02020603050405020304" pitchFamily="18" charset="0"/>
                <a:ea typeface="DengXian" panose="02010600030101010101" pitchFamily="2" charset="-122"/>
                <a:cs typeface="Arial" panose="020B0604020202020204" pitchFamily="34" charset="0"/>
              </a:rPr>
              <a:t>slosh</a:t>
            </a:r>
            <a:r>
              <a:rPr lang="en-US" altLang="zh-CN" sz="1800" kern="100" dirty="0">
                <a:effectLst/>
                <a:latin typeface="Times New Roman" panose="02020603050405020304" pitchFamily="18" charset="0"/>
                <a:ea typeface="DengXian" panose="02010600030101010101" pitchFamily="2" charset="-122"/>
                <a:cs typeface="Arial" panose="020B0604020202020204" pitchFamily="34" charset="0"/>
              </a:rPr>
              <a:t> in the context. After retrieving the screen recordings, the assumption was confirmed that these students tended to hover their mouse pointers over the first and second senses for an extended period without noticing the third sense, which was the correct meaning. This finding supports the previous study conducted by </a:t>
            </a:r>
            <a:r>
              <a:rPr lang="en-US" altLang="zh-CN" sz="1800" kern="100" dirty="0">
                <a:effectLst/>
                <a:latin typeface="Calibri" panose="020F0502020204030204" pitchFamily="34" charset="0"/>
                <a:ea typeface="DengXian" panose="02010600030101010101" pitchFamily="2" charset="-122"/>
                <a:cs typeface="Arial" panose="020B0604020202020204" pitchFamily="34" charset="0"/>
              </a:rPr>
              <a:t>﻿</a:t>
            </a:r>
            <a:r>
              <a:rPr lang="en-US" altLang="zh-CN" sz="1800" kern="100" dirty="0" err="1">
                <a:effectLst/>
                <a:latin typeface="Times New Roman" panose="02020603050405020304" pitchFamily="18" charset="0"/>
                <a:ea typeface="DengXian" panose="02010600030101010101" pitchFamily="2" charset="-122"/>
                <a:cs typeface="Arial" panose="020B0604020202020204" pitchFamily="34" charset="0"/>
              </a:rPr>
              <a:t>Nesi</a:t>
            </a:r>
            <a:r>
              <a:rPr lang="en-US" altLang="zh-CN" sz="1800" kern="100" dirty="0">
                <a:effectLst/>
                <a:latin typeface="Times New Roman" panose="02020603050405020304" pitchFamily="18" charset="0"/>
                <a:ea typeface="DengXian" panose="02010600030101010101" pitchFamily="2" charset="-122"/>
                <a:cs typeface="Arial" panose="020B0604020202020204" pitchFamily="34" charset="0"/>
              </a:rPr>
              <a:t> &amp; </a:t>
            </a:r>
            <a:r>
              <a:rPr lang="en-US" altLang="zh-CN" sz="1800" kern="100" dirty="0" err="1">
                <a:effectLst/>
                <a:latin typeface="Times New Roman" panose="02020603050405020304" pitchFamily="18" charset="0"/>
                <a:ea typeface="DengXian" panose="02010600030101010101" pitchFamily="2" charset="-122"/>
                <a:cs typeface="Arial" panose="020B0604020202020204" pitchFamily="34" charset="0"/>
              </a:rPr>
              <a:t>Haill</a:t>
            </a:r>
            <a:r>
              <a:rPr lang="en-US" altLang="zh-CN" sz="1800" kern="100" dirty="0">
                <a:effectLst/>
                <a:latin typeface="Times New Roman" panose="02020603050405020304" pitchFamily="18" charset="0"/>
                <a:ea typeface="DengXian" panose="02010600030101010101" pitchFamily="2" charset="-122"/>
                <a:cs typeface="Arial" panose="020B0604020202020204" pitchFamily="34" charset="0"/>
              </a:rPr>
              <a:t> (2002) that dictionary users are prone to the first definition given for a polysemous word, even when it is not appropriate in the context. </a:t>
            </a:r>
            <a:endParaRPr lang="zh-CN" altLang="zh-CN" sz="1800" kern="100" dirty="0">
              <a:effectLst/>
              <a:latin typeface="DengXian" panose="02010600030101010101" pitchFamily="2" charset="-122"/>
              <a:ea typeface="DengXian" panose="02010600030101010101" pitchFamily="2" charset="-122"/>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2222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0934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D88B3-D682-8645-A979-0655D98AEF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23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68200-6A7D-CDA1-04EE-9AAA7FFCC33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24B282-1562-7C89-CF34-BDD38C935B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E2A9B51-841C-285B-92BD-A915D1313C61}"/>
              </a:ext>
            </a:extLst>
          </p:cNvPr>
          <p:cNvSpPr>
            <a:spLocks noGrp="1"/>
          </p:cNvSpPr>
          <p:nvPr>
            <p:ph type="dt" sz="half" idx="10"/>
          </p:nvPr>
        </p:nvSpPr>
        <p:spPr/>
        <p:txBody>
          <a:bodyPr/>
          <a:lstStyle/>
          <a:p>
            <a:fld id="{0DC29EA5-AF14-6940-91C5-C573C153F3E6}" type="datetime1">
              <a:rPr lang="zh-CN" altLang="en-US" smtClean="0"/>
              <a:t>2023/6/22</a:t>
            </a:fld>
            <a:endParaRPr lang="en-US"/>
          </a:p>
        </p:txBody>
      </p:sp>
      <p:sp>
        <p:nvSpPr>
          <p:cNvPr id="5" name="Footer Placeholder 4">
            <a:extLst>
              <a:ext uri="{FF2B5EF4-FFF2-40B4-BE49-F238E27FC236}">
                <a16:creationId xmlns:a16="http://schemas.microsoft.com/office/drawing/2014/main" id="{6629FC45-22D2-AA88-71B6-C831841DD4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753E30-6362-290D-0023-748C3B6B1F0A}"/>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1629881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46E6C-4DC2-071C-EF84-03F1E9A9656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840C6E-3EC4-98AC-C8ED-020E8CB08A9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B51D777-00B5-4A3F-F42B-3FB9E3C1E18A}"/>
              </a:ext>
            </a:extLst>
          </p:cNvPr>
          <p:cNvSpPr>
            <a:spLocks noGrp="1"/>
          </p:cNvSpPr>
          <p:nvPr>
            <p:ph type="dt" sz="half" idx="10"/>
          </p:nvPr>
        </p:nvSpPr>
        <p:spPr/>
        <p:txBody>
          <a:bodyPr/>
          <a:lstStyle/>
          <a:p>
            <a:fld id="{00A2E7BE-0216-7148-8E22-1BB79D0091B6}" type="datetime1">
              <a:rPr lang="zh-CN" altLang="en-US" smtClean="0"/>
              <a:t>2023/6/22</a:t>
            </a:fld>
            <a:endParaRPr lang="en-US"/>
          </a:p>
        </p:txBody>
      </p:sp>
      <p:sp>
        <p:nvSpPr>
          <p:cNvPr id="5" name="Footer Placeholder 4">
            <a:extLst>
              <a:ext uri="{FF2B5EF4-FFF2-40B4-BE49-F238E27FC236}">
                <a16:creationId xmlns:a16="http://schemas.microsoft.com/office/drawing/2014/main" id="{29E339A0-A617-E670-4CF2-3E8DDFB9C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F0B979-5EBF-C2CF-6B86-7E45A913B221}"/>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954667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3AEC-3EE9-982D-9E40-CAD8A7E433B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08657D8-93BE-C393-877D-C36FB9E151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F244FB2-5161-E50B-616B-574DFD948350}"/>
              </a:ext>
            </a:extLst>
          </p:cNvPr>
          <p:cNvSpPr>
            <a:spLocks noGrp="1"/>
          </p:cNvSpPr>
          <p:nvPr>
            <p:ph type="dt" sz="half" idx="10"/>
          </p:nvPr>
        </p:nvSpPr>
        <p:spPr/>
        <p:txBody>
          <a:bodyPr/>
          <a:lstStyle/>
          <a:p>
            <a:fld id="{19CE4C88-CC99-A948-9230-E6C7730FC04F}" type="datetime1">
              <a:rPr lang="zh-CN" altLang="en-US" smtClean="0"/>
              <a:t>2023/6/22</a:t>
            </a:fld>
            <a:endParaRPr lang="en-US"/>
          </a:p>
        </p:txBody>
      </p:sp>
      <p:sp>
        <p:nvSpPr>
          <p:cNvPr id="5" name="Footer Placeholder 4">
            <a:extLst>
              <a:ext uri="{FF2B5EF4-FFF2-40B4-BE49-F238E27FC236}">
                <a16:creationId xmlns:a16="http://schemas.microsoft.com/office/drawing/2014/main" id="{59C25263-9299-0C59-3626-4FD61DD797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43BD96-9BCE-C622-5B93-870EFBC9C9A2}"/>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1390560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FC9E-EBE4-8FB5-A579-C978E73F279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8517AF2-98B6-25A5-9DF3-C6B8BAF31E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2580474-7B36-6EEC-73F6-142AF0BF77E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9849AB1-3A69-E932-28EA-000108636FDF}"/>
              </a:ext>
            </a:extLst>
          </p:cNvPr>
          <p:cNvSpPr>
            <a:spLocks noGrp="1"/>
          </p:cNvSpPr>
          <p:nvPr>
            <p:ph type="dt" sz="half" idx="10"/>
          </p:nvPr>
        </p:nvSpPr>
        <p:spPr/>
        <p:txBody>
          <a:bodyPr/>
          <a:lstStyle/>
          <a:p>
            <a:fld id="{E5BB70CD-0777-9546-A955-75D09E46135A}" type="datetime1">
              <a:rPr lang="zh-CN" altLang="en-US" smtClean="0"/>
              <a:t>2023/6/22</a:t>
            </a:fld>
            <a:endParaRPr lang="en-US"/>
          </a:p>
        </p:txBody>
      </p:sp>
      <p:sp>
        <p:nvSpPr>
          <p:cNvPr id="6" name="Footer Placeholder 5">
            <a:extLst>
              <a:ext uri="{FF2B5EF4-FFF2-40B4-BE49-F238E27FC236}">
                <a16:creationId xmlns:a16="http://schemas.microsoft.com/office/drawing/2014/main" id="{D088C773-8656-9C2C-7FC4-9603808EC0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F3C2A2-38E0-0694-DFFA-54E98EECA677}"/>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335936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D31F-CC6B-336F-E203-BB294868AF3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764CE5E-45A3-6740-8E71-0D6BD4A77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A650125-6BE2-8A0E-4E4F-3B31B43B51D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A1C48C4-4287-AC07-7651-BE68ACB1B1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2111236-88BD-FDFC-53BB-FF4E7EACCC2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698732E-24BB-1154-9167-6E9F4CBF0518}"/>
              </a:ext>
            </a:extLst>
          </p:cNvPr>
          <p:cNvSpPr>
            <a:spLocks noGrp="1"/>
          </p:cNvSpPr>
          <p:nvPr>
            <p:ph type="dt" sz="half" idx="10"/>
          </p:nvPr>
        </p:nvSpPr>
        <p:spPr/>
        <p:txBody>
          <a:bodyPr/>
          <a:lstStyle/>
          <a:p>
            <a:fld id="{0786BCE3-3DAC-FC4A-B497-76A3A0DFFC04}" type="datetime1">
              <a:rPr lang="zh-CN" altLang="en-US" smtClean="0"/>
              <a:t>2023/6/22</a:t>
            </a:fld>
            <a:endParaRPr lang="en-US"/>
          </a:p>
        </p:txBody>
      </p:sp>
      <p:sp>
        <p:nvSpPr>
          <p:cNvPr id="8" name="Footer Placeholder 7">
            <a:extLst>
              <a:ext uri="{FF2B5EF4-FFF2-40B4-BE49-F238E27FC236}">
                <a16:creationId xmlns:a16="http://schemas.microsoft.com/office/drawing/2014/main" id="{3195E070-9E52-90BE-CC7B-A4017B6DFC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053847-1AAB-616C-47AE-20CDC477279D}"/>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4149159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68FE0-C8A8-E6B4-FD46-73CE4E4C8CE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D03145A-E362-506E-4E45-E2756BD994A3}"/>
              </a:ext>
            </a:extLst>
          </p:cNvPr>
          <p:cNvSpPr>
            <a:spLocks noGrp="1"/>
          </p:cNvSpPr>
          <p:nvPr>
            <p:ph type="dt" sz="half" idx="10"/>
          </p:nvPr>
        </p:nvSpPr>
        <p:spPr/>
        <p:txBody>
          <a:bodyPr/>
          <a:lstStyle/>
          <a:p>
            <a:fld id="{729FB533-7766-0F42-8426-EB7CBBBD01CE}" type="datetime1">
              <a:rPr lang="zh-CN" altLang="en-US" smtClean="0"/>
              <a:t>2023/6/22</a:t>
            </a:fld>
            <a:endParaRPr lang="en-US"/>
          </a:p>
        </p:txBody>
      </p:sp>
      <p:sp>
        <p:nvSpPr>
          <p:cNvPr id="4" name="Footer Placeholder 3">
            <a:extLst>
              <a:ext uri="{FF2B5EF4-FFF2-40B4-BE49-F238E27FC236}">
                <a16:creationId xmlns:a16="http://schemas.microsoft.com/office/drawing/2014/main" id="{9E8E81F0-76BF-ED4E-0B3D-5923FA952B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0BAF08-CF00-4D01-B0BC-81EDC46EACB1}"/>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296273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78B5EB-F742-048F-2D95-D399F07EDADD}"/>
              </a:ext>
            </a:extLst>
          </p:cNvPr>
          <p:cNvSpPr>
            <a:spLocks noGrp="1"/>
          </p:cNvSpPr>
          <p:nvPr>
            <p:ph type="dt" sz="half" idx="10"/>
          </p:nvPr>
        </p:nvSpPr>
        <p:spPr/>
        <p:txBody>
          <a:bodyPr/>
          <a:lstStyle/>
          <a:p>
            <a:fld id="{4B29D6F9-2624-C74F-87C9-C4487725F782}" type="datetime1">
              <a:rPr lang="zh-CN" altLang="en-US" smtClean="0"/>
              <a:t>2023/6/22</a:t>
            </a:fld>
            <a:endParaRPr lang="en-US"/>
          </a:p>
        </p:txBody>
      </p:sp>
      <p:sp>
        <p:nvSpPr>
          <p:cNvPr id="3" name="Footer Placeholder 2">
            <a:extLst>
              <a:ext uri="{FF2B5EF4-FFF2-40B4-BE49-F238E27FC236}">
                <a16:creationId xmlns:a16="http://schemas.microsoft.com/office/drawing/2014/main" id="{AA5B22C6-D9D2-A783-2C8A-702E4606F4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85EC8F-059B-5E23-5012-3F2438B644E7}"/>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2611194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3B37-4AF0-E20D-F15B-3809BA9EDF0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C0329E5-A23A-8E6B-D0D6-5097A085D1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76BE7C7-211B-7607-D401-6FFD6D1E23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338DEF1-AAFE-4F48-AFED-9B8B098B4539}"/>
              </a:ext>
            </a:extLst>
          </p:cNvPr>
          <p:cNvSpPr>
            <a:spLocks noGrp="1"/>
          </p:cNvSpPr>
          <p:nvPr>
            <p:ph type="dt" sz="half" idx="10"/>
          </p:nvPr>
        </p:nvSpPr>
        <p:spPr/>
        <p:txBody>
          <a:bodyPr/>
          <a:lstStyle/>
          <a:p>
            <a:fld id="{6A4AD38B-3814-4846-A0D5-E190BBB9E4F5}" type="datetime1">
              <a:rPr lang="zh-CN" altLang="en-US" smtClean="0"/>
              <a:t>2023/6/22</a:t>
            </a:fld>
            <a:endParaRPr lang="en-US"/>
          </a:p>
        </p:txBody>
      </p:sp>
      <p:sp>
        <p:nvSpPr>
          <p:cNvPr id="6" name="Footer Placeholder 5">
            <a:extLst>
              <a:ext uri="{FF2B5EF4-FFF2-40B4-BE49-F238E27FC236}">
                <a16:creationId xmlns:a16="http://schemas.microsoft.com/office/drawing/2014/main" id="{86282D6D-260E-29F5-599F-4815684634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B46F94-C2A4-91C9-0340-3CF46B14C640}"/>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747202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CC520-8837-4A75-A8A1-29173AFC21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87AAB4E-0775-CC0A-47F6-3F22A4271F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5D9AA4-01DA-E1A8-5B7A-B98A950F65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CC18011-B49D-37E7-04A5-24288E542832}"/>
              </a:ext>
            </a:extLst>
          </p:cNvPr>
          <p:cNvSpPr>
            <a:spLocks noGrp="1"/>
          </p:cNvSpPr>
          <p:nvPr>
            <p:ph type="dt" sz="half" idx="10"/>
          </p:nvPr>
        </p:nvSpPr>
        <p:spPr/>
        <p:txBody>
          <a:bodyPr/>
          <a:lstStyle/>
          <a:p>
            <a:fld id="{14CE5975-6B5D-344D-BD93-9990CC3B6369}" type="datetime1">
              <a:rPr lang="zh-CN" altLang="en-US" smtClean="0"/>
              <a:t>2023/6/22</a:t>
            </a:fld>
            <a:endParaRPr lang="en-US"/>
          </a:p>
        </p:txBody>
      </p:sp>
      <p:sp>
        <p:nvSpPr>
          <p:cNvPr id="6" name="Footer Placeholder 5">
            <a:extLst>
              <a:ext uri="{FF2B5EF4-FFF2-40B4-BE49-F238E27FC236}">
                <a16:creationId xmlns:a16="http://schemas.microsoft.com/office/drawing/2014/main" id="{A405C16F-4D51-8DE0-C511-94DBD64875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5DB2A6-FE66-2FD8-7E1C-724FF0AF23F5}"/>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410777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7A75B-B17E-C463-531D-043F4F3CD65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C4C35FD-0859-882E-3179-172003D702F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53CE4E-DEB9-4614-4188-31CD8468300E}"/>
              </a:ext>
            </a:extLst>
          </p:cNvPr>
          <p:cNvSpPr>
            <a:spLocks noGrp="1"/>
          </p:cNvSpPr>
          <p:nvPr>
            <p:ph type="dt" sz="half" idx="10"/>
          </p:nvPr>
        </p:nvSpPr>
        <p:spPr/>
        <p:txBody>
          <a:bodyPr/>
          <a:lstStyle/>
          <a:p>
            <a:fld id="{071D98C8-F0E9-9C43-A2B5-7BB5EE3F4040}" type="datetime1">
              <a:rPr lang="zh-CN" altLang="en-US" smtClean="0"/>
              <a:t>2023/6/22</a:t>
            </a:fld>
            <a:endParaRPr lang="en-US"/>
          </a:p>
        </p:txBody>
      </p:sp>
      <p:sp>
        <p:nvSpPr>
          <p:cNvPr id="5" name="Footer Placeholder 4">
            <a:extLst>
              <a:ext uri="{FF2B5EF4-FFF2-40B4-BE49-F238E27FC236}">
                <a16:creationId xmlns:a16="http://schemas.microsoft.com/office/drawing/2014/main" id="{F0488AD8-A874-BAE0-88C9-D66CC19293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65D7C6-81CF-B9F1-1021-A3C07A21452A}"/>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821465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98D3EF-B5C5-B185-4006-7A70AFDD716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089FFFE-D057-4720-FF63-CCE2E341A27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3F285B-BBCF-4A35-3B5A-D56016926FEA}"/>
              </a:ext>
            </a:extLst>
          </p:cNvPr>
          <p:cNvSpPr>
            <a:spLocks noGrp="1"/>
          </p:cNvSpPr>
          <p:nvPr>
            <p:ph type="dt" sz="half" idx="10"/>
          </p:nvPr>
        </p:nvSpPr>
        <p:spPr/>
        <p:txBody>
          <a:bodyPr/>
          <a:lstStyle/>
          <a:p>
            <a:fld id="{BA3C3BA6-1B39-234B-A587-EC319AD43FFB}" type="datetime1">
              <a:rPr lang="zh-CN" altLang="en-US" smtClean="0"/>
              <a:t>2023/6/22</a:t>
            </a:fld>
            <a:endParaRPr lang="en-US"/>
          </a:p>
        </p:txBody>
      </p:sp>
      <p:sp>
        <p:nvSpPr>
          <p:cNvPr id="5" name="Footer Placeholder 4">
            <a:extLst>
              <a:ext uri="{FF2B5EF4-FFF2-40B4-BE49-F238E27FC236}">
                <a16:creationId xmlns:a16="http://schemas.microsoft.com/office/drawing/2014/main" id="{5F28BB5D-93B7-AD7E-9776-42163B29E4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3115B-0971-C89B-3A27-647057CFE02A}"/>
              </a:ext>
            </a:extLst>
          </p:cNvPr>
          <p:cNvSpPr>
            <a:spLocks noGrp="1"/>
          </p:cNvSpPr>
          <p:nvPr>
            <p:ph type="sldNum" sz="quarter" idx="12"/>
          </p:nvPr>
        </p:nvSpPr>
        <p:spPr/>
        <p:txBody>
          <a:bodyPr/>
          <a:lstStyle/>
          <a:p>
            <a:fld id="{54301EB8-470C-0A42-B2BF-069BE4D86D24}" type="slidenum">
              <a:rPr lang="en-US" smtClean="0"/>
              <a:t>‹#›</a:t>
            </a:fld>
            <a:endParaRPr lang="en-US"/>
          </a:p>
        </p:txBody>
      </p:sp>
    </p:spTree>
    <p:extLst>
      <p:ext uri="{BB962C8B-B14F-4D97-AF65-F5344CB8AC3E}">
        <p14:creationId xmlns:p14="http://schemas.microsoft.com/office/powerpoint/2010/main" val="501687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9FF31D-4DB1-400B-1E38-2CE4994209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7CD262D-A8B4-7D64-CEAE-3FD7BF4FB2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8548CD-F247-4325-162B-8D8FAAACD1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B26BD-9987-E443-8C75-8D337C03EF56}" type="datetime1">
              <a:rPr lang="zh-CN" altLang="en-US" smtClean="0"/>
              <a:t>2023/6/22</a:t>
            </a:fld>
            <a:endParaRPr lang="en-US"/>
          </a:p>
        </p:txBody>
      </p:sp>
      <p:sp>
        <p:nvSpPr>
          <p:cNvPr id="5" name="Footer Placeholder 4">
            <a:extLst>
              <a:ext uri="{FF2B5EF4-FFF2-40B4-BE49-F238E27FC236}">
                <a16:creationId xmlns:a16="http://schemas.microsoft.com/office/drawing/2014/main" id="{CBE2B4F9-4CF0-987B-7B86-D336D757BA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9AA6F6-14EF-0CC6-CC13-415912E1D6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301EB8-470C-0A42-B2BF-069BE4D86D24}" type="slidenum">
              <a:rPr lang="en-US" smtClean="0"/>
              <a:t>‹#›</a:t>
            </a:fld>
            <a:endParaRPr lang="en-US"/>
          </a:p>
        </p:txBody>
      </p:sp>
    </p:spTree>
    <p:extLst>
      <p:ext uri="{BB962C8B-B14F-4D97-AF65-F5344CB8AC3E}">
        <p14:creationId xmlns:p14="http://schemas.microsoft.com/office/powerpoint/2010/main" val="32030646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sv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2.sv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6.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sv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sv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4.sv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doi.org/10.1093/ijl/15.4.277"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DA3BC6AA-55A2-F8AA-48B8-226C74F54A4B}"/>
              </a:ext>
            </a:extLst>
          </p:cNvPr>
          <p:cNvGrpSpPr/>
          <p:nvPr/>
        </p:nvGrpSpPr>
        <p:grpSpPr>
          <a:xfrm>
            <a:off x="0" y="-24"/>
            <a:ext cx="12212347" cy="6858024"/>
            <a:chOff x="0" y="-12"/>
            <a:chExt cx="12212347" cy="6858024"/>
          </a:xfrm>
        </p:grpSpPr>
        <p:pic>
          <p:nvPicPr>
            <p:cNvPr id="13316" name="Picture 4">
              <a:extLst>
                <a:ext uri="{FF2B5EF4-FFF2-40B4-BE49-F238E27FC236}">
                  <a16:creationId xmlns:a16="http://schemas.microsoft.com/office/drawing/2014/main" id="{7C973535-2FE7-0B08-7AE6-61E82E7D22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134" b="18012"/>
            <a:stretch/>
          </p:blipFill>
          <p:spPr bwMode="auto">
            <a:xfrm>
              <a:off x="5047195" y="-12"/>
              <a:ext cx="7165152" cy="6858012"/>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771862CF-7FEE-26CA-6BD1-26A8356B45AE}"/>
                </a:ext>
              </a:extLst>
            </p:cNvPr>
            <p:cNvGrpSpPr/>
            <p:nvPr/>
          </p:nvGrpSpPr>
          <p:grpSpPr>
            <a:xfrm>
              <a:off x="0" y="0"/>
              <a:ext cx="8492247" cy="6858012"/>
              <a:chOff x="58058" y="-12"/>
              <a:chExt cx="7073435" cy="6858012"/>
            </a:xfrm>
          </p:grpSpPr>
          <p:sp>
            <p:nvSpPr>
              <p:cNvPr id="29" name="Rectangle 28">
                <a:extLst>
                  <a:ext uri="{FF2B5EF4-FFF2-40B4-BE49-F238E27FC236}">
                    <a16:creationId xmlns:a16="http://schemas.microsoft.com/office/drawing/2014/main" id="{713D8E25-2301-A1C8-8ED6-62F6C44FB444}"/>
                  </a:ext>
                </a:extLst>
              </p:cNvPr>
              <p:cNvSpPr/>
              <p:nvPr/>
            </p:nvSpPr>
            <p:spPr>
              <a:xfrm>
                <a:off x="58058" y="1"/>
                <a:ext cx="4721760" cy="6857999"/>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ight Triangle 29">
                <a:extLst>
                  <a:ext uri="{FF2B5EF4-FFF2-40B4-BE49-F238E27FC236}">
                    <a16:creationId xmlns:a16="http://schemas.microsoft.com/office/drawing/2014/main" id="{5AF612C0-0693-DD82-910A-E4069656397B}"/>
                  </a:ext>
                </a:extLst>
              </p:cNvPr>
              <p:cNvSpPr/>
              <p:nvPr/>
            </p:nvSpPr>
            <p:spPr>
              <a:xfrm>
                <a:off x="4771505" y="-12"/>
                <a:ext cx="2359988" cy="6857999"/>
              </a:xfrm>
              <a:prstGeom prst="rtTriangle">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1" name="Picture 20">
            <a:extLst>
              <a:ext uri="{FF2B5EF4-FFF2-40B4-BE49-F238E27FC236}">
                <a16:creationId xmlns:a16="http://schemas.microsoft.com/office/drawing/2014/main" id="{2FCAF313-22E2-F232-765C-B7DDBB553819}"/>
              </a:ext>
            </a:extLst>
          </p:cNvPr>
          <p:cNvPicPr>
            <a:picLocks noChangeAspect="1"/>
          </p:cNvPicPr>
          <p:nvPr/>
        </p:nvPicPr>
        <p:blipFill>
          <a:blip r:embed="rId4"/>
          <a:stretch>
            <a:fillRect/>
          </a:stretch>
        </p:blipFill>
        <p:spPr>
          <a:xfrm>
            <a:off x="344353" y="361854"/>
            <a:ext cx="1594817" cy="1257575"/>
          </a:xfrm>
          <a:prstGeom prst="rect">
            <a:avLst/>
          </a:prstGeom>
        </p:spPr>
      </p:pic>
      <p:sp>
        <p:nvSpPr>
          <p:cNvPr id="34" name="TextBox 33">
            <a:extLst>
              <a:ext uri="{FF2B5EF4-FFF2-40B4-BE49-F238E27FC236}">
                <a16:creationId xmlns:a16="http://schemas.microsoft.com/office/drawing/2014/main" id="{C9A7AD20-D6C1-B50E-F129-B27BD5FA44DF}"/>
              </a:ext>
            </a:extLst>
          </p:cNvPr>
          <p:cNvSpPr txBox="1"/>
          <p:nvPr/>
        </p:nvSpPr>
        <p:spPr>
          <a:xfrm>
            <a:off x="301713" y="5365701"/>
            <a:ext cx="6991519" cy="872868"/>
          </a:xfrm>
          <a:prstGeom prst="rect">
            <a:avLst/>
          </a:prstGeom>
          <a:noFill/>
        </p:spPr>
        <p:txBody>
          <a:bodyPr wrap="square">
            <a:spAutoFit/>
          </a:bodyPr>
          <a:lstStyle/>
          <a:p>
            <a:pPr>
              <a:lnSpc>
                <a:spcPct val="150000"/>
              </a:lnSpc>
            </a:pP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MENG </a:t>
            </a:r>
            <a:r>
              <a:rPr lang="en-US" altLang="zh-CN" b="1" dirty="0" err="1">
                <a:solidFill>
                  <a:schemeClr val="bg1">
                    <a:lumMod val="95000"/>
                  </a:schemeClr>
                </a:solidFill>
                <a:latin typeface="Georgia" panose="02040502050405020303" pitchFamily="18" charset="0"/>
                <a:ea typeface="HEITI TC MEDIUM" pitchFamily="2" charset="-128"/>
                <a:cs typeface="Arial" panose="020B0604020202020204" pitchFamily="34" charset="0"/>
              </a:rPr>
              <a:t>Fanfei</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WANG Xi, ZHANG </a:t>
            </a:r>
            <a:r>
              <a:rPr lang="en-US" altLang="zh-CN" b="1" dirty="0" err="1">
                <a:solidFill>
                  <a:schemeClr val="bg1">
                    <a:lumMod val="95000"/>
                  </a:schemeClr>
                </a:solidFill>
                <a:latin typeface="Georgia" panose="02040502050405020303" pitchFamily="18" charset="0"/>
                <a:ea typeface="HEITI TC MEDIUM" pitchFamily="2" charset="-128"/>
                <a:cs typeface="Arial" panose="020B0604020202020204" pitchFamily="34" charset="0"/>
              </a:rPr>
              <a:t>Shiyang</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LI Lan</a:t>
            </a:r>
          </a:p>
          <a:p>
            <a:pPr>
              <a:lnSpc>
                <a:spcPct val="150000"/>
              </a:lnSpc>
            </a:pP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The</a:t>
            </a:r>
            <a:r>
              <a:rPr lang="zh-CN" altLang="en-US"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Chinese</a:t>
            </a:r>
            <a:r>
              <a:rPr lang="zh-CN" altLang="en-US"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University</a:t>
            </a:r>
            <a:r>
              <a:rPr lang="zh-CN" altLang="en-US"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of</a:t>
            </a:r>
            <a:r>
              <a:rPr lang="zh-CN" altLang="en-US"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Hong</a:t>
            </a:r>
            <a:r>
              <a:rPr lang="zh-CN" altLang="en-US"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Kong,</a:t>
            </a:r>
            <a:r>
              <a:rPr lang="zh-CN" altLang="en-US"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lumMod val="95000"/>
                  </a:schemeClr>
                </a:solidFill>
                <a:latin typeface="Georgia" panose="02040502050405020303" pitchFamily="18" charset="0"/>
                <a:ea typeface="HEITI TC MEDIUM" pitchFamily="2" charset="-128"/>
                <a:cs typeface="Arial" panose="020B0604020202020204" pitchFamily="34" charset="0"/>
              </a:rPr>
              <a:t>Shenzhen</a:t>
            </a:r>
            <a:endParaRPr lang="en-US" b="1" dirty="0">
              <a:solidFill>
                <a:schemeClr val="bg1">
                  <a:lumMod val="95000"/>
                </a:schemeClr>
              </a:solidFill>
              <a:latin typeface="Georgia" panose="02040502050405020303" pitchFamily="18" charset="0"/>
              <a:ea typeface="HEITI TC MEDIUM" pitchFamily="2" charset="-128"/>
              <a:cs typeface="Arial" panose="020B0604020202020204" pitchFamily="34" charset="0"/>
            </a:endParaRPr>
          </a:p>
        </p:txBody>
      </p:sp>
      <p:cxnSp>
        <p:nvCxnSpPr>
          <p:cNvPr id="36" name="Straight Connector 35">
            <a:extLst>
              <a:ext uri="{FF2B5EF4-FFF2-40B4-BE49-F238E27FC236}">
                <a16:creationId xmlns:a16="http://schemas.microsoft.com/office/drawing/2014/main" id="{9A0C8D0C-92BE-AE19-9D94-D9BD2BAE3C78}"/>
              </a:ext>
            </a:extLst>
          </p:cNvPr>
          <p:cNvCxnSpPr>
            <a:cxnSpLocks/>
          </p:cNvCxnSpPr>
          <p:nvPr/>
        </p:nvCxnSpPr>
        <p:spPr>
          <a:xfrm>
            <a:off x="344353" y="5032083"/>
            <a:ext cx="128539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32">
            <a:extLst>
              <a:ext uri="{FF2B5EF4-FFF2-40B4-BE49-F238E27FC236}">
                <a16:creationId xmlns:a16="http://schemas.microsoft.com/office/drawing/2014/main" id="{E9B0A17C-7E26-D224-9602-86DDC45DF056}"/>
              </a:ext>
            </a:extLst>
          </p:cNvPr>
          <p:cNvSpPr txBox="1"/>
          <p:nvPr/>
        </p:nvSpPr>
        <p:spPr>
          <a:xfrm>
            <a:off x="180179" y="2638320"/>
            <a:ext cx="6781412" cy="1774332"/>
          </a:xfrm>
          <a:prstGeom prst="rect">
            <a:avLst/>
          </a:prstGeom>
          <a:noFill/>
        </p:spPr>
        <p:txBody>
          <a:bodyPr wrap="square">
            <a:spAutoFit/>
          </a:bodyPr>
          <a:lstStyle/>
          <a:p>
            <a:pPr>
              <a:lnSpc>
                <a:spcPts val="4540"/>
              </a:lnSpc>
            </a:pPr>
            <a:r>
              <a:rPr lang="en-US" altLang="zh-CN" sz="3200" b="1" dirty="0">
                <a:solidFill>
                  <a:schemeClr val="bg1">
                    <a:lumMod val="95000"/>
                  </a:schemeClr>
                </a:solidFill>
                <a:latin typeface="Georgia" panose="02040502050405020303" pitchFamily="18" charset="0"/>
                <a:ea typeface="HEITI TC MEDIUM" pitchFamily="2" charset="-128"/>
                <a:cs typeface="Arial" panose="020B0604020202020204" pitchFamily="34" charset="0"/>
              </a:rPr>
              <a:t>Inaccuracy of an E-Dictionary and Its Influence on Chinese Language Users</a:t>
            </a:r>
          </a:p>
        </p:txBody>
      </p:sp>
    </p:spTree>
    <p:extLst>
      <p:ext uri="{BB962C8B-B14F-4D97-AF65-F5344CB8AC3E}">
        <p14:creationId xmlns:p14="http://schemas.microsoft.com/office/powerpoint/2010/main" val="3979739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10604895" cy="584775"/>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Agenda</a:t>
            </a:r>
            <a:endParaRPr lang="en-US"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0BD100A-50EF-4BAE-42E9-23EC0003FC5C}"/>
              </a:ext>
            </a:extLst>
          </p:cNvPr>
          <p:cNvSpPr txBox="1"/>
          <p:nvPr/>
        </p:nvSpPr>
        <p:spPr>
          <a:xfrm>
            <a:off x="1439293" y="1641925"/>
            <a:ext cx="10425619" cy="584775"/>
          </a:xfrm>
          <a:prstGeom prst="rect">
            <a:avLst/>
          </a:prstGeom>
          <a:noFill/>
        </p:spPr>
        <p:txBody>
          <a:bodyPr wrap="square" rtlCol="0">
            <a:spAutoFit/>
          </a:bodyPr>
          <a:lstStyle/>
          <a:p>
            <a:r>
              <a:rPr lang="en-US" sz="3200" b="1" dirty="0">
                <a:solidFill>
                  <a:srgbClr val="633869"/>
                </a:solidFill>
                <a:latin typeface="Georgia" panose="02040502050405020303" pitchFamily="18" charset="0"/>
                <a:ea typeface="HEITI TC MEDIUM" pitchFamily="2" charset="-128"/>
                <a:cs typeface="Arial" panose="020B0604020202020204" pitchFamily="34" charset="0"/>
              </a:rPr>
              <a:t>Research background</a:t>
            </a:r>
          </a:p>
        </p:txBody>
      </p:sp>
      <p:sp>
        <p:nvSpPr>
          <p:cNvPr id="6" name="Rectangle 5">
            <a:extLst>
              <a:ext uri="{FF2B5EF4-FFF2-40B4-BE49-F238E27FC236}">
                <a16:creationId xmlns:a16="http://schemas.microsoft.com/office/drawing/2014/main" id="{F06DD3AB-083F-1274-04F7-9671008E5D86}"/>
              </a:ext>
            </a:extLst>
          </p:cNvPr>
          <p:cNvSpPr/>
          <p:nvPr/>
        </p:nvSpPr>
        <p:spPr>
          <a:xfrm>
            <a:off x="346541" y="1484313"/>
            <a:ext cx="900000" cy="900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Times New Roman" panose="02020603050405020304" pitchFamily="18" charset="0"/>
                <a:cs typeface="Times New Roman" panose="02020603050405020304" pitchFamily="18" charset="0"/>
              </a:rPr>
              <a:t>Ⅰ</a:t>
            </a:r>
          </a:p>
        </p:txBody>
      </p:sp>
      <p:sp>
        <p:nvSpPr>
          <p:cNvPr id="8" name="TextBox 7">
            <a:extLst>
              <a:ext uri="{FF2B5EF4-FFF2-40B4-BE49-F238E27FC236}">
                <a16:creationId xmlns:a16="http://schemas.microsoft.com/office/drawing/2014/main" id="{1AB8D175-2BA9-61C7-7B75-3922777C375E}"/>
              </a:ext>
            </a:extLst>
          </p:cNvPr>
          <p:cNvSpPr txBox="1"/>
          <p:nvPr/>
        </p:nvSpPr>
        <p:spPr>
          <a:xfrm>
            <a:off x="1439291" y="2948075"/>
            <a:ext cx="10425619" cy="584775"/>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Methodology</a:t>
            </a:r>
            <a:endParaRPr lang="en-US"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sp>
        <p:nvSpPr>
          <p:cNvPr id="11" name="Rectangle 10">
            <a:extLst>
              <a:ext uri="{FF2B5EF4-FFF2-40B4-BE49-F238E27FC236}">
                <a16:creationId xmlns:a16="http://schemas.microsoft.com/office/drawing/2014/main" id="{478DE133-704C-173D-57C2-DBC185A7D523}"/>
              </a:ext>
            </a:extLst>
          </p:cNvPr>
          <p:cNvSpPr/>
          <p:nvPr/>
        </p:nvSpPr>
        <p:spPr>
          <a:xfrm>
            <a:off x="363722" y="2790463"/>
            <a:ext cx="900000" cy="900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Times New Roman" panose="02020603050405020304" pitchFamily="18" charset="0"/>
                <a:cs typeface="Times New Roman" panose="02020603050405020304" pitchFamily="18" charset="0"/>
              </a:rPr>
              <a:t>Ⅱ</a:t>
            </a:r>
            <a:endParaRPr lang="en-US" sz="4800" b="1"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F2C0F9D4-D331-B63A-23AF-19BF7B6B92D8}"/>
              </a:ext>
            </a:extLst>
          </p:cNvPr>
          <p:cNvSpPr txBox="1"/>
          <p:nvPr/>
        </p:nvSpPr>
        <p:spPr>
          <a:xfrm>
            <a:off x="1439291" y="4254225"/>
            <a:ext cx="10425619" cy="584775"/>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Result</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&amp;</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Discussion</a:t>
            </a:r>
            <a:endParaRPr lang="en-US"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sp>
        <p:nvSpPr>
          <p:cNvPr id="15" name="Rectangle 14">
            <a:extLst>
              <a:ext uri="{FF2B5EF4-FFF2-40B4-BE49-F238E27FC236}">
                <a16:creationId xmlns:a16="http://schemas.microsoft.com/office/drawing/2014/main" id="{9447A810-93FF-E189-041D-6A4130BE113B}"/>
              </a:ext>
            </a:extLst>
          </p:cNvPr>
          <p:cNvSpPr/>
          <p:nvPr/>
        </p:nvSpPr>
        <p:spPr>
          <a:xfrm>
            <a:off x="346542" y="4096613"/>
            <a:ext cx="900000" cy="900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Times New Roman" panose="02020603050405020304" pitchFamily="18" charset="0"/>
                <a:cs typeface="Times New Roman" panose="02020603050405020304" pitchFamily="18" charset="0"/>
              </a:rPr>
              <a:t>Ⅲ</a:t>
            </a:r>
            <a:endParaRPr lang="en-US" sz="4800" b="1"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04D0EA7-6B89-290D-41B0-E24848C704B0}"/>
              </a:ext>
            </a:extLst>
          </p:cNvPr>
          <p:cNvSpPr txBox="1"/>
          <p:nvPr/>
        </p:nvSpPr>
        <p:spPr>
          <a:xfrm>
            <a:off x="1439291" y="5564608"/>
            <a:ext cx="10425619" cy="584775"/>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Conclusion</a:t>
            </a:r>
            <a:endParaRPr lang="en-US"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sp>
        <p:nvSpPr>
          <p:cNvPr id="9" name="Rectangle 8">
            <a:extLst>
              <a:ext uri="{FF2B5EF4-FFF2-40B4-BE49-F238E27FC236}">
                <a16:creationId xmlns:a16="http://schemas.microsoft.com/office/drawing/2014/main" id="{DE9AA8E5-5BD4-A6AD-0502-5065AB6934DE}"/>
              </a:ext>
            </a:extLst>
          </p:cNvPr>
          <p:cNvSpPr/>
          <p:nvPr/>
        </p:nvSpPr>
        <p:spPr>
          <a:xfrm>
            <a:off x="346541" y="5402762"/>
            <a:ext cx="900000" cy="900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Times New Roman" panose="02020603050405020304" pitchFamily="18" charset="0"/>
                <a:cs typeface="Times New Roman" panose="02020603050405020304" pitchFamily="18" charset="0"/>
              </a:rPr>
              <a:t>Ⅳ</a:t>
            </a:r>
            <a:endParaRPr lang="en-US" sz="4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6515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011AD7-BEB7-1909-4DFB-0DB899D86FCC}"/>
              </a:ext>
            </a:extLst>
          </p:cNvPr>
          <p:cNvSpPr/>
          <p:nvPr/>
        </p:nvSpPr>
        <p:spPr>
          <a:xfrm>
            <a:off x="0" y="0"/>
            <a:ext cx="12192000" cy="6858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68A7BB7-A6AE-F4AD-C9F5-600E2A43411B}"/>
              </a:ext>
            </a:extLst>
          </p:cNvPr>
          <p:cNvSpPr txBox="1"/>
          <p:nvPr/>
        </p:nvSpPr>
        <p:spPr>
          <a:xfrm>
            <a:off x="344259" y="2097866"/>
            <a:ext cx="2880360" cy="266226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700" b="1"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pitchFamily="2" charset="-122"/>
                <a:cs typeface="Times New Roman" panose="02020603050405020304" pitchFamily="18" charset="0"/>
              </a:rPr>
              <a:t>Ⅰ.</a:t>
            </a:r>
            <a:endParaRPr kumimoji="0" lang="en-US" sz="167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BB22AC0-3830-2C19-DF28-2518B4D7A504}"/>
              </a:ext>
            </a:extLst>
          </p:cNvPr>
          <p:cNvSpPr txBox="1"/>
          <p:nvPr/>
        </p:nvSpPr>
        <p:spPr>
          <a:xfrm>
            <a:off x="2532641" y="2367171"/>
            <a:ext cx="8620062" cy="2308324"/>
          </a:xfrm>
          <a:prstGeom prst="rect">
            <a:avLst/>
          </a:prstGeom>
          <a:noFill/>
        </p:spPr>
        <p:txBody>
          <a:bodyPr wrap="square" rtlCol="0">
            <a:spAutoFit/>
          </a:bodyPr>
          <a:lstStyle/>
          <a:p>
            <a:r>
              <a:rPr lang="en-US" altLang="zh-CN" sz="7200" b="1" dirty="0">
                <a:solidFill>
                  <a:schemeClr val="bg1"/>
                </a:solidFill>
                <a:latin typeface="Georgia" panose="02040502050405020303" pitchFamily="18" charset="0"/>
                <a:ea typeface="HEITI TC MEDIUM" pitchFamily="2" charset="-128"/>
                <a:cs typeface="Arial" panose="020B0604020202020204" pitchFamily="34" charset="0"/>
              </a:rPr>
              <a:t>Research </a:t>
            </a:r>
          </a:p>
          <a:p>
            <a:r>
              <a:rPr lang="en-US" altLang="zh-CN" sz="7200" b="1" dirty="0">
                <a:solidFill>
                  <a:schemeClr val="bg1"/>
                </a:solidFill>
                <a:latin typeface="Georgia" panose="02040502050405020303" pitchFamily="18" charset="0"/>
                <a:ea typeface="HEITI TC MEDIUM" pitchFamily="2" charset="-128"/>
                <a:cs typeface="Arial" panose="020B0604020202020204" pitchFamily="34" charset="0"/>
              </a:rPr>
              <a:t>background</a:t>
            </a:r>
          </a:p>
        </p:txBody>
      </p:sp>
    </p:spTree>
    <p:extLst>
      <p:ext uri="{BB962C8B-B14F-4D97-AF65-F5344CB8AC3E}">
        <p14:creationId xmlns:p14="http://schemas.microsoft.com/office/powerpoint/2010/main" val="330706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C9179C4E-38E0-8A6C-ED4F-10716389D00E}"/>
              </a:ext>
            </a:extLst>
          </p:cNvPr>
          <p:cNvSpPr txBox="1"/>
          <p:nvPr/>
        </p:nvSpPr>
        <p:spPr>
          <a:xfrm>
            <a:off x="334963" y="2460546"/>
            <a:ext cx="11518369" cy="1687963"/>
          </a:xfrm>
          <a:prstGeom prst="rect">
            <a:avLst/>
          </a:prstGeom>
          <a:noFill/>
        </p:spPr>
        <p:txBody>
          <a:bodyPr wrap="square">
            <a:spAutoFit/>
          </a:bodyPr>
          <a:lstStyle/>
          <a:p>
            <a:pPr marL="342900" indent="-342900" algn="just">
              <a:lnSpc>
                <a:spcPct val="150000"/>
              </a:lnSpc>
              <a:buFont typeface="Wingdings" pitchFamily="2" charset="2"/>
              <a:buChar char="§"/>
            </a:pPr>
            <a:r>
              <a:rPr lang="en-US" altLang="zh-CN" sz="2400" dirty="0">
                <a:solidFill>
                  <a:srgbClr val="633869"/>
                </a:solidFill>
                <a:latin typeface="Times New Roman" panose="02020603050405020304" pitchFamily="18" charset="0"/>
                <a:ea typeface="DengXian" panose="02010600030101010101" pitchFamily="2" charset="-122"/>
              </a:rPr>
              <a:t>One of the most popular online dictionaries in China: </a:t>
            </a:r>
            <a:r>
              <a:rPr lang="en-US" altLang="zh-CN" sz="2400" b="1" dirty="0" err="1">
                <a:solidFill>
                  <a:srgbClr val="633869"/>
                </a:solidFill>
                <a:latin typeface="Times New Roman" panose="02020603050405020304" pitchFamily="18" charset="0"/>
                <a:ea typeface="DengXian" panose="02010600030101010101" pitchFamily="2" charset="-122"/>
              </a:rPr>
              <a:t>Youdao</a:t>
            </a:r>
            <a:r>
              <a:rPr lang="en-US" altLang="zh-CN" sz="2400" b="1" dirty="0">
                <a:solidFill>
                  <a:srgbClr val="633869"/>
                </a:solidFill>
                <a:latin typeface="Times New Roman" panose="02020603050405020304" pitchFamily="18" charset="0"/>
                <a:ea typeface="DengXian" panose="02010600030101010101" pitchFamily="2" charset="-122"/>
              </a:rPr>
              <a:t> dictionary</a:t>
            </a:r>
          </a:p>
          <a:p>
            <a:pPr marL="342900" indent="-342900" algn="just">
              <a:lnSpc>
                <a:spcPct val="150000"/>
              </a:lnSpc>
              <a:buFont typeface="Wingdings" pitchFamily="2" charset="2"/>
              <a:buChar char="§"/>
            </a:pPr>
            <a:r>
              <a:rPr lang="en-US" altLang="zh-CN" sz="2400" dirty="0">
                <a:solidFill>
                  <a:srgbClr val="633869"/>
                </a:solidFill>
                <a:latin typeface="Times New Roman" panose="02020603050405020304" pitchFamily="18" charset="0"/>
                <a:ea typeface="DengXian" panose="02010600030101010101" pitchFamily="2" charset="-122"/>
              </a:rPr>
              <a:t>Is it truly reliable? 	Whether its efficacy would be compromised by potential inaccuracies or incomplete definitions?</a:t>
            </a:r>
          </a:p>
        </p:txBody>
      </p:sp>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7463840" cy="584775"/>
          </a:xfrm>
          <a:prstGeom prst="rect">
            <a:avLst/>
          </a:prstGeom>
          <a:noFill/>
        </p:spPr>
        <p:txBody>
          <a:bodyPr wrap="square" rtlCol="0">
            <a:spAutoFit/>
          </a:bodyPr>
          <a:lstStyle/>
          <a:p>
            <a:r>
              <a:rPr lang="en-US" sz="3200" b="1" dirty="0">
                <a:solidFill>
                  <a:srgbClr val="633869"/>
                </a:solidFill>
                <a:latin typeface="Georgia" panose="02040502050405020303" pitchFamily="18" charset="0"/>
                <a:ea typeface="HEITI TC MEDIUM" pitchFamily="2" charset="-128"/>
                <a:cs typeface="Arial" panose="020B0604020202020204" pitchFamily="34" charset="0"/>
              </a:rPr>
              <a:t>Research background</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Georgia" panose="02040502050405020303" pitchFamily="18" charset="0"/>
                </a:rPr>
                <a:t>Methodology</a:t>
              </a:r>
              <a:endParaRPr kumimoji="1" lang="zh-CN" altLang="en-US"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Georgia" panose="02040502050405020303" pitchFamily="18" charset="0"/>
              </a:rPr>
              <a:t>Introduction</a:t>
            </a:r>
            <a:endParaRPr kumimoji="1" lang="zh-CN" altLang="en-US"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Georgia" panose="02040502050405020303" pitchFamily="18" charset="0"/>
                </a:rPr>
                <a:t>Result</a:t>
              </a:r>
              <a:r>
                <a:rPr kumimoji="1" lang="zh-CN" altLang="en-US" dirty="0">
                  <a:latin typeface="Georgia" panose="02040502050405020303" pitchFamily="18" charset="0"/>
                </a:rPr>
                <a:t> </a:t>
              </a:r>
              <a:r>
                <a:rPr kumimoji="1" lang="en-US" altLang="zh-CN" dirty="0">
                  <a:latin typeface="Georgia" panose="02040502050405020303" pitchFamily="18" charset="0"/>
                </a:rPr>
                <a:t>&amp;</a:t>
              </a:r>
              <a:r>
                <a:rPr kumimoji="1" lang="zh-CN" altLang="en-US" dirty="0">
                  <a:latin typeface="Georgia" panose="02040502050405020303" pitchFamily="18" charset="0"/>
                </a:rPr>
                <a:t> </a:t>
              </a:r>
              <a:r>
                <a:rPr kumimoji="1" lang="en-US" altLang="zh-CN" dirty="0">
                  <a:latin typeface="Georgia" panose="02040502050405020303" pitchFamily="18" charset="0"/>
                </a:rPr>
                <a:t>Discussion</a:t>
              </a:r>
              <a:r>
                <a:rPr kumimoji="1" lang="zh-CN" altLang="en-US"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latin typeface="Georgia" panose="02040502050405020303" pitchFamily="18" charset="0"/>
                  </a:rPr>
                  <a:t>Conclusion</a:t>
                </a:r>
                <a:endParaRPr kumimoji="1" lang="zh-CN" altLang="en-US"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Georgia" panose="02040502050405020303" pitchFamily="18" charset="0"/>
              </a:endParaRPr>
            </a:p>
          </p:txBody>
        </p:sp>
      </p:grpSp>
      <p:pic>
        <p:nvPicPr>
          <p:cNvPr id="2050" name="Picture 2">
            <a:extLst>
              <a:ext uri="{FF2B5EF4-FFF2-40B4-BE49-F238E27FC236}">
                <a16:creationId xmlns:a16="http://schemas.microsoft.com/office/drawing/2014/main" id="{6E340F05-8202-9A95-A13C-48F2C3EBB9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626" y="4542649"/>
            <a:ext cx="2292280" cy="17138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2D06AE7-8A27-136F-6CA5-12132FF7DF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7477" y="4398682"/>
            <a:ext cx="4450813" cy="191130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组合 26">
            <a:extLst>
              <a:ext uri="{FF2B5EF4-FFF2-40B4-BE49-F238E27FC236}">
                <a16:creationId xmlns:a16="http://schemas.microsoft.com/office/drawing/2014/main" id="{2468B5AD-5851-CEAF-A177-A659B7E55D97}"/>
              </a:ext>
            </a:extLst>
          </p:cNvPr>
          <p:cNvGrpSpPr/>
          <p:nvPr/>
        </p:nvGrpSpPr>
        <p:grpSpPr>
          <a:xfrm>
            <a:off x="334963" y="1412907"/>
            <a:ext cx="11518369" cy="1157956"/>
            <a:chOff x="334962" y="1087487"/>
            <a:chExt cx="11518369" cy="1720985"/>
          </a:xfrm>
        </p:grpSpPr>
        <p:sp>
          <p:nvSpPr>
            <p:cNvPr id="13" name="TextBox 12">
              <a:extLst>
                <a:ext uri="{FF2B5EF4-FFF2-40B4-BE49-F238E27FC236}">
                  <a16:creationId xmlns:a16="http://schemas.microsoft.com/office/drawing/2014/main" id="{766DF77C-0B83-4B48-6A8A-3201951EA20F}"/>
                </a:ext>
              </a:extLst>
            </p:cNvPr>
            <p:cNvSpPr txBox="1"/>
            <p:nvPr/>
          </p:nvSpPr>
          <p:spPr>
            <a:xfrm>
              <a:off x="334962" y="1111403"/>
              <a:ext cx="11518369" cy="1697069"/>
            </a:xfrm>
            <a:prstGeom prst="rect">
              <a:avLst/>
            </a:prstGeom>
            <a:noFill/>
          </p:spPr>
          <p:txBody>
            <a:bodyPr wrap="square" rtlCol="0">
              <a:spAutoFit/>
            </a:bodyPr>
            <a:lstStyle/>
            <a:p>
              <a:pPr marL="342900" indent="-342900" algn="just">
                <a:lnSpc>
                  <a:spcPct val="150000"/>
                </a:lnSpc>
                <a:buFont typeface="Wingdings" pitchFamily="2" charset="2"/>
                <a:buChar char="§"/>
              </a:pPr>
              <a:r>
                <a:rPr lang="en-US" altLang="zh-CN" sz="2400" dirty="0">
                  <a:solidFill>
                    <a:srgbClr val="633869"/>
                  </a:solidFill>
                  <a:latin typeface="Times New Roman" panose="02020603050405020304" pitchFamily="18" charset="0"/>
                  <a:ea typeface="DengXian" panose="02010600030101010101" pitchFamily="2" charset="-122"/>
                </a:rPr>
                <a:t>Online dictionary</a:t>
              </a:r>
              <a:r>
                <a:rPr lang="zh-CN" altLang="en-US" sz="2400" dirty="0">
                  <a:solidFill>
                    <a:srgbClr val="633869"/>
                  </a:solidFill>
                  <a:latin typeface="Times New Roman" panose="02020603050405020304" pitchFamily="18" charset="0"/>
                  <a:ea typeface="DengXian" panose="02010600030101010101" pitchFamily="2" charset="-122"/>
                </a:rPr>
                <a:t> </a:t>
              </a:r>
              <a:r>
                <a:rPr lang="en-US" altLang="zh-CN" sz="2400" dirty="0">
                  <a:solidFill>
                    <a:srgbClr val="633869"/>
                  </a:solidFill>
                  <a:latin typeface="Times New Roman" panose="02020603050405020304" pitchFamily="18" charset="0"/>
                  <a:ea typeface="DengXian" panose="02010600030101010101" pitchFamily="2" charset="-122"/>
                </a:rPr>
                <a:t>	        	</a:t>
              </a:r>
              <a:r>
                <a:rPr lang="zh-CN" altLang="en-US" sz="2400" dirty="0">
                  <a:solidFill>
                    <a:srgbClr val="633869"/>
                  </a:solidFill>
                  <a:latin typeface="Times New Roman" panose="02020603050405020304" pitchFamily="18" charset="0"/>
                  <a:ea typeface="DengXian" panose="02010600030101010101" pitchFamily="2" charset="-122"/>
                </a:rPr>
                <a:t>    </a:t>
              </a:r>
              <a:r>
                <a:rPr lang="en-US" altLang="zh-CN" sz="2400" dirty="0">
                  <a:solidFill>
                    <a:srgbClr val="633869"/>
                  </a:solidFill>
                  <a:latin typeface="Times New Roman" panose="02020603050405020304" pitchFamily="18" charset="0"/>
                  <a:ea typeface="DengXian" panose="02010600030101010101" pitchFamily="2" charset="-122"/>
                </a:rPr>
                <a:t>learners’ receptive &amp; productive vocabulary knowledge</a:t>
              </a:r>
              <a:r>
                <a:rPr lang="zh-CN" altLang="zh-CN" sz="2400" dirty="0">
                  <a:solidFill>
                    <a:srgbClr val="633869"/>
                  </a:solidFill>
                  <a:latin typeface="Times New Roman" panose="02020603050405020304" pitchFamily="18" charset="0"/>
                  <a:ea typeface="DengXian" panose="02010600030101010101" pitchFamily="2" charset="-122"/>
                </a:rPr>
                <a:t> </a:t>
              </a:r>
              <a:endParaRPr lang="en-US" altLang="zh-CN" sz="2400" dirty="0">
                <a:solidFill>
                  <a:srgbClr val="633869"/>
                </a:solidFill>
                <a:latin typeface="Times New Roman" panose="02020603050405020304" pitchFamily="18" charset="0"/>
                <a:ea typeface="DengXian" panose="02010600030101010101" pitchFamily="2" charset="-122"/>
              </a:endParaRPr>
            </a:p>
            <a:p>
              <a:pPr marL="342900" indent="-342900" algn="just">
                <a:lnSpc>
                  <a:spcPct val="150000"/>
                </a:lnSpc>
                <a:buFont typeface="Wingdings" pitchFamily="2" charset="2"/>
                <a:buChar char="§"/>
              </a:pPr>
              <a:r>
                <a:rPr lang="en-US" altLang="zh-CN" sz="2400" dirty="0">
                  <a:solidFill>
                    <a:srgbClr val="633869"/>
                  </a:solidFill>
                  <a:latin typeface="Times New Roman" panose="02020603050405020304" pitchFamily="18" charset="0"/>
                  <a:ea typeface="DengXian" panose="02010600030101010101" pitchFamily="2" charset="-122"/>
                </a:rPr>
                <a:t>Learners tend to over-trust in the validity of online dictionaries.</a:t>
              </a:r>
            </a:p>
            <a:p>
              <a:pPr marL="342900" indent="-342900" algn="just">
                <a:lnSpc>
                  <a:spcPct val="150000"/>
                </a:lnSpc>
                <a:buFont typeface="Wingdings" pitchFamily="2" charset="2"/>
                <a:buChar char="§"/>
              </a:pPr>
              <a:endParaRPr lang="en-US" sz="2400" dirty="0">
                <a:solidFill>
                  <a:schemeClr val="bg1"/>
                </a:solidFill>
                <a:highlight>
                  <a:srgbClr val="905199"/>
                </a:highlight>
                <a:ea typeface="Heiti TC Medium" pitchFamily="2" charset="-128"/>
              </a:endParaRPr>
            </a:p>
          </p:txBody>
        </p:sp>
        <p:sp>
          <p:nvSpPr>
            <p:cNvPr id="24" name="文本框 23">
              <a:extLst>
                <a:ext uri="{FF2B5EF4-FFF2-40B4-BE49-F238E27FC236}">
                  <a16:creationId xmlns:a16="http://schemas.microsoft.com/office/drawing/2014/main" id="{18E7B8B8-3907-98AC-5595-2DE00CE84534}"/>
                </a:ext>
              </a:extLst>
            </p:cNvPr>
            <p:cNvSpPr txBox="1"/>
            <p:nvPr/>
          </p:nvSpPr>
          <p:spPr>
            <a:xfrm>
              <a:off x="3239310" y="1087487"/>
              <a:ext cx="1027243" cy="369332"/>
            </a:xfrm>
            <a:prstGeom prst="rect">
              <a:avLst/>
            </a:prstGeom>
            <a:noFill/>
          </p:spPr>
          <p:txBody>
            <a:bodyPr wrap="square" rtlCol="0">
              <a:spAutoFit/>
            </a:bodyPr>
            <a:lstStyle/>
            <a:p>
              <a:pPr algn="ctr"/>
              <a:r>
                <a:rPr kumimoji="1" lang="en-US" altLang="zh-CN" b="1" dirty="0">
                  <a:solidFill>
                    <a:srgbClr val="905199"/>
                  </a:solidFill>
                  <a:latin typeface="Times New Roman" panose="02020603050405020304" pitchFamily="18" charset="0"/>
                  <a:cs typeface="Times New Roman" panose="02020603050405020304" pitchFamily="18" charset="0"/>
                </a:rPr>
                <a:t>impact</a:t>
              </a:r>
              <a:endParaRPr kumimoji="1" lang="zh-CN" altLang="en-US" b="1" dirty="0">
                <a:solidFill>
                  <a:srgbClr val="905199"/>
                </a:solidFill>
                <a:latin typeface="Times New Roman" panose="02020603050405020304" pitchFamily="18" charset="0"/>
                <a:cs typeface="Times New Roman" panose="02020603050405020304" pitchFamily="18" charset="0"/>
              </a:endParaRPr>
            </a:p>
          </p:txBody>
        </p:sp>
      </p:grpSp>
      <p:sp>
        <p:nvSpPr>
          <p:cNvPr id="29" name="右箭头 28">
            <a:extLst>
              <a:ext uri="{FF2B5EF4-FFF2-40B4-BE49-F238E27FC236}">
                <a16:creationId xmlns:a16="http://schemas.microsoft.com/office/drawing/2014/main" id="{A3D500F1-0D5A-D7E4-A84B-B1329A09CB5B}"/>
              </a:ext>
            </a:extLst>
          </p:cNvPr>
          <p:cNvSpPr/>
          <p:nvPr/>
        </p:nvSpPr>
        <p:spPr>
          <a:xfrm>
            <a:off x="3402736" y="1635694"/>
            <a:ext cx="700391" cy="321012"/>
          </a:xfrm>
          <a:prstGeom prst="rightArrow">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07134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dissolve">
                                      <p:cBhvr>
                                        <p:cTn id="10" dur="500"/>
                                        <p:tgtEl>
                                          <p:spTgt spid="2050"/>
                                        </p:tgtEl>
                                      </p:cBhvr>
                                    </p:animEffect>
                                  </p:childTnLst>
                                </p:cTn>
                              </p:par>
                              <p:par>
                                <p:cTn id="11" presetID="9"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dissolve">
                                      <p:cBhvr>
                                        <p:cTn id="13"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7463840" cy="584775"/>
          </a:xfrm>
          <a:prstGeom prst="rect">
            <a:avLst/>
          </a:prstGeom>
          <a:noFill/>
        </p:spPr>
        <p:txBody>
          <a:bodyPr wrap="square" rtlCol="0">
            <a:spAutoFit/>
          </a:bodyPr>
          <a:lstStyle/>
          <a:p>
            <a:r>
              <a:rPr lang="en-US" sz="3200" b="1" dirty="0">
                <a:solidFill>
                  <a:srgbClr val="633869"/>
                </a:solidFill>
                <a:latin typeface="Georgia" panose="02040502050405020303" pitchFamily="18" charset="0"/>
                <a:ea typeface="HEITI TC MEDIUM" pitchFamily="2" charset="-128"/>
                <a:cs typeface="Arial" panose="020B0604020202020204" pitchFamily="34" charset="0"/>
              </a:rPr>
              <a:t>Research background</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9" name="文本框 8">
            <a:extLst>
              <a:ext uri="{FF2B5EF4-FFF2-40B4-BE49-F238E27FC236}">
                <a16:creationId xmlns:a16="http://schemas.microsoft.com/office/drawing/2014/main" id="{F14EC88B-EFC3-DCD2-87EE-E9A799B6F1D0}"/>
              </a:ext>
            </a:extLst>
          </p:cNvPr>
          <p:cNvSpPr txBox="1"/>
          <p:nvPr/>
        </p:nvSpPr>
        <p:spPr>
          <a:xfrm>
            <a:off x="334963" y="1285674"/>
            <a:ext cx="11518370" cy="2357377"/>
          </a:xfrm>
          <a:prstGeom prst="rect">
            <a:avLst/>
          </a:prstGeom>
          <a:noFill/>
        </p:spPr>
        <p:txBody>
          <a:bodyPr wrap="square">
            <a:spAutoFit/>
          </a:bodyPr>
          <a:lstStyle/>
          <a:p>
            <a:pPr marL="342900" indent="-342900" algn="just">
              <a:lnSpc>
                <a:spcPts val="3580"/>
              </a:lnSpc>
              <a:buFont typeface="Wingdings" pitchFamily="2" charset="2"/>
              <a:buChar char="§"/>
            </a:pPr>
            <a:r>
              <a:rPr lang="en-US" altLang="zh-CN" sz="2400" b="1" dirty="0">
                <a:solidFill>
                  <a:srgbClr val="633869"/>
                </a:solidFill>
                <a:latin typeface="Times New Roman" panose="02020603050405020304" pitchFamily="18" charset="0"/>
                <a:ea typeface="DengXian" panose="02010600030101010101" pitchFamily="2" charset="-122"/>
              </a:rPr>
              <a:t>Previous study: </a:t>
            </a:r>
          </a:p>
          <a:p>
            <a:pPr marL="1714500" lvl="3" indent="-342900" algn="just">
              <a:lnSpc>
                <a:spcPts val="3580"/>
              </a:lnSpc>
              <a:buFont typeface="Wingdings" pitchFamily="2" charset="2"/>
              <a:buChar char="§"/>
            </a:pPr>
            <a:r>
              <a:rPr lang="en-US" altLang="zh-CN" sz="2000" dirty="0">
                <a:solidFill>
                  <a:srgbClr val="633869"/>
                </a:solidFill>
                <a:latin typeface="Times New Roman" panose="02020603050405020304" pitchFamily="18" charset="0"/>
                <a:ea typeface="DengXian" panose="02010600030101010101" pitchFamily="2" charset="-122"/>
              </a:rPr>
              <a:t>learner’s L2 language proficiency</a:t>
            </a:r>
          </a:p>
          <a:p>
            <a:pPr marL="1714500" lvl="3" indent="-342900" algn="just">
              <a:lnSpc>
                <a:spcPts val="3580"/>
              </a:lnSpc>
              <a:buFont typeface="Wingdings" pitchFamily="2" charset="2"/>
              <a:buChar char="§"/>
            </a:pPr>
            <a:r>
              <a:rPr lang="en-US" altLang="zh-CN" sz="2000" dirty="0">
                <a:solidFill>
                  <a:srgbClr val="633869"/>
                </a:solidFill>
                <a:latin typeface="Times New Roman" panose="02020603050405020304" pitchFamily="18" charset="0"/>
                <a:ea typeface="DengXian" panose="02010600030101010101" pitchFamily="2" charset="-122"/>
              </a:rPr>
              <a:t>learner’s dictionary</a:t>
            </a:r>
            <a:r>
              <a:rPr lang="zh-CN" altLang="en-US" sz="2000" dirty="0">
                <a:solidFill>
                  <a:srgbClr val="633869"/>
                </a:solidFill>
                <a:latin typeface="Times New Roman" panose="02020603050405020304" pitchFamily="18" charset="0"/>
                <a:ea typeface="DengXian" panose="02010600030101010101" pitchFamily="2" charset="-122"/>
              </a:rPr>
              <a:t> </a:t>
            </a:r>
            <a:r>
              <a:rPr lang="en-US" altLang="zh-CN" sz="2000" dirty="0">
                <a:solidFill>
                  <a:srgbClr val="633869"/>
                </a:solidFill>
                <a:latin typeface="Times New Roman" panose="02020603050405020304" pitchFamily="18" charset="0"/>
                <a:ea typeface="DengXian" panose="02010600030101010101" pitchFamily="2" charset="-122"/>
              </a:rPr>
              <a:t>skills</a:t>
            </a:r>
          </a:p>
          <a:p>
            <a:pPr marL="1714500" lvl="3" indent="-342900" algn="just">
              <a:lnSpc>
                <a:spcPts val="3580"/>
              </a:lnSpc>
              <a:buFont typeface="Wingdings" pitchFamily="2" charset="2"/>
              <a:buChar char="§"/>
            </a:pPr>
            <a:r>
              <a:rPr lang="en-US" altLang="zh-CN" sz="2000" dirty="0">
                <a:solidFill>
                  <a:srgbClr val="633869"/>
                </a:solidFill>
                <a:latin typeface="Times New Roman" panose="02020603050405020304" pitchFamily="18" charset="0"/>
                <a:ea typeface="DengXian" panose="02010600030101010101" pitchFamily="2" charset="-122"/>
              </a:rPr>
              <a:t>technology issues of dictionary</a:t>
            </a:r>
          </a:p>
          <a:p>
            <a:pPr marL="342900" indent="-342900" algn="just">
              <a:lnSpc>
                <a:spcPts val="3580"/>
              </a:lnSpc>
              <a:buFont typeface="Wingdings" pitchFamily="2" charset="2"/>
              <a:buChar char="§"/>
            </a:pPr>
            <a:endParaRPr lang="en-US" altLang="zh-CN" sz="2400" b="1" dirty="0">
              <a:solidFill>
                <a:srgbClr val="633869"/>
              </a:solidFill>
              <a:latin typeface="Times New Roman" panose="02020603050405020304" pitchFamily="18" charset="0"/>
              <a:ea typeface="DengXian" panose="02010600030101010101" pitchFamily="2" charset="-122"/>
            </a:endParaRPr>
          </a:p>
        </p:txBody>
      </p:sp>
      <p:sp>
        <p:nvSpPr>
          <p:cNvPr id="21" name="文本框 20">
            <a:extLst>
              <a:ext uri="{FF2B5EF4-FFF2-40B4-BE49-F238E27FC236}">
                <a16:creationId xmlns:a16="http://schemas.microsoft.com/office/drawing/2014/main" id="{65A9B4F2-BE55-D421-EE09-273DB4F5402B}"/>
              </a:ext>
            </a:extLst>
          </p:cNvPr>
          <p:cNvSpPr txBox="1"/>
          <p:nvPr/>
        </p:nvSpPr>
        <p:spPr>
          <a:xfrm>
            <a:off x="7292232" y="2169790"/>
            <a:ext cx="4461929" cy="707886"/>
          </a:xfrm>
          <a:prstGeom prst="rect">
            <a:avLst/>
          </a:prstGeom>
          <a:noFill/>
        </p:spPr>
        <p:txBody>
          <a:bodyPr wrap="square">
            <a:spAutoFit/>
          </a:bodyPr>
          <a:lstStyle/>
          <a:p>
            <a:pPr algn="ctr"/>
            <a:r>
              <a:rPr lang="en-US" altLang="zh-CN" sz="2000" dirty="0">
                <a:solidFill>
                  <a:srgbClr val="633869"/>
                </a:solidFill>
                <a:latin typeface="Times New Roman" panose="02020603050405020304" pitchFamily="18" charset="0"/>
                <a:ea typeface="DengXian" panose="02010600030101010101" pitchFamily="2" charset="-122"/>
              </a:rPr>
              <a:t>Learners’ perception and production</a:t>
            </a:r>
            <a:r>
              <a:rPr lang="zh-CN" altLang="en-US" sz="2000" dirty="0">
                <a:solidFill>
                  <a:srgbClr val="633869"/>
                </a:solidFill>
                <a:latin typeface="Times New Roman" panose="02020603050405020304" pitchFamily="18" charset="0"/>
                <a:ea typeface="DengXian" panose="02010600030101010101" pitchFamily="2" charset="-122"/>
              </a:rPr>
              <a:t> </a:t>
            </a:r>
            <a:r>
              <a:rPr lang="en-US" altLang="zh-CN" sz="2000" dirty="0">
                <a:solidFill>
                  <a:srgbClr val="633869"/>
                </a:solidFill>
                <a:latin typeface="Times New Roman" panose="02020603050405020304" pitchFamily="18" charset="0"/>
                <a:ea typeface="DengXian" panose="02010600030101010101" pitchFamily="2" charset="-122"/>
              </a:rPr>
              <a:t>of</a:t>
            </a:r>
            <a:r>
              <a:rPr lang="zh-CN" altLang="en-US" sz="2000" dirty="0">
                <a:solidFill>
                  <a:srgbClr val="633869"/>
                </a:solidFill>
                <a:latin typeface="Times New Roman" panose="02020603050405020304" pitchFamily="18" charset="0"/>
                <a:ea typeface="DengXian" panose="02010600030101010101" pitchFamily="2" charset="-122"/>
              </a:rPr>
              <a:t> </a:t>
            </a:r>
            <a:r>
              <a:rPr lang="en-US" altLang="zh-CN" sz="2000" dirty="0">
                <a:solidFill>
                  <a:srgbClr val="633869"/>
                </a:solidFill>
                <a:latin typeface="Times New Roman" panose="02020603050405020304" pitchFamily="18" charset="0"/>
                <a:ea typeface="DengXian" panose="02010600030101010101" pitchFamily="2" charset="-122"/>
              </a:rPr>
              <a:t>vocabulary</a:t>
            </a:r>
            <a:r>
              <a:rPr lang="zh-CN" altLang="en-US" sz="2000" dirty="0">
                <a:solidFill>
                  <a:srgbClr val="633869"/>
                </a:solidFill>
                <a:latin typeface="Times New Roman" panose="02020603050405020304" pitchFamily="18" charset="0"/>
                <a:ea typeface="DengXian" panose="02010600030101010101" pitchFamily="2" charset="-122"/>
              </a:rPr>
              <a:t> </a:t>
            </a:r>
            <a:r>
              <a:rPr lang="en-US" altLang="zh-CN" sz="2000" dirty="0">
                <a:solidFill>
                  <a:srgbClr val="633869"/>
                </a:solidFill>
                <a:latin typeface="Times New Roman" panose="02020603050405020304" pitchFamily="18" charset="0"/>
                <a:ea typeface="DengXian" panose="02010600030101010101" pitchFamily="2" charset="-122"/>
              </a:rPr>
              <a:t>by</a:t>
            </a:r>
            <a:r>
              <a:rPr lang="zh-CN" altLang="en-US" sz="2000" dirty="0">
                <a:solidFill>
                  <a:srgbClr val="633869"/>
                </a:solidFill>
                <a:latin typeface="Times New Roman" panose="02020603050405020304" pitchFamily="18" charset="0"/>
                <a:ea typeface="DengXian" panose="02010600030101010101" pitchFamily="2" charset="-122"/>
              </a:rPr>
              <a:t> </a:t>
            </a:r>
            <a:r>
              <a:rPr lang="en-US" altLang="zh-CN" sz="2000" dirty="0">
                <a:solidFill>
                  <a:srgbClr val="633869"/>
                </a:solidFill>
                <a:latin typeface="Times New Roman" panose="02020603050405020304" pitchFamily="18" charset="0"/>
                <a:ea typeface="DengXian" panose="02010600030101010101" pitchFamily="2" charset="-122"/>
              </a:rPr>
              <a:t>consulting</a:t>
            </a:r>
            <a:r>
              <a:rPr lang="zh-CN" altLang="en-US" sz="2000" dirty="0">
                <a:solidFill>
                  <a:srgbClr val="633869"/>
                </a:solidFill>
                <a:latin typeface="Times New Roman" panose="02020603050405020304" pitchFamily="18" charset="0"/>
                <a:ea typeface="DengXian" panose="02010600030101010101" pitchFamily="2" charset="-122"/>
              </a:rPr>
              <a:t> </a:t>
            </a:r>
            <a:r>
              <a:rPr lang="en-US" altLang="zh-CN" sz="2000" dirty="0">
                <a:solidFill>
                  <a:srgbClr val="633869"/>
                </a:solidFill>
                <a:latin typeface="Times New Roman" panose="02020603050405020304" pitchFamily="18" charset="0"/>
                <a:ea typeface="DengXian" panose="02010600030101010101" pitchFamily="2" charset="-122"/>
              </a:rPr>
              <a:t>e-dictionaries</a:t>
            </a:r>
            <a:endParaRPr lang="zh-CN" altLang="en-US" sz="2000" dirty="0">
              <a:solidFill>
                <a:srgbClr val="633869"/>
              </a:solidFill>
              <a:latin typeface="Times New Roman" panose="02020603050405020304" pitchFamily="18" charset="0"/>
              <a:ea typeface="DengXian" panose="02010600030101010101" pitchFamily="2" charset="-122"/>
            </a:endParaRPr>
          </a:p>
        </p:txBody>
      </p:sp>
      <p:sp>
        <p:nvSpPr>
          <p:cNvPr id="27" name="右箭头 26">
            <a:extLst>
              <a:ext uri="{FF2B5EF4-FFF2-40B4-BE49-F238E27FC236}">
                <a16:creationId xmlns:a16="http://schemas.microsoft.com/office/drawing/2014/main" id="{8BD8D915-3E44-A68E-315B-272A14A326A7}"/>
              </a:ext>
            </a:extLst>
          </p:cNvPr>
          <p:cNvSpPr/>
          <p:nvPr/>
        </p:nvSpPr>
        <p:spPr>
          <a:xfrm>
            <a:off x="6019542" y="2187066"/>
            <a:ext cx="1166268" cy="628729"/>
          </a:xfrm>
          <a:prstGeom prst="rightArrow">
            <a:avLst/>
          </a:prstGeom>
          <a:solidFill>
            <a:srgbClr val="905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Times New Roman" panose="02020603050405020304" pitchFamily="18" charset="0"/>
                <a:cs typeface="Times New Roman" panose="02020603050405020304" pitchFamily="18" charset="0"/>
              </a:rPr>
              <a:t>affects</a:t>
            </a:r>
            <a:endParaRPr kumimoji="1" lang="zh-CN" altLang="en-US" b="1" dirty="0">
              <a:latin typeface="Times New Roman" panose="02020603050405020304" pitchFamily="18" charset="0"/>
              <a:cs typeface="Times New Roman" panose="02020603050405020304" pitchFamily="18" charset="0"/>
            </a:endParaRPr>
          </a:p>
        </p:txBody>
      </p:sp>
      <p:sp>
        <p:nvSpPr>
          <p:cNvPr id="28" name="左大括号 27">
            <a:extLst>
              <a:ext uri="{FF2B5EF4-FFF2-40B4-BE49-F238E27FC236}">
                <a16:creationId xmlns:a16="http://schemas.microsoft.com/office/drawing/2014/main" id="{871E8620-31AC-5E14-71A5-E7ED294AAFB4}"/>
              </a:ext>
            </a:extLst>
          </p:cNvPr>
          <p:cNvSpPr/>
          <p:nvPr/>
        </p:nvSpPr>
        <p:spPr>
          <a:xfrm>
            <a:off x="1263294" y="1909142"/>
            <a:ext cx="270261" cy="1229181"/>
          </a:xfrm>
          <a:prstGeom prst="leftBrace">
            <a:avLst>
              <a:gd name="adj1" fmla="val 33089"/>
              <a:gd name="adj2" fmla="val 50706"/>
            </a:avLst>
          </a:prstGeom>
          <a:ln w="34925">
            <a:solidFill>
              <a:srgbClr val="A85FB3"/>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473AC3A-CDAA-D197-F602-00F1E403578B}"/>
              </a:ext>
            </a:extLst>
          </p:cNvPr>
          <p:cNvSpPr txBox="1"/>
          <p:nvPr/>
        </p:nvSpPr>
        <p:spPr>
          <a:xfrm>
            <a:off x="7334436" y="3176086"/>
            <a:ext cx="4461929" cy="461665"/>
          </a:xfrm>
          <a:prstGeom prst="rect">
            <a:avLst/>
          </a:prstGeom>
          <a:noFill/>
        </p:spPr>
        <p:txBody>
          <a:bodyPr wrap="square">
            <a:spAutoFit/>
          </a:bodyPr>
          <a:lstStyle/>
          <a:p>
            <a:pPr algn="ctr"/>
            <a:r>
              <a:rPr lang="en-US" altLang="zh-CN" sz="2400" b="1" dirty="0">
                <a:solidFill>
                  <a:srgbClr val="C972D6"/>
                </a:solidFill>
                <a:latin typeface="Times New Roman" panose="02020603050405020304" pitchFamily="18" charset="0"/>
                <a:ea typeface="DengXian" panose="02010600030101010101" pitchFamily="2" charset="-122"/>
              </a:rPr>
              <a:t>research in this area is scarce.</a:t>
            </a:r>
            <a:r>
              <a:rPr lang="zh-CN" altLang="zh-CN" sz="2400" b="1" dirty="0">
                <a:solidFill>
                  <a:srgbClr val="C972D6"/>
                </a:solidFill>
                <a:latin typeface="Times New Roman" panose="02020603050405020304" pitchFamily="18" charset="0"/>
                <a:ea typeface="DengXian" panose="02010600030101010101" pitchFamily="2" charset="-122"/>
              </a:rPr>
              <a:t> </a:t>
            </a:r>
            <a:endParaRPr lang="zh-CN" altLang="en-US" sz="2400" b="1" dirty="0">
              <a:solidFill>
                <a:srgbClr val="C972D6"/>
              </a:solidFill>
              <a:latin typeface="Times New Roman" panose="02020603050405020304" pitchFamily="18" charset="0"/>
              <a:ea typeface="DengXian" panose="02010600030101010101" pitchFamily="2" charset="-122"/>
            </a:endParaRPr>
          </a:p>
        </p:txBody>
      </p:sp>
      <p:cxnSp>
        <p:nvCxnSpPr>
          <p:cNvPr id="32" name="直线箭头连接符 31">
            <a:extLst>
              <a:ext uri="{FF2B5EF4-FFF2-40B4-BE49-F238E27FC236}">
                <a16:creationId xmlns:a16="http://schemas.microsoft.com/office/drawing/2014/main" id="{BD8217B4-C529-7E3F-8F22-3FAD17FA2BD5}"/>
              </a:ext>
            </a:extLst>
          </p:cNvPr>
          <p:cNvCxnSpPr>
            <a:cxnSpLocks/>
          </p:cNvCxnSpPr>
          <p:nvPr/>
        </p:nvCxnSpPr>
        <p:spPr>
          <a:xfrm flipH="1">
            <a:off x="6650028" y="3429000"/>
            <a:ext cx="838167" cy="0"/>
          </a:xfrm>
          <a:prstGeom prst="straightConnector1">
            <a:avLst/>
          </a:prstGeom>
          <a:ln w="38100">
            <a:solidFill>
              <a:srgbClr val="A85FB3"/>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5BAF2541-97A2-5E84-EFF5-1942C40FFD8C}"/>
              </a:ext>
            </a:extLst>
          </p:cNvPr>
          <p:cNvSpPr txBox="1"/>
          <p:nvPr/>
        </p:nvSpPr>
        <p:spPr>
          <a:xfrm>
            <a:off x="334963" y="3827106"/>
            <a:ext cx="11518370" cy="2422266"/>
          </a:xfrm>
          <a:prstGeom prst="rect">
            <a:avLst/>
          </a:prstGeom>
          <a:noFill/>
        </p:spPr>
        <p:txBody>
          <a:bodyPr wrap="square">
            <a:spAutoFit/>
          </a:bodyPr>
          <a:lstStyle/>
          <a:p>
            <a:pPr marL="342900" indent="-342900" algn="just">
              <a:lnSpc>
                <a:spcPts val="3580"/>
              </a:lnSpc>
              <a:buFont typeface="Wingdings" pitchFamily="2" charset="2"/>
              <a:buChar char="§"/>
            </a:pPr>
            <a:r>
              <a:rPr lang="en-US" altLang="zh-CN" sz="2400" b="1" dirty="0">
                <a:solidFill>
                  <a:srgbClr val="633869"/>
                </a:solidFill>
                <a:latin typeface="Times New Roman" panose="02020603050405020304" pitchFamily="18" charset="0"/>
                <a:ea typeface="DengXian" panose="02010600030101010101" pitchFamily="2" charset="-122"/>
              </a:rPr>
              <a:t>The main purpose of this paper is to verify two hypotheses:</a:t>
            </a:r>
            <a:endParaRPr lang="zh-CN" altLang="zh-CN" sz="2400" b="1" dirty="0">
              <a:solidFill>
                <a:srgbClr val="633869"/>
              </a:solidFill>
              <a:latin typeface="Times New Roman" panose="02020603050405020304" pitchFamily="18" charset="0"/>
              <a:ea typeface="DengXian" panose="02010600030101010101" pitchFamily="2" charset="-122"/>
            </a:endParaRPr>
          </a:p>
          <a:p>
            <a:pPr marL="800100" lvl="1" indent="-342900">
              <a:lnSpc>
                <a:spcPts val="3580"/>
              </a:lnSpc>
              <a:spcAft>
                <a:spcPts val="600"/>
              </a:spcAft>
              <a:buFont typeface="Wingdings" pitchFamily="2" charset="2"/>
              <a:buChar char="§"/>
            </a:pPr>
            <a:r>
              <a:rPr lang="en-US" altLang="zh-CN" sz="2000" dirty="0">
                <a:solidFill>
                  <a:srgbClr val="633869"/>
                </a:solidFill>
                <a:latin typeface="Times New Roman" panose="02020603050405020304" pitchFamily="18" charset="0"/>
                <a:ea typeface="DengXian" panose="02010600030101010101" pitchFamily="2" charset="-122"/>
              </a:rPr>
              <a:t>H1: There is a prevalent tendency among Chinese students to heavily rely on electronic dictionaries, with minimal scrutiny of the accuracy or appropriateness of the provided results.	</a:t>
            </a:r>
            <a:endParaRPr lang="zh-CN" altLang="zh-CN" sz="2000" dirty="0">
              <a:solidFill>
                <a:srgbClr val="633869"/>
              </a:solidFill>
              <a:latin typeface="Times New Roman" panose="02020603050405020304" pitchFamily="18" charset="0"/>
              <a:ea typeface="DengXian" panose="02010600030101010101" pitchFamily="2" charset="-122"/>
            </a:endParaRPr>
          </a:p>
          <a:p>
            <a:pPr marL="800100" lvl="1" indent="-342900">
              <a:lnSpc>
                <a:spcPts val="3580"/>
              </a:lnSpc>
              <a:spcAft>
                <a:spcPts val="600"/>
              </a:spcAft>
              <a:buFont typeface="Wingdings" pitchFamily="2" charset="2"/>
              <a:buChar char="§"/>
            </a:pPr>
            <a:r>
              <a:rPr lang="en-US" altLang="zh-CN" sz="2000" dirty="0">
                <a:solidFill>
                  <a:srgbClr val="633869"/>
                </a:solidFill>
                <a:latin typeface="Times New Roman" panose="02020603050405020304" pitchFamily="18" charset="0"/>
                <a:ea typeface="DengXian" panose="02010600030101010101" pitchFamily="2" charset="-122"/>
              </a:rPr>
              <a:t>H2: The potential inaccuracies present in online dictionaries may lead students to generate erroneous understandings in their second language.</a:t>
            </a:r>
            <a:endParaRPr lang="zh-CN" altLang="zh-CN" sz="2000" dirty="0">
              <a:solidFill>
                <a:srgbClr val="633869"/>
              </a:solidFill>
              <a:latin typeface="Times New Roman" panose="02020603050405020304" pitchFamily="18" charset="0"/>
              <a:ea typeface="DengXian" panose="02010600030101010101" pitchFamily="2" charset="-122"/>
            </a:endParaRPr>
          </a:p>
        </p:txBody>
      </p:sp>
      <p:sp>
        <p:nvSpPr>
          <p:cNvPr id="38" name="文本框 37">
            <a:extLst>
              <a:ext uri="{FF2B5EF4-FFF2-40B4-BE49-F238E27FC236}">
                <a16:creationId xmlns:a16="http://schemas.microsoft.com/office/drawing/2014/main" id="{B9D0BCC6-0B92-2EBA-C52E-D5A38F1A52BB}"/>
              </a:ext>
            </a:extLst>
          </p:cNvPr>
          <p:cNvSpPr txBox="1"/>
          <p:nvPr/>
        </p:nvSpPr>
        <p:spPr>
          <a:xfrm>
            <a:off x="320895" y="3138323"/>
            <a:ext cx="6098344" cy="518604"/>
          </a:xfrm>
          <a:prstGeom prst="rect">
            <a:avLst/>
          </a:prstGeom>
          <a:noFill/>
        </p:spPr>
        <p:txBody>
          <a:bodyPr wrap="square">
            <a:spAutoFit/>
          </a:bodyPr>
          <a:lstStyle/>
          <a:p>
            <a:pPr marL="1714500" lvl="3" indent="-342900" algn="just">
              <a:lnSpc>
                <a:spcPts val="3580"/>
              </a:lnSpc>
              <a:buFont typeface="Wingdings" pitchFamily="2" charset="2"/>
              <a:buChar char="§"/>
            </a:pPr>
            <a:r>
              <a:rPr lang="en-US" altLang="zh-CN" sz="2400" b="1" dirty="0">
                <a:solidFill>
                  <a:srgbClr val="C972D6"/>
                </a:solidFill>
                <a:latin typeface="Times New Roman" panose="02020603050405020304" pitchFamily="18" charset="0"/>
                <a:ea typeface="DengXian" panose="02010600030101010101" pitchFamily="2" charset="-122"/>
              </a:rPr>
              <a:t>content reliability of dictionary</a:t>
            </a:r>
            <a:r>
              <a:rPr lang="zh-CN" altLang="en-US" sz="2400" b="1" dirty="0">
                <a:solidFill>
                  <a:srgbClr val="C972D6"/>
                </a:solidFill>
                <a:latin typeface="Times New Roman" panose="02020603050405020304" pitchFamily="18" charset="0"/>
                <a:ea typeface="DengXian" panose="02010600030101010101" pitchFamily="2" charset="-122"/>
              </a:rPr>
              <a:t>？</a:t>
            </a:r>
            <a:endParaRPr lang="en-US" altLang="zh-CN" sz="2400" b="1" dirty="0">
              <a:solidFill>
                <a:srgbClr val="C972D6"/>
              </a:solidFill>
              <a:latin typeface="Times New Roman" panose="02020603050405020304" pitchFamily="18" charset="0"/>
              <a:ea typeface="DengXian" panose="02010600030101010101" pitchFamily="2" charset="-122"/>
            </a:endParaRPr>
          </a:p>
        </p:txBody>
      </p:sp>
    </p:spTree>
    <p:extLst>
      <p:ext uri="{BB962C8B-B14F-4D97-AF65-F5344CB8AC3E}">
        <p14:creationId xmlns:p14="http://schemas.microsoft.com/office/powerpoint/2010/main" val="375612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dissolve">
                                      <p:cBhvr>
                                        <p:cTn id="10" dur="500"/>
                                        <p:tgtEl>
                                          <p:spTgt spid="3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dissolv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dissolve">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5"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011AD7-BEB7-1909-4DFB-0DB899D86FCC}"/>
              </a:ext>
            </a:extLst>
          </p:cNvPr>
          <p:cNvSpPr/>
          <p:nvPr/>
        </p:nvSpPr>
        <p:spPr>
          <a:xfrm>
            <a:off x="0" y="0"/>
            <a:ext cx="12192000" cy="6858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68A7BB7-A6AE-F4AD-C9F5-600E2A43411B}"/>
              </a:ext>
            </a:extLst>
          </p:cNvPr>
          <p:cNvSpPr txBox="1"/>
          <p:nvPr/>
        </p:nvSpPr>
        <p:spPr>
          <a:xfrm>
            <a:off x="554324" y="2490281"/>
            <a:ext cx="2880360" cy="18774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600" b="1"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pitchFamily="2" charset="-122"/>
                <a:cs typeface="Times New Roman" panose="02020603050405020304" pitchFamily="18" charset="0"/>
              </a:rPr>
              <a:t>Ⅱ.</a:t>
            </a:r>
            <a:endParaRPr kumimoji="0" lang="en-US" sz="11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BB22AC0-3830-2C19-DF28-2518B4D7A504}"/>
              </a:ext>
            </a:extLst>
          </p:cNvPr>
          <p:cNvSpPr txBox="1"/>
          <p:nvPr/>
        </p:nvSpPr>
        <p:spPr>
          <a:xfrm>
            <a:off x="3017614" y="2767279"/>
            <a:ext cx="8620062" cy="1323439"/>
          </a:xfrm>
          <a:prstGeom prst="rect">
            <a:avLst/>
          </a:prstGeom>
          <a:noFill/>
        </p:spPr>
        <p:txBody>
          <a:bodyPr wrap="square" rtlCol="0">
            <a:spAutoFit/>
          </a:bodyPr>
          <a:lstStyle/>
          <a:p>
            <a:r>
              <a:rPr lang="en-US" altLang="zh-CN" sz="8000"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en-US" sz="8000" b="1" dirty="0">
              <a:solidFill>
                <a:schemeClr val="bg1"/>
              </a:solidFill>
              <a:latin typeface="Georgia" panose="02040502050405020303" pitchFamily="18" charset="0"/>
              <a:ea typeface="HEITI TC MEDIUM" pitchFamily="2" charset="-128"/>
              <a:cs typeface="Arial" panose="020B0604020202020204" pitchFamily="34" charset="0"/>
            </a:endParaRPr>
          </a:p>
        </p:txBody>
      </p:sp>
    </p:spTree>
    <p:extLst>
      <p:ext uri="{BB962C8B-B14F-4D97-AF65-F5344CB8AC3E}">
        <p14:creationId xmlns:p14="http://schemas.microsoft.com/office/powerpoint/2010/main" val="1882834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324825" y="223790"/>
            <a:ext cx="11262075" cy="954107"/>
          </a:xfrm>
          <a:prstGeom prst="rect">
            <a:avLst/>
          </a:prstGeom>
          <a:noFill/>
        </p:spPr>
        <p:txBody>
          <a:bodyPr wrap="square" rtlCol="0">
            <a:spAutoFit/>
          </a:bodyPr>
          <a:lstStyle/>
          <a:p>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1. Concise dictionary (CD) </a:t>
            </a:r>
          </a:p>
          <a:p>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&amp; authoritative dictionary (AD) in </a:t>
            </a:r>
            <a:r>
              <a:rPr lang="en-US" altLang="zh-CN" sz="2800" b="1" dirty="0" err="1">
                <a:solidFill>
                  <a:srgbClr val="633869"/>
                </a:solidFill>
                <a:latin typeface="Georgia" panose="02040502050405020303" pitchFamily="18" charset="0"/>
                <a:ea typeface="HEITI TC MEDIUM" pitchFamily="2" charset="-128"/>
                <a:cs typeface="Arial" panose="020B0604020202020204" pitchFamily="34" charset="0"/>
              </a:rPr>
              <a:t>Youdao</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 </a:t>
            </a:r>
            <a:r>
              <a:rPr lang="zh-CN" altLang="zh-CN" sz="2800" b="1" dirty="0">
                <a:solidFill>
                  <a:srgbClr val="633869"/>
                </a:solidFill>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pic>
        <p:nvPicPr>
          <p:cNvPr id="23" name="Picture 546362912" descr="图形用户界面, 文本, 应用程序, 电子邮件&#10;&#10;描述已自动生成">
            <a:extLst>
              <a:ext uri="{FF2B5EF4-FFF2-40B4-BE49-F238E27FC236}">
                <a16:creationId xmlns:a16="http://schemas.microsoft.com/office/drawing/2014/main" id="{673E27B6-76A5-6E0C-6E62-CB8EDDAB6FF1}"/>
              </a:ext>
            </a:extLst>
          </p:cNvPr>
          <p:cNvPicPr>
            <a:picLocks noChangeAspect="1"/>
          </p:cNvPicPr>
          <p:nvPr/>
        </p:nvPicPr>
        <p:blipFill>
          <a:blip r:embed="rId4"/>
          <a:stretch>
            <a:fillRect/>
          </a:stretch>
        </p:blipFill>
        <p:spPr>
          <a:xfrm>
            <a:off x="397285" y="1856153"/>
            <a:ext cx="5574675" cy="3955584"/>
          </a:xfrm>
          <a:prstGeom prst="rect">
            <a:avLst/>
          </a:prstGeom>
          <a:ln>
            <a:noFill/>
          </a:ln>
          <a:effectLst>
            <a:outerShdw blurRad="292100" dist="139700" dir="2700000" algn="tl" rotWithShape="0">
              <a:srgbClr val="333333">
                <a:alpha val="65000"/>
              </a:srgbClr>
            </a:outerShdw>
          </a:effectLst>
        </p:spPr>
      </p:pic>
      <p:pic>
        <p:nvPicPr>
          <p:cNvPr id="24" name="Picture 1916986708">
            <a:extLst>
              <a:ext uri="{FF2B5EF4-FFF2-40B4-BE49-F238E27FC236}">
                <a16:creationId xmlns:a16="http://schemas.microsoft.com/office/drawing/2014/main" id="{33AB4C04-2FA7-6CC6-4F7F-DE6C5261F0E5}"/>
              </a:ext>
            </a:extLst>
          </p:cNvPr>
          <p:cNvPicPr>
            <a:picLocks noChangeAspect="1"/>
          </p:cNvPicPr>
          <p:nvPr/>
        </p:nvPicPr>
        <p:blipFill rotWithShape="1">
          <a:blip r:embed="rId5"/>
          <a:srcRect r="31993" b="8927"/>
          <a:stretch/>
        </p:blipFill>
        <p:spPr bwMode="auto">
          <a:xfrm>
            <a:off x="6282363" y="3286581"/>
            <a:ext cx="5570970" cy="801386"/>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25" name="文本框 24">
            <a:extLst>
              <a:ext uri="{FF2B5EF4-FFF2-40B4-BE49-F238E27FC236}">
                <a16:creationId xmlns:a16="http://schemas.microsoft.com/office/drawing/2014/main" id="{8CB7C5F1-C4E9-46EF-ADF1-3515E47B5E96}"/>
              </a:ext>
            </a:extLst>
          </p:cNvPr>
          <p:cNvSpPr txBox="1"/>
          <p:nvPr/>
        </p:nvSpPr>
        <p:spPr>
          <a:xfrm>
            <a:off x="7400504" y="2768436"/>
            <a:ext cx="858129" cy="369332"/>
          </a:xfrm>
          <a:prstGeom prst="rect">
            <a:avLst/>
          </a:prstGeom>
        </p:spPr>
        <p:txBody>
          <a:bodyPr wrap="square" rtlCol="0">
            <a:spAutoFit/>
          </a:bodyPr>
          <a:lstStyle/>
          <a:p>
            <a:r>
              <a:rPr kumimoji="1" lang="en-US" altLang="zh-CN" b="1" i="1" dirty="0">
                <a:solidFill>
                  <a:srgbClr val="633869"/>
                </a:solidFill>
                <a:latin typeface="Times New Roman" panose="02020603050405020304" pitchFamily="18" charset="0"/>
                <a:cs typeface="Times New Roman" panose="02020603050405020304" pitchFamily="18" charset="0"/>
              </a:rPr>
              <a:t>Oxford</a:t>
            </a:r>
            <a:endParaRPr kumimoji="1" lang="zh-CN" altLang="en-US" b="1" i="1" dirty="0">
              <a:solidFill>
                <a:srgbClr val="633869"/>
              </a:solidFill>
              <a:latin typeface="Times New Roman" panose="02020603050405020304" pitchFamily="18" charset="0"/>
              <a:cs typeface="Times New Roman" panose="02020603050405020304" pitchFamily="18" charset="0"/>
            </a:endParaRPr>
          </a:p>
        </p:txBody>
      </p:sp>
      <p:sp>
        <p:nvSpPr>
          <p:cNvPr id="26" name="文本框 25">
            <a:extLst>
              <a:ext uri="{FF2B5EF4-FFF2-40B4-BE49-F238E27FC236}">
                <a16:creationId xmlns:a16="http://schemas.microsoft.com/office/drawing/2014/main" id="{C524BC92-F15B-F31C-4E05-B050830E1F61}"/>
              </a:ext>
            </a:extLst>
          </p:cNvPr>
          <p:cNvSpPr txBox="1"/>
          <p:nvPr/>
        </p:nvSpPr>
        <p:spPr>
          <a:xfrm>
            <a:off x="8314905" y="2504005"/>
            <a:ext cx="1312211" cy="646331"/>
          </a:xfrm>
          <a:prstGeom prst="rect">
            <a:avLst/>
          </a:prstGeom>
        </p:spPr>
        <p:txBody>
          <a:bodyPr wrap="square" rtlCol="0">
            <a:spAutoFit/>
          </a:bodyPr>
          <a:lstStyle/>
          <a:p>
            <a:pPr algn="ctr"/>
            <a:r>
              <a:rPr kumimoji="1" lang="en-US" altLang="zh-CN" b="1" i="1" dirty="0">
                <a:solidFill>
                  <a:srgbClr val="633869"/>
                </a:solidFill>
                <a:latin typeface="Times New Roman" panose="02020603050405020304" pitchFamily="18" charset="0"/>
                <a:cs typeface="Times New Roman" panose="02020603050405020304" pitchFamily="18" charset="0"/>
              </a:rPr>
              <a:t>New Oxford</a:t>
            </a:r>
            <a:endParaRPr kumimoji="1" lang="zh-CN" altLang="en-US" b="1" i="1" dirty="0">
              <a:solidFill>
                <a:srgbClr val="633869"/>
              </a:solidFill>
              <a:latin typeface="Times New Roman" panose="02020603050405020304" pitchFamily="18" charset="0"/>
              <a:cs typeface="Times New Roman" panose="02020603050405020304" pitchFamily="18" charset="0"/>
            </a:endParaRPr>
          </a:p>
        </p:txBody>
      </p:sp>
      <p:sp>
        <p:nvSpPr>
          <p:cNvPr id="27" name="文本框 24">
            <a:extLst>
              <a:ext uri="{FF2B5EF4-FFF2-40B4-BE49-F238E27FC236}">
                <a16:creationId xmlns:a16="http://schemas.microsoft.com/office/drawing/2014/main" id="{8CB7C5F1-C4E9-46EF-ADF1-3515E47B5E96}"/>
              </a:ext>
            </a:extLst>
          </p:cNvPr>
          <p:cNvSpPr txBox="1"/>
          <p:nvPr/>
        </p:nvSpPr>
        <p:spPr>
          <a:xfrm>
            <a:off x="9675049" y="2788431"/>
            <a:ext cx="1119705" cy="369332"/>
          </a:xfrm>
          <a:prstGeom prst="rect">
            <a:avLst/>
          </a:prstGeom>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i="1" kern="0" dirty="0">
                <a:solidFill>
                  <a:srgbClr val="633869"/>
                </a:solidFill>
                <a:effectLst/>
                <a:latin typeface="Times New Roman" panose="02020603050405020304" pitchFamily="18" charset="0"/>
                <a:ea typeface="DengXian" panose="02010600030101010101" pitchFamily="2" charset="-122"/>
                <a:cs typeface="Times New Roman" panose="02020603050405020304" pitchFamily="18" charset="0"/>
              </a:rPr>
              <a:t>Webster</a:t>
            </a:r>
            <a:r>
              <a:rPr lang="zh-CN" altLang="zh-CN" b="1" i="1" dirty="0">
                <a:solidFill>
                  <a:srgbClr val="633869"/>
                </a:solidFill>
                <a:effectLst/>
                <a:latin typeface="Times New Roman" panose="02020603050405020304" pitchFamily="18" charset="0"/>
                <a:cs typeface="Times New Roman" panose="02020603050405020304" pitchFamily="18" charset="0"/>
              </a:rPr>
              <a:t> </a:t>
            </a:r>
            <a:endParaRPr kumimoji="1" lang="zh-CN" altLang="en-US" b="1" i="1" dirty="0">
              <a:solidFill>
                <a:srgbClr val="633869"/>
              </a:solidFill>
              <a:latin typeface="Times New Roman" panose="02020603050405020304" pitchFamily="18" charset="0"/>
              <a:cs typeface="Times New Roman" panose="02020603050405020304" pitchFamily="18" charset="0"/>
            </a:endParaRPr>
          </a:p>
        </p:txBody>
      </p:sp>
      <p:sp>
        <p:nvSpPr>
          <p:cNvPr id="29" name="文本框 28">
            <a:extLst>
              <a:ext uri="{FF2B5EF4-FFF2-40B4-BE49-F238E27FC236}">
                <a16:creationId xmlns:a16="http://schemas.microsoft.com/office/drawing/2014/main" id="{29E37A81-C426-F2B6-E1DC-A1E286038283}"/>
              </a:ext>
            </a:extLst>
          </p:cNvPr>
          <p:cNvSpPr txBox="1"/>
          <p:nvPr/>
        </p:nvSpPr>
        <p:spPr>
          <a:xfrm>
            <a:off x="10734981" y="2786306"/>
            <a:ext cx="1227406" cy="369332"/>
          </a:xfrm>
          <a:prstGeom prst="rect">
            <a:avLst/>
          </a:prstGeom>
        </p:spPr>
        <p:txBody>
          <a:bodyPr wrap="square">
            <a:spAutoFit/>
          </a:bodyPr>
          <a:lstStyle/>
          <a:p>
            <a:r>
              <a:rPr lang="en-US" altLang="zh-CN" sz="1800" b="1" i="1" kern="0" dirty="0">
                <a:solidFill>
                  <a:srgbClr val="633869"/>
                </a:solidFill>
                <a:effectLst/>
                <a:latin typeface="Times New Roman" panose="02020603050405020304" pitchFamily="18" charset="0"/>
                <a:ea typeface="DengXian" panose="02010600030101010101" pitchFamily="2" charset="-122"/>
                <a:cs typeface="Times New Roman" panose="02020603050405020304" pitchFamily="18" charset="0"/>
              </a:rPr>
              <a:t>Collins </a:t>
            </a:r>
            <a:endParaRPr lang="zh-CN" altLang="en-US" b="1" i="1" dirty="0">
              <a:solidFill>
                <a:srgbClr val="633869"/>
              </a:solidFill>
              <a:latin typeface="Times New Roman" panose="02020603050405020304" pitchFamily="18" charset="0"/>
              <a:cs typeface="Times New Roman" panose="02020603050405020304" pitchFamily="18" charset="0"/>
            </a:endParaRPr>
          </a:p>
        </p:txBody>
      </p:sp>
      <p:sp>
        <p:nvSpPr>
          <p:cNvPr id="31" name="文本框 30">
            <a:extLst>
              <a:ext uri="{FF2B5EF4-FFF2-40B4-BE49-F238E27FC236}">
                <a16:creationId xmlns:a16="http://schemas.microsoft.com/office/drawing/2014/main" id="{105C94FD-AC3B-BA93-0966-5B7403E45166}"/>
              </a:ext>
            </a:extLst>
          </p:cNvPr>
          <p:cNvSpPr txBox="1"/>
          <p:nvPr/>
        </p:nvSpPr>
        <p:spPr>
          <a:xfrm>
            <a:off x="6034330" y="4636935"/>
            <a:ext cx="1843064" cy="830997"/>
          </a:xfrm>
          <a:prstGeom prst="rect">
            <a:avLst/>
          </a:prstGeom>
          <a:noFill/>
        </p:spPr>
        <p:txBody>
          <a:bodyPr wrap="square">
            <a:spAutoFit/>
          </a:bodyPr>
          <a:lstStyle/>
          <a:p>
            <a:pPr algn="ctr"/>
            <a:r>
              <a:rPr kumimoji="1" lang="en-US" altLang="zh-CN" sz="2400" b="1" dirty="0">
                <a:solidFill>
                  <a:srgbClr val="BB69C6"/>
                </a:solidFill>
                <a:latin typeface="Times New Roman" panose="02020603050405020304" pitchFamily="18" charset="0"/>
                <a:cs typeface="Times New Roman" panose="02020603050405020304" pitchFamily="18" charset="0"/>
              </a:rPr>
              <a:t>Concise dictionary</a:t>
            </a:r>
            <a:endParaRPr kumimoji="1" lang="zh-CN" altLang="en-US" sz="2400" b="1" dirty="0">
              <a:solidFill>
                <a:srgbClr val="BB69C6"/>
              </a:solidFill>
              <a:latin typeface="Times New Roman" panose="02020603050405020304" pitchFamily="18" charset="0"/>
              <a:cs typeface="Times New Roman" panose="02020603050405020304" pitchFamily="18" charset="0"/>
            </a:endParaRPr>
          </a:p>
        </p:txBody>
      </p:sp>
      <p:sp>
        <p:nvSpPr>
          <p:cNvPr id="32" name="文本框 31">
            <a:extLst>
              <a:ext uri="{FF2B5EF4-FFF2-40B4-BE49-F238E27FC236}">
                <a16:creationId xmlns:a16="http://schemas.microsoft.com/office/drawing/2014/main" id="{708DF98D-6CAD-7AFA-8BF7-8469065E0880}"/>
              </a:ext>
            </a:extLst>
          </p:cNvPr>
          <p:cNvSpPr txBox="1"/>
          <p:nvPr/>
        </p:nvSpPr>
        <p:spPr>
          <a:xfrm>
            <a:off x="8729424" y="4674806"/>
            <a:ext cx="2152892" cy="830997"/>
          </a:xfrm>
          <a:prstGeom prst="rect">
            <a:avLst/>
          </a:prstGeom>
          <a:noFill/>
        </p:spPr>
        <p:txBody>
          <a:bodyPr wrap="square" rtlCol="0">
            <a:spAutoFit/>
          </a:bodyPr>
          <a:lstStyle/>
          <a:p>
            <a:pPr algn="ctr"/>
            <a:r>
              <a:rPr kumimoji="1" lang="en-US" altLang="zh-CN" sz="2400" b="1" dirty="0">
                <a:solidFill>
                  <a:srgbClr val="633869"/>
                </a:solidFill>
                <a:latin typeface="Times New Roman" panose="02020603050405020304" pitchFamily="18" charset="0"/>
                <a:cs typeface="Times New Roman" panose="02020603050405020304" pitchFamily="18" charset="0"/>
              </a:rPr>
              <a:t>Authoritative dictionary</a:t>
            </a:r>
            <a:endParaRPr kumimoji="1" lang="zh-CN" altLang="en-US" sz="2400" b="1" dirty="0">
              <a:solidFill>
                <a:srgbClr val="633869"/>
              </a:solidFill>
              <a:latin typeface="Times New Roman" panose="02020603050405020304" pitchFamily="18" charset="0"/>
              <a:cs typeface="Times New Roman" panose="02020603050405020304" pitchFamily="18" charset="0"/>
            </a:endParaRPr>
          </a:p>
        </p:txBody>
      </p:sp>
      <p:sp>
        <p:nvSpPr>
          <p:cNvPr id="34" name="右大括号 33">
            <a:extLst>
              <a:ext uri="{FF2B5EF4-FFF2-40B4-BE49-F238E27FC236}">
                <a16:creationId xmlns:a16="http://schemas.microsoft.com/office/drawing/2014/main" id="{59639415-2323-55DE-8FA1-A122811FF86A}"/>
              </a:ext>
            </a:extLst>
          </p:cNvPr>
          <p:cNvSpPr/>
          <p:nvPr/>
        </p:nvSpPr>
        <p:spPr>
          <a:xfrm rot="5400000">
            <a:off x="9516628" y="2403812"/>
            <a:ext cx="493290" cy="4173073"/>
          </a:xfrm>
          <a:prstGeom prst="rightBrace">
            <a:avLst/>
          </a:prstGeom>
          <a:ln w="28575">
            <a:solidFill>
              <a:srgbClr val="63386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p>
        </p:txBody>
      </p:sp>
      <p:cxnSp>
        <p:nvCxnSpPr>
          <p:cNvPr id="36" name="直线箭头连接符 35">
            <a:extLst>
              <a:ext uri="{FF2B5EF4-FFF2-40B4-BE49-F238E27FC236}">
                <a16:creationId xmlns:a16="http://schemas.microsoft.com/office/drawing/2014/main" id="{C36B7F8D-D7F9-330F-AC4E-DEE6B5C42EBB}"/>
              </a:ext>
            </a:extLst>
          </p:cNvPr>
          <p:cNvCxnSpPr>
            <a:cxnSpLocks/>
          </p:cNvCxnSpPr>
          <p:nvPr/>
        </p:nvCxnSpPr>
        <p:spPr>
          <a:xfrm>
            <a:off x="4276578" y="2968283"/>
            <a:ext cx="2715065" cy="169485"/>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146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10056323" cy="584775"/>
          </a:xfrm>
          <a:prstGeom prst="rect">
            <a:avLst/>
          </a:prstGeom>
          <a:noFill/>
        </p:spPr>
        <p:txBody>
          <a:bodyPr wrap="square" rtlCol="0">
            <a:spAutoFit/>
          </a:bodyPr>
          <a:lstStyle/>
          <a:p>
            <a:r>
              <a:rPr lang="en-US" sz="3200" b="1" dirty="0">
                <a:solidFill>
                  <a:srgbClr val="633869"/>
                </a:solidFill>
                <a:latin typeface="Georgia" panose="02040502050405020303" pitchFamily="18" charset="0"/>
                <a:ea typeface="HEITI TC MEDIUM" pitchFamily="2" charset="-128"/>
                <a:cs typeface="Arial" panose="020B0604020202020204" pitchFamily="34" charset="0"/>
              </a:rPr>
              <a:t>2. Research overview and participants</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66DF77C-0B83-4B48-6A8A-3201951EA20F}"/>
              </a:ext>
            </a:extLst>
          </p:cNvPr>
          <p:cNvSpPr txBox="1"/>
          <p:nvPr/>
        </p:nvSpPr>
        <p:spPr>
          <a:xfrm>
            <a:off x="334963" y="1617157"/>
            <a:ext cx="6708388" cy="1383264"/>
          </a:xfrm>
          <a:prstGeom prst="rect">
            <a:avLst/>
          </a:prstGeom>
          <a:noFill/>
        </p:spPr>
        <p:txBody>
          <a:bodyPr wrap="square" rtlCol="0">
            <a:spAutoFit/>
          </a:bodyPr>
          <a:lstStyle/>
          <a:p>
            <a:pPr marL="342900" indent="-342900" algn="just">
              <a:lnSpc>
                <a:spcPct val="120000"/>
              </a:lnSpc>
              <a:buFont typeface="Wingdings" pitchFamily="2" charset="2"/>
              <a:buChar char="§"/>
            </a:pPr>
            <a:r>
              <a:rPr lang="en-US"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rPr>
              <a:t>Method of t</a:t>
            </a:r>
            <a:r>
              <a:rPr lang="en-US" sz="2400" b="1" dirty="0">
                <a:solidFill>
                  <a:srgbClr val="633869"/>
                </a:solidFill>
                <a:latin typeface="Times New Roman" panose="02020603050405020304" pitchFamily="18" charset="0"/>
                <a:ea typeface="Heiti TC Medium" pitchFamily="2" charset="-128"/>
                <a:cs typeface="Times New Roman" panose="02020603050405020304" pitchFamily="18" charset="0"/>
              </a:rPr>
              <a:t>his research has two parts:</a:t>
            </a:r>
          </a:p>
          <a:p>
            <a:pPr marL="800100" lvl="1" indent="-342900" algn="just">
              <a:lnSpc>
                <a:spcPct val="120000"/>
              </a:lnSpc>
              <a:buFont typeface="Wingdings" pitchFamily="2" charset="2"/>
              <a:buChar char="§"/>
            </a:pPr>
            <a:r>
              <a:rPr lang="en-US" sz="2400" dirty="0">
                <a:solidFill>
                  <a:srgbClr val="633869"/>
                </a:solidFill>
                <a:latin typeface="Times New Roman" panose="02020603050405020304" pitchFamily="18" charset="0"/>
                <a:ea typeface="Heiti TC Medium" pitchFamily="2" charset="-128"/>
                <a:cs typeface="Times New Roman" panose="02020603050405020304" pitchFamily="18" charset="0"/>
              </a:rPr>
              <a:t>A</a:t>
            </a:r>
            <a:r>
              <a:rPr lang="zh-CN" altLang="en-US" sz="2400" dirty="0">
                <a:solidFill>
                  <a:srgbClr val="633869"/>
                </a:solidFill>
                <a:latin typeface="Times New Roman" panose="02020603050405020304" pitchFamily="18" charset="0"/>
                <a:ea typeface="Heiti TC Medium" pitchFamily="2" charset="-128"/>
                <a:cs typeface="Times New Roman" panose="02020603050405020304" pitchFamily="18" charset="0"/>
              </a:rPr>
              <a:t> </a:t>
            </a: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short</a:t>
            </a:r>
            <a:r>
              <a:rPr lang="zh-CN" altLang="en-US" sz="2400" dirty="0">
                <a:solidFill>
                  <a:srgbClr val="633869"/>
                </a:solidFill>
                <a:latin typeface="Times New Roman" panose="02020603050405020304" pitchFamily="18" charset="0"/>
                <a:ea typeface="Heiti TC Medium" pitchFamily="2" charset="-128"/>
                <a:cs typeface="Times New Roman" panose="02020603050405020304" pitchFamily="18" charset="0"/>
              </a:rPr>
              <a:t> </a:t>
            </a: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questionnaire survey</a:t>
            </a:r>
          </a:p>
          <a:p>
            <a:pPr marL="800100" lvl="1" indent="-342900" algn="just">
              <a:lnSpc>
                <a:spcPct val="120000"/>
              </a:lnSpc>
              <a:buFont typeface="Wingdings" pitchFamily="2" charset="2"/>
              <a:buChar char="§"/>
            </a:pPr>
            <a:r>
              <a:rPr lang="en-US" sz="2400" dirty="0">
                <a:solidFill>
                  <a:srgbClr val="633869"/>
                </a:solidFill>
                <a:latin typeface="Times New Roman" panose="02020603050405020304" pitchFamily="18" charset="0"/>
                <a:ea typeface="Heiti TC Medium" pitchFamily="2" charset="-128"/>
                <a:cs typeface="Times New Roman" panose="02020603050405020304" pitchFamily="18" charset="0"/>
              </a:rPr>
              <a:t>A</a:t>
            </a:r>
            <a:r>
              <a:rPr lang="zh-CN" altLang="en-US" sz="2400" dirty="0">
                <a:solidFill>
                  <a:srgbClr val="633869"/>
                </a:solidFill>
                <a:latin typeface="Times New Roman" panose="02020603050405020304" pitchFamily="18" charset="0"/>
                <a:ea typeface="Heiti TC Medium" pitchFamily="2" charset="-128"/>
                <a:cs typeface="Times New Roman" panose="02020603050405020304" pitchFamily="18" charset="0"/>
              </a:rPr>
              <a:t> </a:t>
            </a: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Translation</a:t>
            </a:r>
            <a:r>
              <a:rPr lang="zh-CN" altLang="en-US" sz="2400" dirty="0">
                <a:solidFill>
                  <a:srgbClr val="633869"/>
                </a:solidFill>
                <a:latin typeface="Times New Roman" panose="02020603050405020304" pitchFamily="18" charset="0"/>
                <a:ea typeface="Heiti TC Medium" pitchFamily="2" charset="-128"/>
                <a:cs typeface="Times New Roman" panose="02020603050405020304" pitchFamily="18" charset="0"/>
              </a:rPr>
              <a:t> </a:t>
            </a: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experiment</a:t>
            </a:r>
          </a:p>
        </p:txBody>
      </p: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20" name="AutoShape 2">
            <a:extLst>
              <a:ext uri="{FF2B5EF4-FFF2-40B4-BE49-F238E27FC236}">
                <a16:creationId xmlns:a16="http://schemas.microsoft.com/office/drawing/2014/main" id="{6632D827-4D84-09F4-9B2E-57F38EC753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a:extLst>
              <a:ext uri="{FF2B5EF4-FFF2-40B4-BE49-F238E27FC236}">
                <a16:creationId xmlns:a16="http://schemas.microsoft.com/office/drawing/2014/main" id="{29BF7B8E-88E7-2E64-D04C-7B220FAD6EC4}"/>
              </a:ext>
            </a:extLst>
          </p:cNvPr>
          <p:cNvSpPr txBox="1"/>
          <p:nvPr/>
        </p:nvSpPr>
        <p:spPr>
          <a:xfrm>
            <a:off x="335500" y="3345799"/>
            <a:ext cx="11312549" cy="2269660"/>
          </a:xfrm>
          <a:prstGeom prst="rect">
            <a:avLst/>
          </a:prstGeom>
          <a:noFill/>
        </p:spPr>
        <p:txBody>
          <a:bodyPr wrap="square">
            <a:spAutoFit/>
          </a:bodyPr>
          <a:lstStyle/>
          <a:p>
            <a:pPr marL="342900" indent="-342900" algn="just">
              <a:lnSpc>
                <a:spcPct val="120000"/>
              </a:lnSpc>
              <a:buFont typeface="Wingdings" pitchFamily="2" charset="2"/>
              <a:buChar char="§"/>
            </a:pPr>
            <a:r>
              <a:rPr lang="en-US"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rPr>
              <a:t>Participants:</a:t>
            </a:r>
          </a:p>
          <a:p>
            <a:pPr marL="800100" lvl="1" indent="-342900" algn="just">
              <a:lnSpc>
                <a:spcPct val="120000"/>
              </a:lnSpc>
              <a:buFont typeface="Wingdings" pitchFamily="2" charset="2"/>
              <a:buChar char="§"/>
            </a:pP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105 undergraduates</a:t>
            </a:r>
          </a:p>
          <a:p>
            <a:pPr marL="800100" lvl="1" indent="-342900" algn="just">
              <a:lnSpc>
                <a:spcPct val="120000"/>
              </a:lnSpc>
              <a:buFont typeface="Wingdings" pitchFamily="2" charset="2"/>
              <a:buChar char="§"/>
            </a:pP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Native Chinese speakers</a:t>
            </a:r>
          </a:p>
          <a:p>
            <a:pPr marL="800100" lvl="1" indent="-342900" algn="just">
              <a:lnSpc>
                <a:spcPct val="120000"/>
              </a:lnSpc>
              <a:buFont typeface="Wingdings" pitchFamily="2" charset="2"/>
              <a:buChar char="§"/>
            </a:pP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&gt; 97% scored above 130/150 in China’s NMET (National Matriculation English Test)</a:t>
            </a:r>
            <a:r>
              <a:rPr lang="zh-CN"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 </a:t>
            </a:r>
            <a:r>
              <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		fairly high English proficiency</a:t>
            </a:r>
            <a:r>
              <a:rPr lang="zh-CN"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rPr>
              <a:t>  </a:t>
            </a:r>
            <a:endParaRPr lang="en-US" altLang="zh-CN" sz="2400"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
        <p:nvSpPr>
          <p:cNvPr id="23" name="右箭头 22">
            <a:extLst>
              <a:ext uri="{FF2B5EF4-FFF2-40B4-BE49-F238E27FC236}">
                <a16:creationId xmlns:a16="http://schemas.microsoft.com/office/drawing/2014/main" id="{1E0767C2-CD5F-CEB5-9D5B-252A18F26D1E}"/>
              </a:ext>
            </a:extLst>
          </p:cNvPr>
          <p:cNvSpPr/>
          <p:nvPr/>
        </p:nvSpPr>
        <p:spPr>
          <a:xfrm>
            <a:off x="2207151" y="5077695"/>
            <a:ext cx="727618" cy="606963"/>
          </a:xfrm>
          <a:prstGeom prst="rightArrow">
            <a:avLst/>
          </a:prstGeom>
          <a:solidFill>
            <a:srgbClr val="C972D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620742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竖卷形 27">
            <a:extLst>
              <a:ext uri="{FF2B5EF4-FFF2-40B4-BE49-F238E27FC236}">
                <a16:creationId xmlns:a16="http://schemas.microsoft.com/office/drawing/2014/main" id="{143BCDB3-F56B-FAEE-348C-0AA0F2813F48}"/>
              </a:ext>
            </a:extLst>
          </p:cNvPr>
          <p:cNvSpPr/>
          <p:nvPr/>
        </p:nvSpPr>
        <p:spPr>
          <a:xfrm>
            <a:off x="6274341" y="1687667"/>
            <a:ext cx="5236972" cy="4477249"/>
          </a:xfrm>
          <a:prstGeom prst="verticalScroll">
            <a:avLst>
              <a:gd name="adj" fmla="val 10143"/>
            </a:avLst>
          </a:prstGeom>
          <a:solidFill>
            <a:schemeClr val="bg1"/>
          </a:solidFill>
          <a:ln w="25400">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rgbClr val="633869"/>
                </a:solidFill>
                <a:latin typeface="Times New Roman" panose="02020603050405020304" pitchFamily="18" charset="0"/>
                <a:cs typeface="Times New Roman" panose="02020603050405020304" pitchFamily="18" charset="0"/>
              </a:rPr>
              <a:t> </a:t>
            </a:r>
          </a:p>
          <a:p>
            <a:pPr algn="ctr"/>
            <a:endParaRPr kumimoji="1" lang="zh-CN" altLang="en-US" sz="2400" dirty="0">
              <a:solidFill>
                <a:srgbClr val="633869"/>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20" name="AutoShape 2">
            <a:extLst>
              <a:ext uri="{FF2B5EF4-FFF2-40B4-BE49-F238E27FC236}">
                <a16:creationId xmlns:a16="http://schemas.microsoft.com/office/drawing/2014/main" id="{6632D827-4D84-09F4-9B2E-57F38EC753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TextBox 3">
            <a:extLst>
              <a:ext uri="{FF2B5EF4-FFF2-40B4-BE49-F238E27FC236}">
                <a16:creationId xmlns:a16="http://schemas.microsoft.com/office/drawing/2014/main" id="{5221567D-8D19-DC1F-AB26-967BE5C75EC2}"/>
              </a:ext>
            </a:extLst>
          </p:cNvPr>
          <p:cNvSpPr txBox="1"/>
          <p:nvPr/>
        </p:nvSpPr>
        <p:spPr>
          <a:xfrm>
            <a:off x="1252143" y="531567"/>
            <a:ext cx="7928936" cy="584775"/>
          </a:xfrm>
          <a:prstGeom prst="rect">
            <a:avLst/>
          </a:prstGeom>
          <a:noFill/>
        </p:spPr>
        <p:txBody>
          <a:bodyPr wrap="square" rtlCol="0">
            <a:spAutoFit/>
          </a:bodyPr>
          <a:lstStyle/>
          <a:p>
            <a:r>
              <a:rPr lang="en-US" sz="3200" b="1" dirty="0">
                <a:solidFill>
                  <a:srgbClr val="633869"/>
                </a:solidFill>
                <a:latin typeface="Georgia" panose="02040502050405020303" pitchFamily="18" charset="0"/>
                <a:ea typeface="HEITI TC MEDIUM" pitchFamily="2" charset="-128"/>
                <a:cs typeface="Arial" panose="020B0604020202020204" pitchFamily="34" charset="0"/>
              </a:rPr>
              <a:t>3. Questionnaire design</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sp>
        <p:nvSpPr>
          <p:cNvPr id="23" name="文本框 22">
            <a:extLst>
              <a:ext uri="{FF2B5EF4-FFF2-40B4-BE49-F238E27FC236}">
                <a16:creationId xmlns:a16="http://schemas.microsoft.com/office/drawing/2014/main" id="{416F623A-25F6-A24E-AB7E-A14ABF1E3422}"/>
              </a:ext>
            </a:extLst>
          </p:cNvPr>
          <p:cNvSpPr txBox="1"/>
          <p:nvPr/>
        </p:nvSpPr>
        <p:spPr>
          <a:xfrm>
            <a:off x="517322" y="1923998"/>
            <a:ext cx="5576826" cy="3970318"/>
          </a:xfrm>
          <a:prstGeom prst="rect">
            <a:avLst/>
          </a:prstGeom>
          <a:noFill/>
        </p:spPr>
        <p:txBody>
          <a:bodyPr wrap="square">
            <a:spAutoFit/>
          </a:bodyPr>
          <a:lstStyle/>
          <a:p>
            <a:pPr marL="342900" indent="-342900">
              <a:buFont typeface="Arial" panose="020B0604020202020204" pitchFamily="34" charset="0"/>
              <a:buChar char="•"/>
            </a:pPr>
            <a:r>
              <a:rPr lang="en-US" altLang="zh-CN" sz="2800" b="1" dirty="0">
                <a:solidFill>
                  <a:srgbClr val="C972D6"/>
                </a:solidFill>
                <a:latin typeface="Times New Roman" panose="02020603050405020304" pitchFamily="18" charset="0"/>
                <a:ea typeface="DengXian" panose="02010600030101010101" pitchFamily="2" charset="-122"/>
              </a:rPr>
              <a:t>A survey questionnaire </a:t>
            </a:r>
            <a:r>
              <a:rPr lang="en-US" altLang="zh-CN" sz="2800" dirty="0">
                <a:solidFill>
                  <a:srgbClr val="633869"/>
                </a:solidFill>
                <a:latin typeface="Times New Roman" panose="02020603050405020304" pitchFamily="18" charset="0"/>
                <a:ea typeface="DengXian" panose="02010600030101010101" pitchFamily="2" charset="-122"/>
              </a:rPr>
              <a:t>consisting of </a:t>
            </a:r>
            <a:r>
              <a:rPr lang="en-US" altLang="zh-CN" sz="2800" b="1" dirty="0">
                <a:solidFill>
                  <a:srgbClr val="C972D6"/>
                </a:solidFill>
                <a:latin typeface="Times New Roman" panose="02020603050405020304" pitchFamily="18" charset="0"/>
                <a:ea typeface="DengXian" panose="02010600030101010101" pitchFamily="2" charset="-122"/>
              </a:rPr>
              <a:t>three</a:t>
            </a:r>
            <a:r>
              <a:rPr lang="en-US" altLang="zh-CN" sz="2800" dirty="0">
                <a:solidFill>
                  <a:srgbClr val="633869"/>
                </a:solidFill>
                <a:latin typeface="Times New Roman" panose="02020603050405020304" pitchFamily="18" charset="0"/>
                <a:ea typeface="DengXian" panose="02010600030101010101" pitchFamily="2" charset="-122"/>
              </a:rPr>
              <a:t> sections was developed.</a:t>
            </a:r>
          </a:p>
          <a:p>
            <a:pPr marL="342900" indent="-342900">
              <a:buFont typeface="Arial" panose="020B0604020202020204" pitchFamily="34" charset="0"/>
              <a:buChar char="•"/>
            </a:pPr>
            <a:endParaRPr lang="en-US" altLang="zh-CN" sz="2800" dirty="0">
              <a:solidFill>
                <a:srgbClr val="633869"/>
              </a:solidFill>
              <a:latin typeface="Times New Roman" panose="02020603050405020304" pitchFamily="18" charset="0"/>
              <a:ea typeface="DengXian" panose="02010600030101010101" pitchFamily="2" charset="-122"/>
            </a:endParaRPr>
          </a:p>
          <a:p>
            <a:pPr marL="342900" indent="-342900">
              <a:buFont typeface="Arial" panose="020B0604020202020204" pitchFamily="34" charset="0"/>
              <a:buChar char="•"/>
            </a:pPr>
            <a:endParaRPr lang="en-US" altLang="zh-CN" sz="2800" dirty="0">
              <a:solidFill>
                <a:srgbClr val="633869"/>
              </a:solidFill>
              <a:latin typeface="Times New Roman" panose="02020603050405020304" pitchFamily="18" charset="0"/>
              <a:ea typeface="DengXian" panose="02010600030101010101" pitchFamily="2" charset="-122"/>
            </a:endParaRPr>
          </a:p>
          <a:p>
            <a:endParaRPr lang="en-US" altLang="zh-CN" sz="2800" dirty="0">
              <a:solidFill>
                <a:srgbClr val="633869"/>
              </a:solidFill>
              <a:latin typeface="Times New Roman" panose="02020603050405020304" pitchFamily="18" charset="0"/>
              <a:ea typeface="DengXian" panose="02010600030101010101" pitchFamily="2" charset="-122"/>
            </a:endParaRPr>
          </a:p>
          <a:p>
            <a:pPr marL="342900" indent="-342900">
              <a:buFont typeface="Arial" panose="020B0604020202020204" pitchFamily="34" charset="0"/>
              <a:buChar char="•"/>
            </a:pPr>
            <a:r>
              <a:rPr lang="en-US" altLang="zh-CN" sz="2800" dirty="0">
                <a:solidFill>
                  <a:srgbClr val="633869"/>
                </a:solidFill>
                <a:latin typeface="Times New Roman" panose="02020603050405020304" pitchFamily="18" charset="0"/>
                <a:ea typeface="DengXian" panose="02010600030101010101" pitchFamily="2" charset="-122"/>
              </a:rPr>
              <a:t>To confirm the significance of studying the influence of dictionary accuracy on their learning.</a:t>
            </a:r>
            <a:endParaRPr lang="zh-CN" altLang="zh-CN" sz="2800" dirty="0">
              <a:solidFill>
                <a:srgbClr val="633869"/>
              </a:solidFill>
              <a:latin typeface="Times New Roman" panose="02020603050405020304" pitchFamily="18" charset="0"/>
              <a:ea typeface="DengXian" panose="02010600030101010101" pitchFamily="2" charset="-122"/>
            </a:endParaRPr>
          </a:p>
        </p:txBody>
      </p:sp>
      <p:sp>
        <p:nvSpPr>
          <p:cNvPr id="24" name="圆角矩形 23">
            <a:extLst>
              <a:ext uri="{FF2B5EF4-FFF2-40B4-BE49-F238E27FC236}">
                <a16:creationId xmlns:a16="http://schemas.microsoft.com/office/drawing/2014/main" id="{084F43B5-0A1E-5144-2128-725BDE8D9E4E}"/>
              </a:ext>
            </a:extLst>
          </p:cNvPr>
          <p:cNvSpPr/>
          <p:nvPr/>
        </p:nvSpPr>
        <p:spPr>
          <a:xfrm>
            <a:off x="7430410" y="2949747"/>
            <a:ext cx="3025236" cy="743673"/>
          </a:xfrm>
          <a:prstGeom prst="roundRect">
            <a:avLst/>
          </a:prstGeom>
          <a:solidFill>
            <a:srgbClr val="A85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kern="0" dirty="0">
                <a:effectLst/>
                <a:latin typeface="Times New Roman" panose="02020603050405020304" pitchFamily="18" charset="0"/>
                <a:ea typeface="DengXian" panose="02010600030101010101" pitchFamily="2" charset="-122"/>
              </a:rPr>
              <a:t>1.</a:t>
            </a:r>
            <a:r>
              <a:rPr lang="zh-CN" altLang="en-US" sz="2000" b="1" kern="0" dirty="0">
                <a:effectLst/>
                <a:latin typeface="Times New Roman" panose="02020603050405020304" pitchFamily="18" charset="0"/>
                <a:ea typeface="DengXian" panose="02010600030101010101" pitchFamily="2" charset="-122"/>
              </a:rPr>
              <a:t> </a:t>
            </a:r>
            <a:r>
              <a:rPr lang="en-US" altLang="zh-CN" sz="2000" b="1" kern="0" dirty="0">
                <a:latin typeface="Times New Roman" panose="02020603050405020304" pitchFamily="18" charset="0"/>
                <a:ea typeface="DengXian" panose="02010600030101010101" pitchFamily="2" charset="-122"/>
              </a:rPr>
              <a:t>P</a:t>
            </a:r>
            <a:r>
              <a:rPr lang="en-US" altLang="zh-CN" sz="2000" b="1" kern="0" dirty="0">
                <a:effectLst/>
                <a:latin typeface="Times New Roman" panose="02020603050405020304" pitchFamily="18" charset="0"/>
                <a:ea typeface="DengXian" panose="02010600030101010101" pitchFamily="2" charset="-122"/>
              </a:rPr>
              <a:t>articipants’ </a:t>
            </a:r>
          </a:p>
          <a:p>
            <a:pPr algn="ctr"/>
            <a:r>
              <a:rPr lang="en-US" altLang="zh-CN" sz="2000" b="1" kern="0" dirty="0">
                <a:effectLst/>
                <a:latin typeface="Times New Roman" panose="02020603050405020304" pitchFamily="18" charset="0"/>
                <a:ea typeface="DengXian" panose="02010600030101010101" pitchFamily="2" charset="-122"/>
              </a:rPr>
              <a:t>background information</a:t>
            </a:r>
            <a:endParaRPr kumimoji="1" lang="zh-CN" altLang="en-US" sz="2000" b="1" dirty="0"/>
          </a:p>
        </p:txBody>
      </p:sp>
      <p:sp>
        <p:nvSpPr>
          <p:cNvPr id="25" name="圆角矩形 24">
            <a:extLst>
              <a:ext uri="{FF2B5EF4-FFF2-40B4-BE49-F238E27FC236}">
                <a16:creationId xmlns:a16="http://schemas.microsoft.com/office/drawing/2014/main" id="{78466D31-64CB-14D1-EF45-5CA64F3B30F7}"/>
              </a:ext>
            </a:extLst>
          </p:cNvPr>
          <p:cNvSpPr/>
          <p:nvPr/>
        </p:nvSpPr>
        <p:spPr>
          <a:xfrm>
            <a:off x="7465579" y="4031799"/>
            <a:ext cx="3025236" cy="743673"/>
          </a:xfrm>
          <a:prstGeom prst="roundRect">
            <a:avLst/>
          </a:prstGeom>
          <a:solidFill>
            <a:srgbClr val="A85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kern="0" dirty="0">
                <a:effectLst/>
                <a:latin typeface="Times New Roman" panose="02020603050405020304" pitchFamily="18" charset="0"/>
                <a:ea typeface="DengXian" panose="02010600030101010101" pitchFamily="2" charset="-122"/>
              </a:rPr>
              <a:t>2.</a:t>
            </a:r>
            <a:r>
              <a:rPr lang="zh-CN" altLang="en-US" sz="2000" b="1" kern="0" dirty="0">
                <a:effectLst/>
                <a:latin typeface="Times New Roman" panose="02020603050405020304" pitchFamily="18" charset="0"/>
                <a:ea typeface="DengXian" panose="02010600030101010101" pitchFamily="2" charset="-122"/>
              </a:rPr>
              <a:t> </a:t>
            </a:r>
            <a:r>
              <a:rPr lang="en-US" altLang="zh-CN" sz="2000" b="1" kern="0" dirty="0">
                <a:effectLst/>
                <a:latin typeface="Times New Roman" panose="02020603050405020304" pitchFamily="18" charset="0"/>
                <a:ea typeface="DengXian" panose="02010600030101010101" pitchFamily="2" charset="-122"/>
              </a:rPr>
              <a:t>Usage habits of </a:t>
            </a:r>
          </a:p>
          <a:p>
            <a:pPr algn="ctr"/>
            <a:r>
              <a:rPr kumimoji="1" lang="en-US" altLang="zh-CN" sz="2000" b="1" kern="0" dirty="0" err="1">
                <a:latin typeface="Times New Roman" panose="02020603050405020304" pitchFamily="18" charset="0"/>
                <a:ea typeface="DengXian" panose="02010600030101010101" pitchFamily="2" charset="-122"/>
              </a:rPr>
              <a:t>Youdao</a:t>
            </a:r>
            <a:r>
              <a:rPr kumimoji="1" lang="en-US" altLang="zh-CN" sz="2000" b="1" kern="0" dirty="0">
                <a:latin typeface="Times New Roman" panose="02020603050405020304" pitchFamily="18" charset="0"/>
                <a:ea typeface="DengXian" panose="02010600030101010101" pitchFamily="2" charset="-122"/>
              </a:rPr>
              <a:t> dictionary</a:t>
            </a:r>
            <a:endParaRPr kumimoji="1" lang="zh-CN" altLang="en-US" sz="2000" b="1" dirty="0"/>
          </a:p>
        </p:txBody>
      </p:sp>
      <p:sp>
        <p:nvSpPr>
          <p:cNvPr id="26" name="圆角矩形 25">
            <a:extLst>
              <a:ext uri="{FF2B5EF4-FFF2-40B4-BE49-F238E27FC236}">
                <a16:creationId xmlns:a16="http://schemas.microsoft.com/office/drawing/2014/main" id="{084F43B5-0A1E-5144-2128-725BDE8D9E4E}"/>
              </a:ext>
            </a:extLst>
          </p:cNvPr>
          <p:cNvSpPr/>
          <p:nvPr/>
        </p:nvSpPr>
        <p:spPr>
          <a:xfrm>
            <a:off x="7430410" y="5142355"/>
            <a:ext cx="3025236" cy="743673"/>
          </a:xfrm>
          <a:prstGeom prst="roundRect">
            <a:avLst/>
          </a:prstGeom>
          <a:solidFill>
            <a:srgbClr val="A85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000" b="1" kern="0" dirty="0">
                <a:latin typeface="Times New Roman" panose="02020603050405020304" pitchFamily="18" charset="0"/>
                <a:ea typeface="DengXian" panose="02010600030101010101" pitchFamily="2" charset="-122"/>
              </a:rPr>
              <a:t>3.</a:t>
            </a:r>
            <a:r>
              <a:rPr lang="zh-CN" altLang="en-US" sz="2000" b="1" kern="0" dirty="0">
                <a:latin typeface="Times New Roman" panose="02020603050405020304" pitchFamily="18" charset="0"/>
                <a:ea typeface="DengXian" panose="02010600030101010101" pitchFamily="2" charset="-122"/>
              </a:rPr>
              <a:t> </a:t>
            </a:r>
            <a:r>
              <a:rPr lang="en-US" altLang="zh-CN" sz="2000" b="1" kern="0" dirty="0">
                <a:latin typeface="Times New Roman" panose="02020603050405020304" pitchFamily="18" charset="0"/>
                <a:ea typeface="DengXian" panose="02010600030101010101" pitchFamily="2" charset="-122"/>
              </a:rPr>
              <a:t>Overall attitudes </a:t>
            </a:r>
          </a:p>
          <a:p>
            <a:pPr algn="ctr"/>
            <a:r>
              <a:rPr lang="en-US" altLang="zh-CN" sz="2000" b="1" kern="0" dirty="0">
                <a:latin typeface="Times New Roman" panose="02020603050405020304" pitchFamily="18" charset="0"/>
                <a:ea typeface="DengXian" panose="02010600030101010101" pitchFamily="2" charset="-122"/>
              </a:rPr>
              <a:t>towards </a:t>
            </a:r>
            <a:r>
              <a:rPr lang="en-US" altLang="zh-CN" sz="2000" b="1" kern="0" dirty="0" err="1">
                <a:latin typeface="Times New Roman" panose="02020603050405020304" pitchFamily="18" charset="0"/>
                <a:ea typeface="DengXian" panose="02010600030101010101" pitchFamily="2" charset="-122"/>
              </a:rPr>
              <a:t>Youdao</a:t>
            </a:r>
            <a:r>
              <a:rPr lang="zh-CN" altLang="zh-CN" sz="2000" b="1" kern="0" dirty="0">
                <a:latin typeface="Times New Roman" panose="02020603050405020304" pitchFamily="18" charset="0"/>
                <a:ea typeface="DengXian" panose="02010600030101010101" pitchFamily="2" charset="-122"/>
              </a:rPr>
              <a:t> </a:t>
            </a:r>
            <a:endParaRPr lang="zh-CN" altLang="en-US" sz="2000" b="1" kern="0" dirty="0">
              <a:latin typeface="Times New Roman" panose="02020603050405020304" pitchFamily="18" charset="0"/>
              <a:ea typeface="DengXian" panose="02010600030101010101" pitchFamily="2" charset="-122"/>
            </a:endParaRPr>
          </a:p>
        </p:txBody>
      </p:sp>
      <p:sp>
        <p:nvSpPr>
          <p:cNvPr id="31" name="文本框 30">
            <a:extLst>
              <a:ext uri="{FF2B5EF4-FFF2-40B4-BE49-F238E27FC236}">
                <a16:creationId xmlns:a16="http://schemas.microsoft.com/office/drawing/2014/main" id="{A06E0AE6-1251-EEA3-9320-8C01547556E7}"/>
              </a:ext>
            </a:extLst>
          </p:cNvPr>
          <p:cNvSpPr txBox="1"/>
          <p:nvPr/>
        </p:nvSpPr>
        <p:spPr>
          <a:xfrm>
            <a:off x="7430410" y="2297723"/>
            <a:ext cx="3159268" cy="461665"/>
          </a:xfrm>
          <a:prstGeom prst="rect">
            <a:avLst/>
          </a:prstGeom>
          <a:noFill/>
        </p:spPr>
        <p:txBody>
          <a:bodyPr wrap="square" rtlCol="0">
            <a:spAutoFit/>
          </a:bodyPr>
          <a:lstStyle/>
          <a:p>
            <a:pPr algn="ctr"/>
            <a:r>
              <a:rPr kumimoji="1" lang="en-US" altLang="zh-CN" sz="2400" b="1" dirty="0">
                <a:solidFill>
                  <a:srgbClr val="633869"/>
                </a:solidFill>
                <a:latin typeface="Times New Roman" panose="02020603050405020304" pitchFamily="18" charset="0"/>
                <a:cs typeface="Times New Roman" panose="02020603050405020304" pitchFamily="18" charset="0"/>
              </a:rPr>
              <a:t>Questionnaire</a:t>
            </a:r>
            <a:endParaRPr kumimoji="1" lang="zh-CN" altLang="en-US" sz="2400" b="1" dirty="0">
              <a:solidFill>
                <a:srgbClr val="633869"/>
              </a:solidFill>
              <a:latin typeface="Times New Roman" panose="02020603050405020304" pitchFamily="18" charset="0"/>
              <a:cs typeface="Times New Roman" panose="02020603050405020304" pitchFamily="18" charset="0"/>
            </a:endParaRPr>
          </a:p>
        </p:txBody>
      </p:sp>
      <p:sp>
        <p:nvSpPr>
          <p:cNvPr id="32" name="下箭头 31">
            <a:extLst>
              <a:ext uri="{FF2B5EF4-FFF2-40B4-BE49-F238E27FC236}">
                <a16:creationId xmlns:a16="http://schemas.microsoft.com/office/drawing/2014/main" id="{67ACA7F0-6017-0DAE-9554-53E7CAC7B394}"/>
              </a:ext>
            </a:extLst>
          </p:cNvPr>
          <p:cNvSpPr/>
          <p:nvPr/>
        </p:nvSpPr>
        <p:spPr>
          <a:xfrm>
            <a:off x="2733018" y="3250481"/>
            <a:ext cx="691663" cy="649691"/>
          </a:xfrm>
          <a:prstGeom prst="downArrow">
            <a:avLst/>
          </a:prstGeom>
          <a:solidFill>
            <a:srgbClr val="A85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Tree>
    <p:extLst>
      <p:ext uri="{BB962C8B-B14F-4D97-AF65-F5344CB8AC3E}">
        <p14:creationId xmlns:p14="http://schemas.microsoft.com/office/powerpoint/2010/main" val="3898364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20" name="AutoShape 2">
            <a:extLst>
              <a:ext uri="{FF2B5EF4-FFF2-40B4-BE49-F238E27FC236}">
                <a16:creationId xmlns:a16="http://schemas.microsoft.com/office/drawing/2014/main" id="{6632D827-4D84-09F4-9B2E-57F38EC753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TextBox 3">
            <a:extLst>
              <a:ext uri="{FF2B5EF4-FFF2-40B4-BE49-F238E27FC236}">
                <a16:creationId xmlns:a16="http://schemas.microsoft.com/office/drawing/2014/main" id="{4860A5A0-089C-1750-8C4E-A3BEBB52BED6}"/>
              </a:ext>
            </a:extLst>
          </p:cNvPr>
          <p:cNvSpPr txBox="1"/>
          <p:nvPr/>
        </p:nvSpPr>
        <p:spPr>
          <a:xfrm>
            <a:off x="1252143" y="531567"/>
            <a:ext cx="7928936" cy="584775"/>
          </a:xfrm>
          <a:prstGeom prst="rect">
            <a:avLst/>
          </a:prstGeom>
          <a:noFill/>
        </p:spPr>
        <p:txBody>
          <a:bodyPr wrap="square" rtlCol="0">
            <a:spAutoFit/>
          </a:bodyPr>
          <a:lstStyle/>
          <a:p>
            <a:r>
              <a:rPr lang="en-US" sz="3200" b="1" dirty="0">
                <a:solidFill>
                  <a:srgbClr val="633869"/>
                </a:solidFill>
                <a:latin typeface="Georgia" panose="02040502050405020303" pitchFamily="18" charset="0"/>
                <a:ea typeface="HEITI TC MEDIUM" pitchFamily="2" charset="-128"/>
                <a:cs typeface="Arial" panose="020B0604020202020204" pitchFamily="34" charset="0"/>
              </a:rPr>
              <a:t>4. Translation experiment</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p:txBody>
      </p:sp>
      <p:sp>
        <p:nvSpPr>
          <p:cNvPr id="13" name="文本框 12">
            <a:extLst>
              <a:ext uri="{FF2B5EF4-FFF2-40B4-BE49-F238E27FC236}">
                <a16:creationId xmlns:a16="http://schemas.microsoft.com/office/drawing/2014/main" id="{3CF78939-8979-A93E-4D4B-51F1196CD12E}"/>
              </a:ext>
            </a:extLst>
          </p:cNvPr>
          <p:cNvSpPr txBox="1"/>
          <p:nvPr/>
        </p:nvSpPr>
        <p:spPr>
          <a:xfrm>
            <a:off x="353794" y="1630138"/>
            <a:ext cx="4530722" cy="830997"/>
          </a:xfrm>
          <a:prstGeom prst="rect">
            <a:avLst/>
          </a:prstGeom>
          <a:noFill/>
        </p:spPr>
        <p:txBody>
          <a:bodyPr wrap="square">
            <a:spAutoFit/>
          </a:bodyPr>
          <a:lstStyle/>
          <a:p>
            <a:pPr algn="ctr"/>
            <a:r>
              <a:rPr kumimoji="1" lang="en-US" altLang="zh-CN" sz="2400" b="1" dirty="0">
                <a:solidFill>
                  <a:srgbClr val="633869"/>
                </a:solidFill>
                <a:latin typeface="Times New Roman" panose="02020603050405020304" pitchFamily="18" charset="0"/>
                <a:cs typeface="Times New Roman" panose="02020603050405020304" pitchFamily="18" charset="0"/>
              </a:rPr>
              <a:t> ten words with problematic Chinese definitions</a:t>
            </a:r>
            <a:r>
              <a:rPr kumimoji="1" lang="zh-CN" altLang="zh-CN" sz="2400" b="1" dirty="0">
                <a:solidFill>
                  <a:srgbClr val="633869"/>
                </a:solidFill>
                <a:latin typeface="Times New Roman" panose="02020603050405020304" pitchFamily="18" charset="0"/>
                <a:cs typeface="Times New Roman" panose="02020603050405020304" pitchFamily="18" charset="0"/>
              </a:rPr>
              <a:t> </a:t>
            </a:r>
            <a:endParaRPr kumimoji="1" lang="zh-CN" altLang="en-US" sz="2400" b="1" dirty="0">
              <a:solidFill>
                <a:srgbClr val="633869"/>
              </a:solidFill>
              <a:latin typeface="Times New Roman" panose="02020603050405020304" pitchFamily="18" charset="0"/>
              <a:cs typeface="Times New Roman" panose="02020603050405020304" pitchFamily="18" charset="0"/>
            </a:endParaRPr>
          </a:p>
        </p:txBody>
      </p:sp>
      <p:graphicFrame>
        <p:nvGraphicFramePr>
          <p:cNvPr id="22" name="表格 22">
            <a:extLst>
              <a:ext uri="{FF2B5EF4-FFF2-40B4-BE49-F238E27FC236}">
                <a16:creationId xmlns:a16="http://schemas.microsoft.com/office/drawing/2014/main" id="{E3E56A36-4AED-2BD8-50F2-6CBD93F3C04D}"/>
              </a:ext>
            </a:extLst>
          </p:cNvPr>
          <p:cNvGraphicFramePr>
            <a:graphicFrameLocks noGrp="1"/>
          </p:cNvGraphicFramePr>
          <p:nvPr>
            <p:extLst>
              <p:ext uri="{D42A27DB-BD31-4B8C-83A1-F6EECF244321}">
                <p14:modId xmlns:p14="http://schemas.microsoft.com/office/powerpoint/2010/main" val="1615890284"/>
              </p:ext>
            </p:extLst>
          </p:nvPr>
        </p:nvGraphicFramePr>
        <p:xfrm>
          <a:off x="527291" y="2608000"/>
          <a:ext cx="4148880" cy="1981200"/>
        </p:xfrm>
        <a:graphic>
          <a:graphicData uri="http://schemas.openxmlformats.org/drawingml/2006/table">
            <a:tbl>
              <a:tblPr firstRow="1" bandRow="1">
                <a:tableStyleId>{5C22544A-7EE6-4342-B048-85BDC9FD1C3A}</a:tableStyleId>
              </a:tblPr>
              <a:tblGrid>
                <a:gridCol w="2074440">
                  <a:extLst>
                    <a:ext uri="{9D8B030D-6E8A-4147-A177-3AD203B41FA5}">
                      <a16:colId xmlns:a16="http://schemas.microsoft.com/office/drawing/2014/main" val="1187105887"/>
                    </a:ext>
                  </a:extLst>
                </a:gridCol>
                <a:gridCol w="2074440">
                  <a:extLst>
                    <a:ext uri="{9D8B030D-6E8A-4147-A177-3AD203B41FA5}">
                      <a16:colId xmlns:a16="http://schemas.microsoft.com/office/drawing/2014/main" val="2100358221"/>
                    </a:ext>
                  </a:extLst>
                </a:gridCol>
              </a:tblGrid>
              <a:tr h="370840">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furious</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rgbClr val="F1E8F2"/>
                    </a:solidFill>
                  </a:tcPr>
                </a:tc>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vigorous</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rgbClr val="F1E8F2"/>
                    </a:solidFill>
                  </a:tcPr>
                </a:tc>
                <a:extLst>
                  <a:ext uri="{0D108BD9-81ED-4DB2-BD59-A6C34878D82A}">
                    <a16:rowId xmlns:a16="http://schemas.microsoft.com/office/drawing/2014/main" val="2577925119"/>
                  </a:ext>
                </a:extLst>
              </a:tr>
              <a:tr h="370840">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dearly</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chemeClr val="bg1"/>
                    </a:solidFill>
                  </a:tcPr>
                </a:tc>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fetish</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chemeClr val="bg1"/>
                    </a:solidFill>
                  </a:tcPr>
                </a:tc>
                <a:extLst>
                  <a:ext uri="{0D108BD9-81ED-4DB2-BD59-A6C34878D82A}">
                    <a16:rowId xmlns:a16="http://schemas.microsoft.com/office/drawing/2014/main" val="53352254"/>
                  </a:ext>
                </a:extLst>
              </a:tr>
              <a:tr h="370840">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raunchy</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rgbClr val="F1E8F2"/>
                    </a:solidFill>
                  </a:tcPr>
                </a:tc>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irritant</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rgbClr val="F1E8F2"/>
                    </a:solidFill>
                  </a:tcPr>
                </a:tc>
                <a:extLst>
                  <a:ext uri="{0D108BD9-81ED-4DB2-BD59-A6C34878D82A}">
                    <a16:rowId xmlns:a16="http://schemas.microsoft.com/office/drawing/2014/main" val="1731757863"/>
                  </a:ext>
                </a:extLst>
              </a:tr>
              <a:tr h="370840">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dicky</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chemeClr val="bg1"/>
                    </a:solidFill>
                  </a:tcPr>
                </a:tc>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slosh</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chemeClr val="bg1"/>
                    </a:solidFill>
                  </a:tcPr>
                </a:tc>
                <a:extLst>
                  <a:ext uri="{0D108BD9-81ED-4DB2-BD59-A6C34878D82A}">
                    <a16:rowId xmlns:a16="http://schemas.microsoft.com/office/drawing/2014/main" val="296829299"/>
                  </a:ext>
                </a:extLst>
              </a:tr>
              <a:tr h="370840">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nostrum</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rgbClr val="F1E8F2"/>
                    </a:solidFill>
                  </a:tcPr>
                </a:tc>
                <a:tc>
                  <a:txBody>
                    <a:bodyPr/>
                    <a:lstStyle/>
                    <a:p>
                      <a:pPr algn="ctr"/>
                      <a:r>
                        <a:rPr lang="en-US" altLang="zh-CN" sz="2000" b="1" i="1" kern="1200" dirty="0">
                          <a:solidFill>
                            <a:srgbClr val="A85FB3"/>
                          </a:solidFill>
                          <a:effectLst/>
                          <a:latin typeface="Times New Roman" panose="02020603050405020304" pitchFamily="18" charset="0"/>
                          <a:ea typeface="+mn-ea"/>
                          <a:cs typeface="Times New Roman" panose="02020603050405020304" pitchFamily="18" charset="0"/>
                        </a:rPr>
                        <a:t>nerveless</a:t>
                      </a:r>
                      <a:r>
                        <a:rPr lang="zh-CN" altLang="zh-CN" sz="2000" dirty="0">
                          <a:solidFill>
                            <a:srgbClr val="A85FB3"/>
                          </a:solidFill>
                          <a:effectLst/>
                          <a:latin typeface="Times New Roman" panose="02020603050405020304" pitchFamily="18" charset="0"/>
                          <a:cs typeface="Times New Roman" panose="02020603050405020304" pitchFamily="18" charset="0"/>
                        </a:rPr>
                        <a:t> </a:t>
                      </a:r>
                      <a:endParaRPr lang="zh-CN" altLang="en-US" sz="2000" dirty="0">
                        <a:solidFill>
                          <a:srgbClr val="A85FB3"/>
                        </a:solidFill>
                        <a:latin typeface="Times New Roman" panose="02020603050405020304" pitchFamily="18" charset="0"/>
                        <a:cs typeface="Times New Roman" panose="02020603050405020304" pitchFamily="18" charset="0"/>
                      </a:endParaRPr>
                    </a:p>
                  </a:txBody>
                  <a:tcPr>
                    <a:solidFill>
                      <a:srgbClr val="F1E8F2"/>
                    </a:solidFill>
                  </a:tcPr>
                </a:tc>
                <a:extLst>
                  <a:ext uri="{0D108BD9-81ED-4DB2-BD59-A6C34878D82A}">
                    <a16:rowId xmlns:a16="http://schemas.microsoft.com/office/drawing/2014/main" val="3285276513"/>
                  </a:ext>
                </a:extLst>
              </a:tr>
            </a:tbl>
          </a:graphicData>
        </a:graphic>
      </p:graphicFrame>
      <p:sp>
        <p:nvSpPr>
          <p:cNvPr id="24" name="文本框 23">
            <a:extLst>
              <a:ext uri="{FF2B5EF4-FFF2-40B4-BE49-F238E27FC236}">
                <a16:creationId xmlns:a16="http://schemas.microsoft.com/office/drawing/2014/main" id="{C88BA490-D789-7FB0-8DAF-4E59C36CDA64}"/>
              </a:ext>
            </a:extLst>
          </p:cNvPr>
          <p:cNvSpPr txBox="1"/>
          <p:nvPr/>
        </p:nvSpPr>
        <p:spPr>
          <a:xfrm>
            <a:off x="4358055" y="1637480"/>
            <a:ext cx="2989343" cy="1200329"/>
          </a:xfrm>
          <a:prstGeom prst="rect">
            <a:avLst/>
          </a:prstGeom>
          <a:noFill/>
        </p:spPr>
        <p:txBody>
          <a:bodyPr wrap="square">
            <a:spAutoFit/>
          </a:bodyPr>
          <a:lstStyle/>
          <a:p>
            <a:pPr algn="ctr"/>
            <a:r>
              <a:rPr kumimoji="1" lang="en-US" altLang="zh-CN" sz="2400" b="1" dirty="0">
                <a:solidFill>
                  <a:srgbClr val="633869"/>
                </a:solidFill>
                <a:latin typeface="Times New Roman" panose="02020603050405020304" pitchFamily="18" charset="0"/>
                <a:cs typeface="Times New Roman" panose="02020603050405020304" pitchFamily="18" charset="0"/>
              </a:rPr>
              <a:t>hiding in</a:t>
            </a:r>
            <a:r>
              <a:rPr kumimoji="1" lang="zh-CN" altLang="en-US" sz="2400" b="1" dirty="0">
                <a:solidFill>
                  <a:srgbClr val="633869"/>
                </a:solidFill>
                <a:latin typeface="Times New Roman" panose="02020603050405020304" pitchFamily="18" charset="0"/>
                <a:cs typeface="Times New Roman" panose="02020603050405020304" pitchFamily="18" charset="0"/>
              </a:rPr>
              <a:t> </a:t>
            </a:r>
            <a:r>
              <a:rPr kumimoji="1" lang="en-US" altLang="zh-CN" sz="2400" b="1" dirty="0">
                <a:solidFill>
                  <a:srgbClr val="633869"/>
                </a:solidFill>
                <a:latin typeface="Times New Roman" panose="02020603050405020304" pitchFamily="18" charset="0"/>
                <a:cs typeface="Times New Roman" panose="02020603050405020304" pitchFamily="18" charset="0"/>
              </a:rPr>
              <a:t>ten</a:t>
            </a:r>
            <a:r>
              <a:rPr kumimoji="1" lang="zh-CN" altLang="en-US" sz="2400" b="1" dirty="0">
                <a:solidFill>
                  <a:srgbClr val="633869"/>
                </a:solidFill>
                <a:latin typeface="Times New Roman" panose="02020603050405020304" pitchFamily="18" charset="0"/>
                <a:cs typeface="Times New Roman" panose="02020603050405020304" pitchFamily="18" charset="0"/>
              </a:rPr>
              <a:t> </a:t>
            </a:r>
            <a:endParaRPr kumimoji="1" lang="en-US" altLang="zh-CN" sz="2400" b="1" dirty="0">
              <a:solidFill>
                <a:srgbClr val="633869"/>
              </a:solidFill>
              <a:latin typeface="Times New Roman" panose="02020603050405020304" pitchFamily="18" charset="0"/>
              <a:cs typeface="Times New Roman" panose="02020603050405020304" pitchFamily="18" charset="0"/>
            </a:endParaRPr>
          </a:p>
          <a:p>
            <a:pPr algn="ctr"/>
            <a:r>
              <a:rPr kumimoji="1" lang="en-US" altLang="zh-CN" sz="2400" b="1" dirty="0">
                <a:solidFill>
                  <a:srgbClr val="633869"/>
                </a:solidFill>
                <a:latin typeface="Times New Roman" panose="02020603050405020304" pitchFamily="18" charset="0"/>
                <a:cs typeface="Times New Roman" panose="02020603050405020304" pitchFamily="18" charset="0"/>
              </a:rPr>
              <a:t>sentences</a:t>
            </a:r>
            <a:r>
              <a:rPr kumimoji="1" lang="zh-CN" altLang="en-US" sz="2400" b="1" dirty="0">
                <a:solidFill>
                  <a:srgbClr val="633869"/>
                </a:solidFill>
                <a:latin typeface="Times New Roman" panose="02020603050405020304" pitchFamily="18" charset="0"/>
                <a:cs typeface="Times New Roman" panose="02020603050405020304" pitchFamily="18" charset="0"/>
              </a:rPr>
              <a:t> </a:t>
            </a:r>
            <a:r>
              <a:rPr kumimoji="1" lang="en-US" altLang="zh-CN" sz="2400" b="1" dirty="0">
                <a:solidFill>
                  <a:srgbClr val="633869"/>
                </a:solidFill>
                <a:latin typeface="Times New Roman" panose="02020603050405020304" pitchFamily="18" charset="0"/>
                <a:cs typeface="Times New Roman" panose="02020603050405020304" pitchFamily="18" charset="0"/>
              </a:rPr>
              <a:t>respectively</a:t>
            </a:r>
            <a:r>
              <a:rPr kumimoji="1" lang="zh-CN" altLang="zh-CN" sz="2400" b="1" dirty="0">
                <a:solidFill>
                  <a:srgbClr val="633869"/>
                </a:solidFill>
                <a:latin typeface="Times New Roman" panose="02020603050405020304" pitchFamily="18" charset="0"/>
                <a:cs typeface="Times New Roman" panose="02020603050405020304" pitchFamily="18" charset="0"/>
              </a:rPr>
              <a:t> </a:t>
            </a:r>
            <a:endParaRPr kumimoji="1" lang="zh-CN" altLang="en-US" sz="2400" b="1" dirty="0">
              <a:solidFill>
                <a:srgbClr val="633869"/>
              </a:solidFill>
              <a:latin typeface="Times New Roman" panose="02020603050405020304" pitchFamily="18" charset="0"/>
              <a:cs typeface="Times New Roman" panose="02020603050405020304" pitchFamily="18" charset="0"/>
            </a:endParaRPr>
          </a:p>
        </p:txBody>
      </p:sp>
      <p:sp>
        <p:nvSpPr>
          <p:cNvPr id="25" name="右箭头 24">
            <a:extLst>
              <a:ext uri="{FF2B5EF4-FFF2-40B4-BE49-F238E27FC236}">
                <a16:creationId xmlns:a16="http://schemas.microsoft.com/office/drawing/2014/main" id="{88E30C2C-4CEC-090D-7B47-ECC88D7DF20D}"/>
              </a:ext>
            </a:extLst>
          </p:cNvPr>
          <p:cNvSpPr/>
          <p:nvPr/>
        </p:nvSpPr>
        <p:spPr>
          <a:xfrm>
            <a:off x="5187239" y="3104426"/>
            <a:ext cx="1348692" cy="953947"/>
          </a:xfrm>
          <a:prstGeom prst="rightArrow">
            <a:avLst/>
          </a:prstGeom>
          <a:solidFill>
            <a:srgbClr val="A85FB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文本框 25">
            <a:extLst>
              <a:ext uri="{FF2B5EF4-FFF2-40B4-BE49-F238E27FC236}">
                <a16:creationId xmlns:a16="http://schemas.microsoft.com/office/drawing/2014/main" id="{C9C7A16D-4938-CD22-2487-AB431C3F1203}"/>
              </a:ext>
            </a:extLst>
          </p:cNvPr>
          <p:cNvSpPr txBox="1"/>
          <p:nvPr/>
        </p:nvSpPr>
        <p:spPr>
          <a:xfrm>
            <a:off x="0" y="5152603"/>
            <a:ext cx="5307273" cy="1015663"/>
          </a:xfrm>
          <a:prstGeom prst="rect">
            <a:avLst/>
          </a:prstGeom>
          <a:noFill/>
        </p:spPr>
        <p:txBody>
          <a:bodyPr wrap="square" rtlCol="0">
            <a:spAutoFit/>
          </a:bodyPr>
          <a:lstStyle/>
          <a:p>
            <a:pPr algn="ctr"/>
            <a:r>
              <a:rPr kumimoji="1" lang="en-US" altLang="zh-CN" sz="2000" dirty="0">
                <a:solidFill>
                  <a:srgbClr val="633869"/>
                </a:solidFill>
                <a:latin typeface="Times New Roman" panose="02020603050405020304" pitchFamily="18" charset="0"/>
                <a:cs typeface="Times New Roman" panose="02020603050405020304" pitchFamily="18" charset="0"/>
              </a:rPr>
              <a:t>Voluntarily provided by undergraduate students;</a:t>
            </a:r>
          </a:p>
          <a:p>
            <a:pPr algn="ctr"/>
            <a:r>
              <a:rPr kumimoji="1" lang="en-US" altLang="zh-CN" sz="2000" dirty="0">
                <a:solidFill>
                  <a:srgbClr val="633869"/>
                </a:solidFill>
                <a:latin typeface="Times New Roman" panose="02020603050405020304" pitchFamily="18" charset="0"/>
                <a:cs typeface="Times New Roman" panose="02020603050405020304" pitchFamily="18" charset="0"/>
              </a:rPr>
              <a:t>unfamiliar words with frequencies lower than 1000 in COCA and BNC</a:t>
            </a:r>
            <a:r>
              <a:rPr kumimoji="1" lang="zh-CN" altLang="zh-CN" sz="2000" dirty="0">
                <a:solidFill>
                  <a:srgbClr val="633869"/>
                </a:solidFill>
                <a:latin typeface="Times New Roman" panose="02020603050405020304" pitchFamily="18" charset="0"/>
                <a:cs typeface="Times New Roman" panose="02020603050405020304" pitchFamily="18" charset="0"/>
              </a:rPr>
              <a:t> </a:t>
            </a:r>
            <a:endParaRPr kumimoji="1" lang="zh-CN" altLang="en-US" sz="2000" dirty="0">
              <a:solidFill>
                <a:srgbClr val="633869"/>
              </a:solidFill>
              <a:latin typeface="Times New Roman" panose="02020603050405020304" pitchFamily="18" charset="0"/>
              <a:cs typeface="Times New Roman" panose="02020603050405020304" pitchFamily="18" charset="0"/>
            </a:endParaRPr>
          </a:p>
        </p:txBody>
      </p:sp>
      <p:sp>
        <p:nvSpPr>
          <p:cNvPr id="27" name="上箭头 26">
            <a:extLst>
              <a:ext uri="{FF2B5EF4-FFF2-40B4-BE49-F238E27FC236}">
                <a16:creationId xmlns:a16="http://schemas.microsoft.com/office/drawing/2014/main" id="{92DE1067-20A8-7EEE-BF1C-16E75DCE7CC6}"/>
              </a:ext>
            </a:extLst>
          </p:cNvPr>
          <p:cNvSpPr/>
          <p:nvPr/>
        </p:nvSpPr>
        <p:spPr>
          <a:xfrm>
            <a:off x="2231341" y="4701665"/>
            <a:ext cx="740779" cy="410741"/>
          </a:xfrm>
          <a:prstGeom prst="upArrow">
            <a:avLst/>
          </a:prstGeom>
          <a:solidFill>
            <a:srgbClr val="A85FB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文本框 28">
            <a:extLst>
              <a:ext uri="{FF2B5EF4-FFF2-40B4-BE49-F238E27FC236}">
                <a16:creationId xmlns:a16="http://schemas.microsoft.com/office/drawing/2014/main" id="{1B8E7977-2739-BD90-1565-55E643D93DB3}"/>
              </a:ext>
            </a:extLst>
          </p:cNvPr>
          <p:cNvSpPr txBox="1"/>
          <p:nvPr/>
        </p:nvSpPr>
        <p:spPr>
          <a:xfrm>
            <a:off x="7072974" y="1475493"/>
            <a:ext cx="4680373" cy="4698209"/>
          </a:xfrm>
          <a:prstGeom prst="rect">
            <a:avLst/>
          </a:prstGeom>
          <a:noFill/>
        </p:spPr>
        <p:txBody>
          <a:bodyPr wrap="square">
            <a:spAutoFit/>
          </a:bodyPr>
          <a:lstStyle/>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Freedom to worship our religion has been bought </a:t>
            </a:r>
            <a:r>
              <a:rPr lang="en-US" altLang="zh-CN" sz="1600" b="1" i="1" kern="100" dirty="0">
                <a:solidFill>
                  <a:srgbClr val="A85FB3"/>
                </a:solidFill>
                <a:effectLst/>
                <a:latin typeface="Times New Roman" panose="02020603050405020304" pitchFamily="18" charset="0"/>
                <a:ea typeface="DengXian" panose="02010600030101010101" pitchFamily="2" charset="-122"/>
                <a:cs typeface="Arial" panose="020B0604020202020204" pitchFamily="34" charset="0"/>
              </a:rPr>
              <a:t>dearly</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The discussion is getting more and more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furious</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He admitted that this problem is a main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irritant</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They launch a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vigorous</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movement to oppose corruption.</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The two girls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sloshed</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through the slurry with arms entwined.</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Almost everyone in the audience felt this comedy was a bit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raunchy</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Although my sister is not a doctor, she thinks she can cure any illness and is quick to suggest a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nostrum</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to her friends.</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I am a bit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dicky</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today.</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It is not just physicists who have a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fetish</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for expensive machines.</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lnSpc>
                <a:spcPts val="2020"/>
              </a:lnSpc>
              <a:spcAft>
                <a:spcPts val="600"/>
              </a:spcAft>
              <a:buFont typeface="+mj-lt"/>
              <a:buAutoNum type="arabicParenR"/>
            </a:pP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He is one of the most </a:t>
            </a:r>
            <a:r>
              <a:rPr lang="en-US" altLang="zh-CN" sz="1600" b="1" i="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nerveless</a:t>
            </a:r>
            <a:r>
              <a:rPr lang="en-US" altLang="zh-CN" sz="1600" i="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champions in football history.</a:t>
            </a:r>
            <a:endParaRPr lang="zh-CN" altLang="zh-CN" sz="16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33" name="矩形 32">
            <a:extLst>
              <a:ext uri="{FF2B5EF4-FFF2-40B4-BE49-F238E27FC236}">
                <a16:creationId xmlns:a16="http://schemas.microsoft.com/office/drawing/2014/main" id="{9E43B873-3928-B35A-E4C4-C9AD5AD0D11C}"/>
              </a:ext>
            </a:extLst>
          </p:cNvPr>
          <p:cNvSpPr/>
          <p:nvPr/>
        </p:nvSpPr>
        <p:spPr>
          <a:xfrm>
            <a:off x="6886936" y="1402400"/>
            <a:ext cx="4954822" cy="4794452"/>
          </a:xfrm>
          <a:prstGeom prst="rect">
            <a:avLst/>
          </a:prstGeom>
          <a:noFill/>
          <a:ln w="9525">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8451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9" grpId="0"/>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20" name="AutoShape 2">
            <a:extLst>
              <a:ext uri="{FF2B5EF4-FFF2-40B4-BE49-F238E27FC236}">
                <a16:creationId xmlns:a16="http://schemas.microsoft.com/office/drawing/2014/main" id="{6632D827-4D84-09F4-9B2E-57F38EC753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TextBox 3">
            <a:extLst>
              <a:ext uri="{FF2B5EF4-FFF2-40B4-BE49-F238E27FC236}">
                <a16:creationId xmlns:a16="http://schemas.microsoft.com/office/drawing/2014/main" id="{4860A5A0-089C-1750-8C4E-A3BEBB52BED6}"/>
              </a:ext>
            </a:extLst>
          </p:cNvPr>
          <p:cNvSpPr txBox="1"/>
          <p:nvPr/>
        </p:nvSpPr>
        <p:spPr>
          <a:xfrm>
            <a:off x="1252143" y="531567"/>
            <a:ext cx="7928936" cy="584775"/>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5. Research procedure</a:t>
            </a:r>
            <a:r>
              <a:rPr lang="zh-CN" altLang="zh-CN" sz="3200" b="1" dirty="0">
                <a:solidFill>
                  <a:srgbClr val="633869"/>
                </a:solidFill>
                <a:latin typeface="Georgia" panose="02040502050405020303" pitchFamily="18" charset="0"/>
                <a:ea typeface="HEITI TC MEDIUM" pitchFamily="2" charset="-128"/>
                <a:cs typeface="Arial" panose="020B0604020202020204" pitchFamily="34" charset="0"/>
              </a:rPr>
              <a:t> </a:t>
            </a:r>
          </a:p>
        </p:txBody>
      </p:sp>
      <p:sp>
        <p:nvSpPr>
          <p:cNvPr id="9" name="竖卷形 8">
            <a:extLst>
              <a:ext uri="{FF2B5EF4-FFF2-40B4-BE49-F238E27FC236}">
                <a16:creationId xmlns:a16="http://schemas.microsoft.com/office/drawing/2014/main" id="{BF30E00F-7A86-6FE1-2CA0-AB20908347B0}"/>
              </a:ext>
            </a:extLst>
          </p:cNvPr>
          <p:cNvSpPr/>
          <p:nvPr/>
        </p:nvSpPr>
        <p:spPr>
          <a:xfrm>
            <a:off x="422031" y="2889272"/>
            <a:ext cx="5319276" cy="3287813"/>
          </a:xfrm>
          <a:prstGeom prst="verticalScroll">
            <a:avLst/>
          </a:prstGeom>
          <a:solidFill>
            <a:schemeClr val="bg1"/>
          </a:solidFill>
          <a:ln w="25400">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rgbClr val="633869"/>
                </a:solidFill>
                <a:latin typeface="Times New Roman" panose="02020603050405020304" pitchFamily="18" charset="0"/>
                <a:cs typeface="Times New Roman" panose="02020603050405020304" pitchFamily="18" charset="0"/>
              </a:rPr>
              <a:t> </a:t>
            </a:r>
          </a:p>
          <a:p>
            <a:pPr algn="ctr"/>
            <a:endParaRPr kumimoji="1" lang="zh-CN" altLang="en-US" sz="2400" dirty="0">
              <a:solidFill>
                <a:srgbClr val="633869"/>
              </a:solidFill>
              <a:latin typeface="Times New Roman" panose="02020603050405020304" pitchFamily="18" charset="0"/>
              <a:cs typeface="Times New Roman" panose="02020603050405020304" pitchFamily="18" charset="0"/>
            </a:endParaRPr>
          </a:p>
        </p:txBody>
      </p:sp>
      <p:sp>
        <p:nvSpPr>
          <p:cNvPr id="13" name="折角形 12">
            <a:extLst>
              <a:ext uri="{FF2B5EF4-FFF2-40B4-BE49-F238E27FC236}">
                <a16:creationId xmlns:a16="http://schemas.microsoft.com/office/drawing/2014/main" id="{C5FAC176-1156-3762-9322-53E48886BC3A}"/>
              </a:ext>
            </a:extLst>
          </p:cNvPr>
          <p:cNvSpPr/>
          <p:nvPr/>
        </p:nvSpPr>
        <p:spPr>
          <a:xfrm>
            <a:off x="7117306" y="3099644"/>
            <a:ext cx="4417434" cy="3077441"/>
          </a:xfrm>
          <a:prstGeom prst="foldedCorner">
            <a:avLst/>
          </a:prstGeom>
          <a:solidFill>
            <a:schemeClr val="bg1"/>
          </a:solidFill>
          <a:ln w="25400">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48296597-9B18-0D82-8F0C-3ADA0FF4A213}"/>
              </a:ext>
            </a:extLst>
          </p:cNvPr>
          <p:cNvSpPr txBox="1"/>
          <p:nvPr/>
        </p:nvSpPr>
        <p:spPr>
          <a:xfrm>
            <a:off x="826938" y="1270037"/>
            <a:ext cx="10860678" cy="155504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kumimoji="1" lang="en-US" altLang="zh-CN" sz="2200" dirty="0">
                <a:solidFill>
                  <a:srgbClr val="633869"/>
                </a:solidFill>
                <a:latin typeface="Times New Roman" panose="02020603050405020304" pitchFamily="18" charset="0"/>
                <a:cs typeface="Times New Roman" panose="02020603050405020304" pitchFamily="18" charset="0"/>
              </a:rPr>
              <a:t>Both the </a:t>
            </a:r>
            <a:r>
              <a:rPr kumimoji="1" lang="en-US" altLang="zh-CN" sz="2200" u="sng" dirty="0">
                <a:solidFill>
                  <a:srgbClr val="633869"/>
                </a:solidFill>
                <a:latin typeface="Times New Roman" panose="02020603050405020304" pitchFamily="18" charset="0"/>
                <a:cs typeface="Times New Roman" panose="02020603050405020304" pitchFamily="18" charset="0"/>
              </a:rPr>
              <a:t>questionnaire</a:t>
            </a:r>
            <a:r>
              <a:rPr kumimoji="1" lang="en-US" altLang="zh-CN" sz="2200" dirty="0">
                <a:solidFill>
                  <a:srgbClr val="633869"/>
                </a:solidFill>
                <a:latin typeface="Times New Roman" panose="02020603050405020304" pitchFamily="18" charset="0"/>
                <a:cs typeface="Times New Roman" panose="02020603050405020304" pitchFamily="18" charset="0"/>
              </a:rPr>
              <a:t> and the </a:t>
            </a:r>
            <a:r>
              <a:rPr kumimoji="1" lang="en-US" altLang="zh-CN" sz="2200" u="sng" dirty="0">
                <a:solidFill>
                  <a:srgbClr val="633869"/>
                </a:solidFill>
                <a:latin typeface="Times New Roman" panose="02020603050405020304" pitchFamily="18" charset="0"/>
                <a:cs typeface="Times New Roman" panose="02020603050405020304" pitchFamily="18" charset="0"/>
              </a:rPr>
              <a:t>translation experiment </a:t>
            </a:r>
            <a:r>
              <a:rPr kumimoji="1" lang="en-US" altLang="zh-CN" sz="2200" dirty="0">
                <a:solidFill>
                  <a:srgbClr val="633869"/>
                </a:solidFill>
                <a:latin typeface="Times New Roman" panose="02020603050405020304" pitchFamily="18" charset="0"/>
                <a:cs typeface="Times New Roman" panose="02020603050405020304" pitchFamily="18" charset="0"/>
              </a:rPr>
              <a:t>were conducted online.</a:t>
            </a:r>
          </a:p>
          <a:p>
            <a:pPr marL="342900" indent="-342900">
              <a:lnSpc>
                <a:spcPct val="150000"/>
              </a:lnSpc>
              <a:buFont typeface="Arial" panose="020B0604020202020204" pitchFamily="34" charset="0"/>
              <a:buChar char="•"/>
            </a:pPr>
            <a:r>
              <a:rPr kumimoji="1" lang="en-US" altLang="zh-CN" sz="2200" dirty="0">
                <a:solidFill>
                  <a:srgbClr val="633869"/>
                </a:solidFill>
                <a:latin typeface="Times New Roman" panose="02020603050405020304" pitchFamily="18" charset="0"/>
                <a:cs typeface="Times New Roman" panose="02020603050405020304" pitchFamily="18" charset="0"/>
              </a:rPr>
              <a:t>All participants were required to </a:t>
            </a:r>
            <a:r>
              <a:rPr kumimoji="1" lang="en-US" altLang="zh-CN" sz="2200" b="1" dirty="0">
                <a:solidFill>
                  <a:srgbClr val="BB69C6"/>
                </a:solidFill>
                <a:latin typeface="Times New Roman" panose="02020603050405020304" pitchFamily="18" charset="0"/>
                <a:cs typeface="Times New Roman" panose="02020603050405020304" pitchFamily="18" charset="0"/>
              </a:rPr>
              <a:t>share their screens</a:t>
            </a:r>
            <a:r>
              <a:rPr kumimoji="1" lang="en-US" altLang="zh-CN" sz="2200" b="1" dirty="0">
                <a:solidFill>
                  <a:srgbClr val="633869"/>
                </a:solidFill>
                <a:latin typeface="Times New Roman" panose="02020603050405020304" pitchFamily="18" charset="0"/>
                <a:cs typeface="Times New Roman" panose="02020603050405020304" pitchFamily="18" charset="0"/>
              </a:rPr>
              <a:t> </a:t>
            </a:r>
            <a:r>
              <a:rPr kumimoji="1" lang="en-US" altLang="zh-CN" sz="2200" dirty="0">
                <a:solidFill>
                  <a:srgbClr val="633869"/>
                </a:solidFill>
                <a:latin typeface="Times New Roman" panose="02020603050405020304" pitchFamily="18" charset="0"/>
                <a:cs typeface="Times New Roman" panose="02020603050405020304" pitchFamily="18" charset="0"/>
              </a:rPr>
              <a:t>with the researchers via Zoom for </a:t>
            </a:r>
            <a:r>
              <a:rPr kumimoji="1" lang="en-US" altLang="zh-CN" sz="2200" b="1" dirty="0">
                <a:solidFill>
                  <a:srgbClr val="BB69C6"/>
                </a:solidFill>
                <a:latin typeface="Times New Roman" panose="02020603050405020304" pitchFamily="18" charset="0"/>
                <a:cs typeface="Times New Roman" panose="02020603050405020304" pitchFamily="18" charset="0"/>
              </a:rPr>
              <a:t>one-on-one observation</a:t>
            </a:r>
            <a:r>
              <a:rPr kumimoji="1" lang="en-US" altLang="zh-CN" sz="2200" dirty="0">
                <a:solidFill>
                  <a:srgbClr val="633869"/>
                </a:solidFill>
                <a:latin typeface="Times New Roman" panose="02020603050405020304" pitchFamily="18" charset="0"/>
                <a:cs typeface="Times New Roman" panose="02020603050405020304" pitchFamily="18" charset="0"/>
              </a:rPr>
              <a:t>.</a:t>
            </a:r>
            <a:r>
              <a:rPr kumimoji="1" lang="zh-CN" altLang="zh-CN" sz="2200" dirty="0">
                <a:solidFill>
                  <a:srgbClr val="633869"/>
                </a:solidFill>
                <a:latin typeface="Times New Roman" panose="02020603050405020304" pitchFamily="18" charset="0"/>
                <a:cs typeface="Times New Roman" panose="02020603050405020304" pitchFamily="18" charset="0"/>
              </a:rPr>
              <a:t> </a:t>
            </a:r>
            <a:endParaRPr kumimoji="1" lang="zh-CN" altLang="en-US" sz="2200" dirty="0">
              <a:solidFill>
                <a:srgbClr val="633869"/>
              </a:solidFill>
              <a:latin typeface="Times New Roman" panose="02020603050405020304" pitchFamily="18" charset="0"/>
              <a:cs typeface="Times New Roman" panose="02020603050405020304" pitchFamily="18" charset="0"/>
            </a:endParaRPr>
          </a:p>
        </p:txBody>
      </p:sp>
      <p:sp>
        <p:nvSpPr>
          <p:cNvPr id="25" name="文本框 24">
            <a:extLst>
              <a:ext uri="{FF2B5EF4-FFF2-40B4-BE49-F238E27FC236}">
                <a16:creationId xmlns:a16="http://schemas.microsoft.com/office/drawing/2014/main" id="{3DFCDC80-1FEC-56C8-77FF-D57C0AA48CC4}"/>
              </a:ext>
            </a:extLst>
          </p:cNvPr>
          <p:cNvSpPr txBox="1"/>
          <p:nvPr/>
        </p:nvSpPr>
        <p:spPr>
          <a:xfrm>
            <a:off x="948364" y="3251421"/>
            <a:ext cx="4358490" cy="2443618"/>
          </a:xfrm>
          <a:prstGeom prst="rect">
            <a:avLst/>
          </a:prstGeom>
          <a:noFill/>
        </p:spPr>
        <p:txBody>
          <a:bodyPr wrap="square" rtlCol="0">
            <a:spAutoFit/>
          </a:bodyPr>
          <a:lstStyle/>
          <a:p>
            <a:pPr algn="ctr">
              <a:lnSpc>
                <a:spcPct val="150000"/>
              </a:lnSpc>
            </a:pPr>
            <a:r>
              <a:rPr kumimoji="1" lang="en-US" altLang="zh-CN" sz="2400" b="1" u="sng" dirty="0">
                <a:solidFill>
                  <a:srgbClr val="633869"/>
                </a:solidFill>
                <a:latin typeface="Times New Roman" panose="02020603050405020304" pitchFamily="18" charset="0"/>
                <a:cs typeface="Times New Roman" panose="02020603050405020304" pitchFamily="18" charset="0"/>
              </a:rPr>
              <a:t>1. Questionnaire</a:t>
            </a:r>
            <a:endParaRPr kumimoji="1" lang="en-US" altLang="zh-CN" sz="2400" b="1" u="sng" dirty="0">
              <a:solidFill>
                <a:srgbClr val="633869"/>
              </a:solidFill>
            </a:endParaRPr>
          </a:p>
          <a:p>
            <a:pPr marL="400050" indent="-400050">
              <a:lnSpc>
                <a:spcPct val="150000"/>
              </a:lnSpc>
              <a:buFont typeface="+mj-lt"/>
              <a:buAutoNum type="romanUcPeriod"/>
            </a:pPr>
            <a:r>
              <a:rPr lang="en-US" altLang="zh-CN" sz="2000" b="1" i="1" kern="0" dirty="0">
                <a:solidFill>
                  <a:srgbClr val="633869"/>
                </a:solidFill>
                <a:effectLst/>
                <a:latin typeface="Times New Roman" panose="02020603050405020304" pitchFamily="18" charset="0"/>
                <a:ea typeface="DengXian" panose="02010600030101010101" pitchFamily="2" charset="-122"/>
              </a:rPr>
              <a:t>Participants’ background information</a:t>
            </a:r>
            <a:endParaRPr kumimoji="1" lang="en-US" altLang="zh-CN" sz="2000" b="1" i="1" dirty="0">
              <a:solidFill>
                <a:srgbClr val="633869"/>
              </a:solidFill>
            </a:endParaRPr>
          </a:p>
          <a:p>
            <a:pPr marL="400050" indent="-400050">
              <a:lnSpc>
                <a:spcPct val="150000"/>
              </a:lnSpc>
              <a:buFont typeface="+mj-lt"/>
              <a:buAutoNum type="romanUcPeriod"/>
            </a:pPr>
            <a:r>
              <a:rPr lang="en-US" altLang="zh-CN" sz="2000" b="1" i="1" kern="0" dirty="0">
                <a:solidFill>
                  <a:srgbClr val="633869"/>
                </a:solidFill>
                <a:latin typeface="Times New Roman" panose="02020603050405020304" pitchFamily="18" charset="0"/>
                <a:ea typeface="DengXian" panose="02010600030101010101" pitchFamily="2" charset="-122"/>
              </a:rPr>
              <a:t>Usage habits of </a:t>
            </a:r>
            <a:r>
              <a:rPr lang="en-US" altLang="zh-CN" sz="2000" b="1" i="1" kern="0" dirty="0" err="1">
                <a:solidFill>
                  <a:srgbClr val="633869"/>
                </a:solidFill>
                <a:latin typeface="Times New Roman" panose="02020603050405020304" pitchFamily="18" charset="0"/>
                <a:ea typeface="DengXian" panose="02010600030101010101" pitchFamily="2" charset="-122"/>
              </a:rPr>
              <a:t>Youdao</a:t>
            </a:r>
            <a:r>
              <a:rPr lang="en-US" altLang="zh-CN" sz="2000" b="1" i="1" kern="0" dirty="0">
                <a:solidFill>
                  <a:srgbClr val="633869"/>
                </a:solidFill>
                <a:latin typeface="Times New Roman" panose="02020603050405020304" pitchFamily="18" charset="0"/>
                <a:ea typeface="DengXian" panose="02010600030101010101" pitchFamily="2" charset="-122"/>
              </a:rPr>
              <a:t> dictionary</a:t>
            </a:r>
          </a:p>
          <a:p>
            <a:pPr marL="400050" indent="-400050">
              <a:lnSpc>
                <a:spcPct val="150000"/>
              </a:lnSpc>
              <a:buFont typeface="+mj-lt"/>
              <a:buAutoNum type="romanUcPeriod"/>
            </a:pPr>
            <a:r>
              <a:rPr lang="en-US" altLang="zh-CN" sz="2000" b="1" i="1" kern="0" dirty="0">
                <a:solidFill>
                  <a:srgbClr val="633869"/>
                </a:solidFill>
                <a:latin typeface="Times New Roman" panose="02020603050405020304" pitchFamily="18" charset="0"/>
                <a:ea typeface="DengXian" panose="02010600030101010101" pitchFamily="2" charset="-122"/>
              </a:rPr>
              <a:t>Overall attitudes towards </a:t>
            </a:r>
            <a:r>
              <a:rPr lang="en-US" altLang="zh-CN" sz="2000" b="1" i="1" kern="0" dirty="0" err="1">
                <a:solidFill>
                  <a:srgbClr val="633869"/>
                </a:solidFill>
                <a:latin typeface="Times New Roman" panose="02020603050405020304" pitchFamily="18" charset="0"/>
                <a:ea typeface="DengXian" panose="02010600030101010101" pitchFamily="2" charset="-122"/>
              </a:rPr>
              <a:t>Youdao</a:t>
            </a:r>
            <a:r>
              <a:rPr lang="zh-CN" altLang="zh-CN" sz="2000" b="1" i="1" kern="0" dirty="0">
                <a:solidFill>
                  <a:srgbClr val="633869"/>
                </a:solidFill>
                <a:latin typeface="Times New Roman" panose="02020603050405020304" pitchFamily="18" charset="0"/>
                <a:ea typeface="DengXian" panose="02010600030101010101" pitchFamily="2" charset="-122"/>
              </a:rPr>
              <a:t> </a:t>
            </a:r>
            <a:endParaRPr kumimoji="1" lang="en-US" altLang="zh-CN" sz="2000" b="1" dirty="0">
              <a:solidFill>
                <a:srgbClr val="633869"/>
              </a:solidFill>
            </a:endParaRPr>
          </a:p>
        </p:txBody>
      </p:sp>
      <p:sp>
        <p:nvSpPr>
          <p:cNvPr id="27" name="右箭头 26">
            <a:extLst>
              <a:ext uri="{FF2B5EF4-FFF2-40B4-BE49-F238E27FC236}">
                <a16:creationId xmlns:a16="http://schemas.microsoft.com/office/drawing/2014/main" id="{A67591A4-C311-FFFD-BA03-437302B3400B}"/>
              </a:ext>
            </a:extLst>
          </p:cNvPr>
          <p:cNvSpPr/>
          <p:nvPr/>
        </p:nvSpPr>
        <p:spPr>
          <a:xfrm>
            <a:off x="5760864" y="4434086"/>
            <a:ext cx="889164" cy="498903"/>
          </a:xfrm>
          <a:prstGeom prst="rightArrow">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文本框 27">
            <a:extLst>
              <a:ext uri="{FF2B5EF4-FFF2-40B4-BE49-F238E27FC236}">
                <a16:creationId xmlns:a16="http://schemas.microsoft.com/office/drawing/2014/main" id="{E6FDDEE8-ACB4-618A-4FF7-9E2697925FB9}"/>
              </a:ext>
            </a:extLst>
          </p:cNvPr>
          <p:cNvSpPr txBox="1"/>
          <p:nvPr/>
        </p:nvSpPr>
        <p:spPr>
          <a:xfrm>
            <a:off x="7285545" y="3254403"/>
            <a:ext cx="4206213" cy="2437655"/>
          </a:xfrm>
          <a:prstGeom prst="rect">
            <a:avLst/>
          </a:prstGeom>
          <a:noFill/>
        </p:spPr>
        <p:txBody>
          <a:bodyPr wrap="square" rtlCol="0">
            <a:spAutoFit/>
          </a:bodyPr>
          <a:lstStyle/>
          <a:p>
            <a:pPr algn="ctr">
              <a:lnSpc>
                <a:spcPct val="150000"/>
              </a:lnSpc>
            </a:pPr>
            <a:r>
              <a:rPr kumimoji="1" lang="en-US" altLang="zh-CN" sz="2400" b="1" u="sng" dirty="0">
                <a:solidFill>
                  <a:srgbClr val="633869"/>
                </a:solidFill>
                <a:latin typeface="Times New Roman" panose="02020603050405020304" pitchFamily="18" charset="0"/>
                <a:cs typeface="Times New Roman" panose="02020603050405020304" pitchFamily="18" charset="0"/>
              </a:rPr>
              <a:t>2. Translation</a:t>
            </a:r>
            <a:r>
              <a:rPr kumimoji="1" lang="zh-CN" altLang="en-US" sz="2400" b="1" u="sng" dirty="0">
                <a:solidFill>
                  <a:srgbClr val="633869"/>
                </a:solidFill>
                <a:latin typeface="Times New Roman" panose="02020603050405020304" pitchFamily="18" charset="0"/>
                <a:cs typeface="Times New Roman" panose="02020603050405020304" pitchFamily="18" charset="0"/>
              </a:rPr>
              <a:t> </a:t>
            </a:r>
            <a:r>
              <a:rPr kumimoji="1" lang="en-US" altLang="zh-CN" sz="2400" b="1" u="sng" dirty="0">
                <a:solidFill>
                  <a:srgbClr val="633869"/>
                </a:solidFill>
                <a:latin typeface="Times New Roman" panose="02020603050405020304" pitchFamily="18" charset="0"/>
                <a:cs typeface="Times New Roman" panose="02020603050405020304" pitchFamily="18" charset="0"/>
              </a:rPr>
              <a:t>experiment</a:t>
            </a:r>
            <a:endParaRPr kumimoji="1" lang="en-US" altLang="zh-CN" sz="2000" b="1" u="sng" dirty="0">
              <a:solidFill>
                <a:srgbClr val="633869"/>
              </a:solidFill>
              <a:latin typeface="Times New Roman" panose="02020603050405020304" pitchFamily="18" charset="0"/>
              <a:cs typeface="Times New Roman" panose="02020603050405020304" pitchFamily="18" charset="0"/>
            </a:endParaRPr>
          </a:p>
          <a:p>
            <a:pPr marL="400050" indent="-400050">
              <a:lnSpc>
                <a:spcPct val="150000"/>
              </a:lnSpc>
              <a:buFont typeface="+mj-lt"/>
              <a:buAutoNum type="romanUcPeriod"/>
            </a:pPr>
            <a:r>
              <a:rPr lang="en-US" altLang="zh-CN" sz="2000" b="1" i="1" kern="0" dirty="0">
                <a:solidFill>
                  <a:srgbClr val="633869"/>
                </a:solidFill>
                <a:latin typeface="Times New Roman" panose="02020603050405020304" pitchFamily="18" charset="0"/>
                <a:ea typeface="DengXian" panose="02010600030101010101" pitchFamily="2" charset="-122"/>
              </a:rPr>
              <a:t>Only use the </a:t>
            </a:r>
            <a:r>
              <a:rPr lang="en-US" altLang="zh-CN" sz="2000" b="1" i="1" kern="0" dirty="0">
                <a:solidFill>
                  <a:srgbClr val="BB69C6"/>
                </a:solidFill>
                <a:latin typeface="Times New Roman" panose="02020603050405020304" pitchFamily="18" charset="0"/>
                <a:ea typeface="DengXian" panose="02010600030101010101" pitchFamily="2" charset="-122"/>
              </a:rPr>
              <a:t>concise dictionary </a:t>
            </a:r>
            <a:r>
              <a:rPr lang="en-US" altLang="zh-CN" sz="2000" b="1" i="1" kern="0" dirty="0">
                <a:solidFill>
                  <a:srgbClr val="633869"/>
                </a:solidFill>
                <a:latin typeface="Times New Roman" panose="02020603050405020304" pitchFamily="18" charset="0"/>
                <a:ea typeface="DengXian" panose="02010600030101010101" pitchFamily="2" charset="-122"/>
              </a:rPr>
              <a:t>for consulting words</a:t>
            </a:r>
          </a:p>
          <a:p>
            <a:pPr marL="400050" indent="-400050">
              <a:lnSpc>
                <a:spcPct val="150000"/>
              </a:lnSpc>
              <a:buFont typeface="+mj-lt"/>
              <a:buAutoNum type="romanUcPeriod"/>
            </a:pPr>
            <a:r>
              <a:rPr lang="en-US" altLang="zh-CN" sz="2000" b="1" i="1" kern="0" dirty="0">
                <a:solidFill>
                  <a:srgbClr val="633869"/>
                </a:solidFill>
                <a:latin typeface="Times New Roman" panose="02020603050405020304" pitchFamily="18" charset="0"/>
                <a:ea typeface="DengXian" panose="02010600030101010101" pitchFamily="2" charset="-122"/>
              </a:rPr>
              <a:t>Only use </a:t>
            </a:r>
            <a:r>
              <a:rPr lang="en-US" altLang="zh-CN" sz="2000" b="1" i="1" kern="0" dirty="0">
                <a:solidFill>
                  <a:srgbClr val="BB69C6"/>
                </a:solidFill>
                <a:latin typeface="Times New Roman" panose="02020603050405020304" pitchFamily="18" charset="0"/>
                <a:ea typeface="DengXian" panose="02010600030101010101" pitchFamily="2" charset="-122"/>
              </a:rPr>
              <a:t>authoritative dictionaries </a:t>
            </a:r>
            <a:r>
              <a:rPr lang="en-US" altLang="zh-CN" sz="2000" b="1" i="1" kern="0" dirty="0">
                <a:solidFill>
                  <a:srgbClr val="633869"/>
                </a:solidFill>
                <a:latin typeface="Times New Roman" panose="02020603050405020304" pitchFamily="18" charset="0"/>
                <a:ea typeface="DengXian" panose="02010600030101010101" pitchFamily="2" charset="-122"/>
              </a:rPr>
              <a:t> for consulting words</a:t>
            </a:r>
          </a:p>
        </p:txBody>
      </p:sp>
    </p:spTree>
    <p:extLst>
      <p:ext uri="{BB962C8B-B14F-4D97-AF65-F5344CB8AC3E}">
        <p14:creationId xmlns:p14="http://schemas.microsoft.com/office/powerpoint/2010/main" val="220486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20" name="AutoShape 2">
            <a:extLst>
              <a:ext uri="{FF2B5EF4-FFF2-40B4-BE49-F238E27FC236}">
                <a16:creationId xmlns:a16="http://schemas.microsoft.com/office/drawing/2014/main" id="{6632D827-4D84-09F4-9B2E-57F38EC753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TextBox 3">
            <a:extLst>
              <a:ext uri="{FF2B5EF4-FFF2-40B4-BE49-F238E27FC236}">
                <a16:creationId xmlns:a16="http://schemas.microsoft.com/office/drawing/2014/main" id="{4860A5A0-089C-1750-8C4E-A3BEBB52BED6}"/>
              </a:ext>
            </a:extLst>
          </p:cNvPr>
          <p:cNvSpPr txBox="1"/>
          <p:nvPr/>
        </p:nvSpPr>
        <p:spPr>
          <a:xfrm>
            <a:off x="1252142" y="531567"/>
            <a:ext cx="9040719" cy="584775"/>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5. Research procedure: translation task</a:t>
            </a:r>
            <a:r>
              <a:rPr lang="zh-CN" altLang="zh-CN" sz="3200" b="1" dirty="0">
                <a:solidFill>
                  <a:srgbClr val="633869"/>
                </a:solidFill>
                <a:latin typeface="Georgia" panose="02040502050405020303" pitchFamily="18" charset="0"/>
                <a:ea typeface="HEITI TC MEDIUM" pitchFamily="2" charset="-128"/>
                <a:cs typeface="Arial" panose="020B0604020202020204" pitchFamily="34" charset="0"/>
              </a:rPr>
              <a:t> </a:t>
            </a:r>
          </a:p>
        </p:txBody>
      </p:sp>
      <p:grpSp>
        <p:nvGrpSpPr>
          <p:cNvPr id="21" name="组合 20">
            <a:extLst>
              <a:ext uri="{FF2B5EF4-FFF2-40B4-BE49-F238E27FC236}">
                <a16:creationId xmlns:a16="http://schemas.microsoft.com/office/drawing/2014/main" id="{E937D66A-798C-3C31-BD5D-13D5C626DF4C}"/>
              </a:ext>
            </a:extLst>
          </p:cNvPr>
          <p:cNvGrpSpPr/>
          <p:nvPr/>
        </p:nvGrpSpPr>
        <p:grpSpPr>
          <a:xfrm>
            <a:off x="5169879" y="1560188"/>
            <a:ext cx="6807468" cy="4585622"/>
            <a:chOff x="4911971" y="1370341"/>
            <a:chExt cx="6807468" cy="4585622"/>
          </a:xfrm>
        </p:grpSpPr>
        <p:pic>
          <p:nvPicPr>
            <p:cNvPr id="8" name="图片 7">
              <a:extLst>
                <a:ext uri="{FF2B5EF4-FFF2-40B4-BE49-F238E27FC236}">
                  <a16:creationId xmlns:a16="http://schemas.microsoft.com/office/drawing/2014/main" id="{BFFC00BC-1E3C-A96C-5021-B9D459F94D30}"/>
                </a:ext>
              </a:extLst>
            </p:cNvPr>
            <p:cNvPicPr>
              <a:picLocks noChangeAspect="1"/>
            </p:cNvPicPr>
            <p:nvPr/>
          </p:nvPicPr>
          <p:blipFill>
            <a:blip r:embed="rId4"/>
            <a:stretch>
              <a:fillRect/>
            </a:stretch>
          </p:blipFill>
          <p:spPr>
            <a:xfrm>
              <a:off x="4911971" y="1370341"/>
              <a:ext cx="6807468" cy="4585622"/>
            </a:xfrm>
            <a:prstGeom prst="rect">
              <a:avLst/>
            </a:prstGeom>
          </p:spPr>
        </p:pic>
        <p:pic>
          <p:nvPicPr>
            <p:cNvPr id="23" name="图片 22" descr="图形用户界面, 应用程序&#10;&#10;描述已自动生成">
              <a:extLst>
                <a:ext uri="{FF2B5EF4-FFF2-40B4-BE49-F238E27FC236}">
                  <a16:creationId xmlns:a16="http://schemas.microsoft.com/office/drawing/2014/main" id="{13E9C6A2-283A-A6D3-865F-1460B2FA0A6E}"/>
                </a:ext>
              </a:extLst>
            </p:cNvPr>
            <p:cNvPicPr>
              <a:picLocks noChangeAspect="1"/>
            </p:cNvPicPr>
            <p:nvPr/>
          </p:nvPicPr>
          <p:blipFill rotWithShape="1">
            <a:blip r:embed="rId5"/>
            <a:srcRect b="14814"/>
            <a:stretch/>
          </p:blipFill>
          <p:spPr>
            <a:xfrm>
              <a:off x="5181442" y="1582615"/>
              <a:ext cx="6260483" cy="3387969"/>
            </a:xfrm>
            <a:prstGeom prst="rect">
              <a:avLst/>
            </a:prstGeom>
          </p:spPr>
        </p:pic>
      </p:grpSp>
      <p:sp>
        <p:nvSpPr>
          <p:cNvPr id="13" name="文本框 12">
            <a:extLst>
              <a:ext uri="{FF2B5EF4-FFF2-40B4-BE49-F238E27FC236}">
                <a16:creationId xmlns:a16="http://schemas.microsoft.com/office/drawing/2014/main" id="{F39791B2-BEE3-0FB1-EB89-36C841E335F2}"/>
              </a:ext>
            </a:extLst>
          </p:cNvPr>
          <p:cNvSpPr txBox="1"/>
          <p:nvPr/>
        </p:nvSpPr>
        <p:spPr>
          <a:xfrm>
            <a:off x="334963" y="1656422"/>
            <a:ext cx="4766679" cy="2677656"/>
          </a:xfrm>
          <a:prstGeom prst="rect">
            <a:avLst/>
          </a:prstGeom>
          <a:noFill/>
        </p:spPr>
        <p:txBody>
          <a:bodyPr wrap="square">
            <a:spAutoFit/>
          </a:bodyPr>
          <a:lstStyle/>
          <a:p>
            <a:r>
              <a:rPr lang="en-US" altLang="zh-CN" sz="2400" kern="0" dirty="0">
                <a:solidFill>
                  <a:srgbClr val="633869"/>
                </a:solidFill>
                <a:effectLst/>
                <a:latin typeface="Times New Roman" panose="02020603050405020304" pitchFamily="18" charset="0"/>
                <a:ea typeface="DengXian" panose="02010600030101010101" pitchFamily="2" charset="-122"/>
              </a:rPr>
              <a:t>Students were required to translate each sentence </a:t>
            </a:r>
            <a:r>
              <a:rPr lang="en-US" altLang="zh-CN" sz="2400" b="1" kern="0" dirty="0">
                <a:solidFill>
                  <a:srgbClr val="BB69C6"/>
                </a:solidFill>
                <a:latin typeface="Times New Roman" panose="02020603050405020304" pitchFamily="18" charset="0"/>
                <a:ea typeface="DengXian" panose="02010600030101010101" pitchFamily="2" charset="-122"/>
              </a:rPr>
              <a:t>twice</a:t>
            </a:r>
            <a:r>
              <a:rPr lang="en-US" altLang="zh-CN" sz="2400" kern="0" dirty="0">
                <a:solidFill>
                  <a:srgbClr val="633869"/>
                </a:solidFill>
                <a:effectLst/>
                <a:latin typeface="Times New Roman" panose="02020603050405020304" pitchFamily="18" charset="0"/>
                <a:ea typeface="DengXian" panose="02010600030101010101" pitchFamily="2" charset="-122"/>
              </a:rPr>
              <a:t>. </a:t>
            </a:r>
          </a:p>
          <a:p>
            <a:pPr marL="342900" indent="-342900">
              <a:buFont typeface="Arial" panose="020B0604020202020204" pitchFamily="34" charset="0"/>
              <a:buChar char="•"/>
            </a:pPr>
            <a:endParaRPr lang="en-US" altLang="zh-CN" sz="2400" kern="0" dirty="0">
              <a:solidFill>
                <a:srgbClr val="633869"/>
              </a:solidFill>
              <a:latin typeface="Times New Roman" panose="02020603050405020304" pitchFamily="18" charset="0"/>
              <a:ea typeface="DengXian" panose="02010600030101010101" pitchFamily="2" charset="-122"/>
            </a:endParaRPr>
          </a:p>
          <a:p>
            <a:pPr marL="342900" indent="-342900">
              <a:buFont typeface="Arial" panose="020B0604020202020204" pitchFamily="34" charset="0"/>
              <a:buChar char="•"/>
            </a:pPr>
            <a:r>
              <a:rPr lang="en-US" altLang="zh-CN" sz="2400" kern="0" dirty="0">
                <a:solidFill>
                  <a:srgbClr val="633869"/>
                </a:solidFill>
                <a:effectLst/>
                <a:latin typeface="Times New Roman" panose="02020603050405020304" pitchFamily="18" charset="0"/>
                <a:ea typeface="DengXian" panose="02010600030101010101" pitchFamily="2" charset="-122"/>
              </a:rPr>
              <a:t>In the </a:t>
            </a:r>
            <a:r>
              <a:rPr lang="en-US" altLang="zh-CN" sz="2400" b="1" kern="0" dirty="0">
                <a:solidFill>
                  <a:srgbClr val="BB69C6"/>
                </a:solidFill>
                <a:effectLst/>
                <a:latin typeface="Times New Roman" panose="02020603050405020304" pitchFamily="18" charset="0"/>
                <a:ea typeface="DengXian" panose="02010600030101010101" pitchFamily="2" charset="-122"/>
              </a:rPr>
              <a:t>first</a:t>
            </a:r>
            <a:r>
              <a:rPr lang="en-US" altLang="zh-CN" sz="2400" kern="0" dirty="0">
                <a:solidFill>
                  <a:srgbClr val="633869"/>
                </a:solidFill>
                <a:effectLst/>
                <a:latin typeface="Times New Roman" panose="02020603050405020304" pitchFamily="18" charset="0"/>
                <a:ea typeface="DengXian" panose="02010600030101010101" pitchFamily="2" charset="-122"/>
              </a:rPr>
              <a:t> translation attempt, they referred to the</a:t>
            </a:r>
            <a:r>
              <a:rPr lang="en-US" altLang="zh-CN" sz="2400" b="1" kern="0" dirty="0">
                <a:solidFill>
                  <a:srgbClr val="BB69C6"/>
                </a:solidFill>
                <a:latin typeface="Times New Roman" panose="02020603050405020304" pitchFamily="18" charset="0"/>
                <a:ea typeface="DengXian" panose="02010600030101010101" pitchFamily="2" charset="-122"/>
              </a:rPr>
              <a:t> concise dictionary (CD)</a:t>
            </a:r>
            <a:r>
              <a:rPr lang="en-US" altLang="zh-CN" sz="2400" kern="0" dirty="0">
                <a:solidFill>
                  <a:srgbClr val="633869"/>
                </a:solidFill>
                <a:effectLst/>
                <a:latin typeface="Times New Roman" panose="02020603050405020304" pitchFamily="18" charset="0"/>
                <a:ea typeface="DengXian" panose="02010600030101010101" pitchFamily="2" charset="-122"/>
              </a:rPr>
              <a:t> only when encountering lexical problems.</a:t>
            </a:r>
            <a:r>
              <a:rPr lang="zh-CN" altLang="zh-CN" sz="2400" dirty="0">
                <a:solidFill>
                  <a:srgbClr val="633869"/>
                </a:solidFill>
                <a:effectLst/>
              </a:rPr>
              <a:t> </a:t>
            </a:r>
            <a:endParaRPr lang="zh-CN" altLang="en-US" sz="2400" dirty="0">
              <a:solidFill>
                <a:srgbClr val="633869"/>
              </a:solidFill>
            </a:endParaRPr>
          </a:p>
        </p:txBody>
      </p:sp>
      <p:sp>
        <p:nvSpPr>
          <p:cNvPr id="24" name="框架 23">
            <a:extLst>
              <a:ext uri="{FF2B5EF4-FFF2-40B4-BE49-F238E27FC236}">
                <a16:creationId xmlns:a16="http://schemas.microsoft.com/office/drawing/2014/main" id="{8DCCADEB-E617-6FEB-DF14-BBF7A197F4E7}"/>
              </a:ext>
            </a:extLst>
          </p:cNvPr>
          <p:cNvSpPr/>
          <p:nvPr/>
        </p:nvSpPr>
        <p:spPr>
          <a:xfrm>
            <a:off x="5439350" y="2711662"/>
            <a:ext cx="1098610" cy="292582"/>
          </a:xfrm>
          <a:prstGeom prst="frame">
            <a:avLst/>
          </a:prstGeom>
          <a:solidFill>
            <a:srgbClr val="EAC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cxnSp>
        <p:nvCxnSpPr>
          <p:cNvPr id="25" name="直线箭头连接符 24">
            <a:extLst>
              <a:ext uri="{FF2B5EF4-FFF2-40B4-BE49-F238E27FC236}">
                <a16:creationId xmlns:a16="http://schemas.microsoft.com/office/drawing/2014/main" id="{7843EFA2-E253-4083-D41A-4D0CAAEB4118}"/>
              </a:ext>
            </a:extLst>
          </p:cNvPr>
          <p:cNvCxnSpPr>
            <a:cxnSpLocks/>
            <a:stCxn id="24" idx="0"/>
          </p:cNvCxnSpPr>
          <p:nvPr/>
        </p:nvCxnSpPr>
        <p:spPr>
          <a:xfrm flipV="1">
            <a:off x="5988655" y="2414016"/>
            <a:ext cx="25049" cy="297646"/>
          </a:xfrm>
          <a:prstGeom prst="straightConnector1">
            <a:avLst/>
          </a:prstGeom>
          <a:ln w="44450">
            <a:solidFill>
              <a:srgbClr val="EAC12F"/>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529FA9EC-975E-88D1-0523-38291C07B5A1}"/>
              </a:ext>
            </a:extLst>
          </p:cNvPr>
          <p:cNvSpPr txBox="1"/>
          <p:nvPr/>
        </p:nvSpPr>
        <p:spPr>
          <a:xfrm>
            <a:off x="5371113" y="2152425"/>
            <a:ext cx="1890215" cy="400110"/>
          </a:xfrm>
          <a:prstGeom prst="rect">
            <a:avLst/>
          </a:prstGeom>
          <a:noFill/>
        </p:spPr>
        <p:txBody>
          <a:bodyPr wrap="square" rtlCol="0">
            <a:spAutoFit/>
          </a:bodyPr>
          <a:lstStyle/>
          <a:p>
            <a:pPr algn="ctr"/>
            <a:r>
              <a:rPr kumimoji="1" lang="en-US" altLang="zh-CN" sz="2000" b="1" dirty="0">
                <a:solidFill>
                  <a:srgbClr val="EAC12F"/>
                </a:solidFill>
                <a:latin typeface="Times New Roman" panose="02020603050405020304" pitchFamily="18" charset="0"/>
                <a:cs typeface="Times New Roman" panose="02020603050405020304" pitchFamily="18" charset="0"/>
              </a:rPr>
              <a:t>[Use CD only ]</a:t>
            </a:r>
            <a:endParaRPr kumimoji="1" lang="zh-CN" altLang="en-US" sz="2000" b="1" dirty="0">
              <a:solidFill>
                <a:srgbClr val="EAC12F"/>
              </a:solidFill>
              <a:latin typeface="Times New Roman" panose="02020603050405020304" pitchFamily="18" charset="0"/>
              <a:cs typeface="Times New Roman" panose="02020603050405020304" pitchFamily="18" charset="0"/>
            </a:endParaRPr>
          </a:p>
        </p:txBody>
      </p:sp>
      <p:sp>
        <p:nvSpPr>
          <p:cNvPr id="30" name="框架 29">
            <a:extLst>
              <a:ext uri="{FF2B5EF4-FFF2-40B4-BE49-F238E27FC236}">
                <a16:creationId xmlns:a16="http://schemas.microsoft.com/office/drawing/2014/main" id="{13CF47D6-1FAD-0BCC-0C05-F378013824C2}"/>
              </a:ext>
            </a:extLst>
          </p:cNvPr>
          <p:cNvSpPr/>
          <p:nvPr/>
        </p:nvSpPr>
        <p:spPr>
          <a:xfrm>
            <a:off x="8846226" y="2414016"/>
            <a:ext cx="349429" cy="292582"/>
          </a:xfrm>
          <a:prstGeom prst="frame">
            <a:avLst/>
          </a:prstGeom>
          <a:solidFill>
            <a:srgbClr val="EAC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31" name="文本框 30">
            <a:extLst>
              <a:ext uri="{FF2B5EF4-FFF2-40B4-BE49-F238E27FC236}">
                <a16:creationId xmlns:a16="http://schemas.microsoft.com/office/drawing/2014/main" id="{7591AB53-AA8F-8512-72B1-2880A70AB366}"/>
              </a:ext>
            </a:extLst>
          </p:cNvPr>
          <p:cNvSpPr txBox="1"/>
          <p:nvPr/>
        </p:nvSpPr>
        <p:spPr>
          <a:xfrm>
            <a:off x="9523197" y="2819482"/>
            <a:ext cx="2150322" cy="400110"/>
          </a:xfrm>
          <a:prstGeom prst="rect">
            <a:avLst/>
          </a:prstGeom>
          <a:noFill/>
        </p:spPr>
        <p:txBody>
          <a:bodyPr wrap="square" rtlCol="0">
            <a:spAutoFit/>
          </a:bodyPr>
          <a:lstStyle/>
          <a:p>
            <a:pPr algn="ctr"/>
            <a:r>
              <a:rPr kumimoji="1" lang="en-US" altLang="zh-CN" sz="2000" b="1" dirty="0">
                <a:solidFill>
                  <a:srgbClr val="EAC12F"/>
                </a:solidFill>
                <a:latin typeface="Times New Roman" panose="02020603050405020304" pitchFamily="18" charset="0"/>
                <a:cs typeface="Times New Roman" panose="02020603050405020304" pitchFamily="18" charset="0"/>
              </a:rPr>
              <a:t>[definition</a:t>
            </a:r>
            <a:r>
              <a:rPr kumimoji="1" lang="zh-CN" altLang="en-US" sz="2000" b="1" dirty="0">
                <a:solidFill>
                  <a:srgbClr val="EAC12F"/>
                </a:solidFill>
                <a:latin typeface="Times New Roman" panose="02020603050405020304" pitchFamily="18" charset="0"/>
                <a:cs typeface="Times New Roman" panose="02020603050405020304" pitchFamily="18" charset="0"/>
              </a:rPr>
              <a:t> </a:t>
            </a:r>
            <a:r>
              <a:rPr kumimoji="1" lang="en-US" altLang="zh-CN" sz="2000" b="1" dirty="0">
                <a:solidFill>
                  <a:srgbClr val="EAC12F"/>
                </a:solidFill>
                <a:latin typeface="Times New Roman" panose="02020603050405020304" pitchFamily="18" charset="0"/>
                <a:cs typeface="Times New Roman" panose="02020603050405020304" pitchFamily="18" charset="0"/>
              </a:rPr>
              <a:t>in CD ]</a:t>
            </a:r>
            <a:endParaRPr kumimoji="1" lang="zh-CN" altLang="en-US" sz="2000" b="1" dirty="0">
              <a:solidFill>
                <a:srgbClr val="EAC12F"/>
              </a:solidFill>
              <a:latin typeface="Times New Roman" panose="02020603050405020304" pitchFamily="18" charset="0"/>
              <a:cs typeface="Times New Roman" panose="02020603050405020304" pitchFamily="18" charset="0"/>
            </a:endParaRPr>
          </a:p>
        </p:txBody>
      </p:sp>
      <p:sp>
        <p:nvSpPr>
          <p:cNvPr id="32" name="文本框 31">
            <a:extLst>
              <a:ext uri="{FF2B5EF4-FFF2-40B4-BE49-F238E27FC236}">
                <a16:creationId xmlns:a16="http://schemas.microsoft.com/office/drawing/2014/main" id="{CA348A08-38C7-E3FD-D549-ADBDD7AED41C}"/>
              </a:ext>
            </a:extLst>
          </p:cNvPr>
          <p:cNvSpPr txBox="1"/>
          <p:nvPr/>
        </p:nvSpPr>
        <p:spPr>
          <a:xfrm>
            <a:off x="6412436" y="2466735"/>
            <a:ext cx="2198640" cy="338554"/>
          </a:xfrm>
          <a:prstGeom prst="rect">
            <a:avLst/>
          </a:prstGeom>
          <a:noFill/>
        </p:spPr>
        <p:txBody>
          <a:bodyPr wrap="square" rtlCol="0">
            <a:spAutoFit/>
          </a:bodyPr>
          <a:lstStyle/>
          <a:p>
            <a:pPr algn="ctr"/>
            <a:r>
              <a:rPr kumimoji="1" lang="en-US" altLang="zh-CN" sz="1600" b="1" dirty="0">
                <a:solidFill>
                  <a:srgbClr val="EAC12F"/>
                </a:solidFill>
                <a:latin typeface="Times New Roman" panose="02020603050405020304" pitchFamily="18" charset="0"/>
                <a:cs typeface="Times New Roman" panose="02020603050405020304" pitchFamily="18" charset="0"/>
              </a:rPr>
              <a:t>1</a:t>
            </a:r>
            <a:r>
              <a:rPr kumimoji="1" lang="en-US" altLang="zh-CN" sz="1600" b="1" baseline="30000" dirty="0">
                <a:solidFill>
                  <a:srgbClr val="EAC12F"/>
                </a:solidFill>
                <a:latin typeface="Times New Roman" panose="02020603050405020304" pitchFamily="18" charset="0"/>
                <a:cs typeface="Times New Roman" panose="02020603050405020304" pitchFamily="18" charset="0"/>
              </a:rPr>
              <a:t>st</a:t>
            </a:r>
            <a:r>
              <a:rPr kumimoji="1" lang="zh-CN" altLang="en-US" sz="1600" b="1" dirty="0">
                <a:solidFill>
                  <a:srgbClr val="EAC12F"/>
                </a:solidFill>
                <a:latin typeface="Times New Roman" panose="02020603050405020304" pitchFamily="18" charset="0"/>
                <a:cs typeface="Times New Roman" panose="02020603050405020304" pitchFamily="18" charset="0"/>
              </a:rPr>
              <a:t> </a:t>
            </a:r>
            <a:r>
              <a:rPr kumimoji="1" lang="en-US" altLang="zh-CN" sz="1600" b="1" dirty="0">
                <a:solidFill>
                  <a:srgbClr val="EAC12F"/>
                </a:solidFill>
                <a:latin typeface="Times New Roman" panose="02020603050405020304" pitchFamily="18" charset="0"/>
                <a:cs typeface="Times New Roman" panose="02020603050405020304" pitchFamily="18" charset="0"/>
              </a:rPr>
              <a:t>translation</a:t>
            </a:r>
            <a:r>
              <a:rPr kumimoji="1" lang="zh-CN" altLang="en-US" sz="1600" b="1" dirty="0">
                <a:solidFill>
                  <a:srgbClr val="EAC12F"/>
                </a:solidFill>
                <a:latin typeface="Times New Roman" panose="02020603050405020304" pitchFamily="18" charset="0"/>
                <a:cs typeface="Times New Roman" panose="02020603050405020304" pitchFamily="18" charset="0"/>
              </a:rPr>
              <a:t> </a:t>
            </a:r>
            <a:r>
              <a:rPr kumimoji="1" lang="en-US" altLang="zh-CN" sz="1600" b="1" dirty="0">
                <a:solidFill>
                  <a:srgbClr val="EAC12F"/>
                </a:solidFill>
                <a:latin typeface="Times New Roman" panose="02020603050405020304" pitchFamily="18" charset="0"/>
                <a:cs typeface="Times New Roman" panose="02020603050405020304" pitchFamily="18" charset="0"/>
              </a:rPr>
              <a:t>attempt</a:t>
            </a:r>
            <a:endParaRPr kumimoji="1" lang="zh-CN" altLang="en-US" sz="1600" b="1" dirty="0">
              <a:solidFill>
                <a:srgbClr val="EAC12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4858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20" name="AutoShape 2">
            <a:extLst>
              <a:ext uri="{FF2B5EF4-FFF2-40B4-BE49-F238E27FC236}">
                <a16:creationId xmlns:a16="http://schemas.microsoft.com/office/drawing/2014/main" id="{6632D827-4D84-09F4-9B2E-57F38EC753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TextBox 3">
            <a:extLst>
              <a:ext uri="{FF2B5EF4-FFF2-40B4-BE49-F238E27FC236}">
                <a16:creationId xmlns:a16="http://schemas.microsoft.com/office/drawing/2014/main" id="{4860A5A0-089C-1750-8C4E-A3BEBB52BED6}"/>
              </a:ext>
            </a:extLst>
          </p:cNvPr>
          <p:cNvSpPr txBox="1"/>
          <p:nvPr/>
        </p:nvSpPr>
        <p:spPr>
          <a:xfrm>
            <a:off x="1252142" y="531567"/>
            <a:ext cx="9415857" cy="584775"/>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5. Research procedure: translation task</a:t>
            </a:r>
            <a:r>
              <a:rPr lang="zh-CN" altLang="zh-CN" sz="3200" b="1" dirty="0">
                <a:solidFill>
                  <a:srgbClr val="633869"/>
                </a:solidFill>
                <a:latin typeface="Georgia" panose="02040502050405020303" pitchFamily="18" charset="0"/>
                <a:ea typeface="HEITI TC MEDIUM" pitchFamily="2" charset="-128"/>
                <a:cs typeface="Arial" panose="020B0604020202020204" pitchFamily="34" charset="0"/>
              </a:rPr>
              <a:t> </a:t>
            </a:r>
          </a:p>
        </p:txBody>
      </p:sp>
      <p:grpSp>
        <p:nvGrpSpPr>
          <p:cNvPr id="29" name="组合 28">
            <a:extLst>
              <a:ext uri="{FF2B5EF4-FFF2-40B4-BE49-F238E27FC236}">
                <a16:creationId xmlns:a16="http://schemas.microsoft.com/office/drawing/2014/main" id="{277D24BA-04EB-51AC-B69B-829490966526}"/>
              </a:ext>
            </a:extLst>
          </p:cNvPr>
          <p:cNvGrpSpPr/>
          <p:nvPr/>
        </p:nvGrpSpPr>
        <p:grpSpPr>
          <a:xfrm>
            <a:off x="5169879" y="1560188"/>
            <a:ext cx="6807468" cy="4585622"/>
            <a:chOff x="5169879" y="1560188"/>
            <a:chExt cx="6807468" cy="4585622"/>
          </a:xfrm>
        </p:grpSpPr>
        <p:pic>
          <p:nvPicPr>
            <p:cNvPr id="27" name="图片 26">
              <a:extLst>
                <a:ext uri="{FF2B5EF4-FFF2-40B4-BE49-F238E27FC236}">
                  <a16:creationId xmlns:a16="http://schemas.microsoft.com/office/drawing/2014/main" id="{51076F28-5095-B5B4-F93A-8326B2F32F7E}"/>
                </a:ext>
              </a:extLst>
            </p:cNvPr>
            <p:cNvPicPr>
              <a:picLocks noChangeAspect="1"/>
            </p:cNvPicPr>
            <p:nvPr/>
          </p:nvPicPr>
          <p:blipFill>
            <a:blip r:embed="rId4"/>
            <a:stretch>
              <a:fillRect/>
            </a:stretch>
          </p:blipFill>
          <p:spPr>
            <a:xfrm>
              <a:off x="5169879" y="1560188"/>
              <a:ext cx="6807468" cy="4585622"/>
            </a:xfrm>
            <a:prstGeom prst="rect">
              <a:avLst/>
            </a:prstGeom>
          </p:spPr>
        </p:pic>
        <p:pic>
          <p:nvPicPr>
            <p:cNvPr id="25" name="图片 24" descr="图形用户界面, 文本, 应用程序, 电子邮件&#10;&#10;描述已自动生成">
              <a:extLst>
                <a:ext uri="{FF2B5EF4-FFF2-40B4-BE49-F238E27FC236}">
                  <a16:creationId xmlns:a16="http://schemas.microsoft.com/office/drawing/2014/main" id="{C21F238E-0D7E-555E-1502-26F87EE85BEF}"/>
                </a:ext>
              </a:extLst>
            </p:cNvPr>
            <p:cNvPicPr>
              <a:picLocks noChangeAspect="1"/>
            </p:cNvPicPr>
            <p:nvPr/>
          </p:nvPicPr>
          <p:blipFill>
            <a:blip r:embed="rId5"/>
            <a:stretch>
              <a:fillRect/>
            </a:stretch>
          </p:blipFill>
          <p:spPr>
            <a:xfrm>
              <a:off x="5452727" y="1793659"/>
              <a:ext cx="6241772" cy="3339348"/>
            </a:xfrm>
            <a:prstGeom prst="rect">
              <a:avLst/>
            </a:prstGeom>
          </p:spPr>
        </p:pic>
      </p:grpSp>
      <p:sp>
        <p:nvSpPr>
          <p:cNvPr id="31" name="文本框 30">
            <a:extLst>
              <a:ext uri="{FF2B5EF4-FFF2-40B4-BE49-F238E27FC236}">
                <a16:creationId xmlns:a16="http://schemas.microsoft.com/office/drawing/2014/main" id="{1093F344-6387-DB75-CE24-5DC6B225F193}"/>
              </a:ext>
            </a:extLst>
          </p:cNvPr>
          <p:cNvSpPr txBox="1"/>
          <p:nvPr/>
        </p:nvSpPr>
        <p:spPr>
          <a:xfrm>
            <a:off x="334963" y="1656422"/>
            <a:ext cx="4766679" cy="2677656"/>
          </a:xfrm>
          <a:prstGeom prst="rect">
            <a:avLst/>
          </a:prstGeom>
          <a:noFill/>
        </p:spPr>
        <p:txBody>
          <a:bodyPr wrap="square">
            <a:spAutoFit/>
          </a:bodyPr>
          <a:lstStyle/>
          <a:p>
            <a:r>
              <a:rPr lang="en-US" altLang="zh-CN" sz="2400" kern="0" dirty="0">
                <a:solidFill>
                  <a:srgbClr val="633869"/>
                </a:solidFill>
                <a:effectLst/>
                <a:latin typeface="Times New Roman" panose="02020603050405020304" pitchFamily="18" charset="0"/>
                <a:ea typeface="DengXian" panose="02010600030101010101" pitchFamily="2" charset="-122"/>
              </a:rPr>
              <a:t>Students were required to translate each sentence </a:t>
            </a:r>
            <a:r>
              <a:rPr lang="en-US" altLang="zh-CN" sz="2400" b="1" kern="0" dirty="0">
                <a:solidFill>
                  <a:srgbClr val="BB69C6"/>
                </a:solidFill>
                <a:latin typeface="Times New Roman" panose="02020603050405020304" pitchFamily="18" charset="0"/>
                <a:ea typeface="DengXian" panose="02010600030101010101" pitchFamily="2" charset="-122"/>
              </a:rPr>
              <a:t>twice</a:t>
            </a:r>
            <a:r>
              <a:rPr lang="en-US" altLang="zh-CN" sz="2400" kern="0" dirty="0">
                <a:solidFill>
                  <a:srgbClr val="633869"/>
                </a:solidFill>
                <a:effectLst/>
                <a:latin typeface="Times New Roman" panose="02020603050405020304" pitchFamily="18" charset="0"/>
                <a:ea typeface="DengXian" panose="02010600030101010101" pitchFamily="2" charset="-122"/>
              </a:rPr>
              <a:t>. </a:t>
            </a:r>
          </a:p>
          <a:p>
            <a:pPr marL="342900" indent="-342900">
              <a:buFont typeface="Arial" panose="020B0604020202020204" pitchFamily="34" charset="0"/>
              <a:buChar char="•"/>
            </a:pPr>
            <a:endParaRPr lang="en-US" altLang="zh-CN" sz="2400" kern="0" dirty="0">
              <a:solidFill>
                <a:srgbClr val="633869"/>
              </a:solidFill>
              <a:latin typeface="Times New Roman" panose="02020603050405020304" pitchFamily="18" charset="0"/>
              <a:ea typeface="DengXian" panose="02010600030101010101" pitchFamily="2" charset="-122"/>
            </a:endParaRPr>
          </a:p>
          <a:p>
            <a:pPr marL="342900" indent="-342900">
              <a:buFont typeface="Arial" panose="020B0604020202020204" pitchFamily="34" charset="0"/>
              <a:buChar char="•"/>
            </a:pPr>
            <a:r>
              <a:rPr lang="en-US" altLang="zh-CN" sz="2400" kern="0" dirty="0">
                <a:solidFill>
                  <a:srgbClr val="633869"/>
                </a:solidFill>
                <a:effectLst/>
                <a:latin typeface="Times New Roman" panose="02020603050405020304" pitchFamily="18" charset="0"/>
                <a:ea typeface="DengXian" panose="02010600030101010101" pitchFamily="2" charset="-122"/>
              </a:rPr>
              <a:t>In the </a:t>
            </a:r>
            <a:r>
              <a:rPr lang="en-US" altLang="zh-CN" sz="2400" b="1" kern="0" dirty="0">
                <a:solidFill>
                  <a:srgbClr val="BB69C6"/>
                </a:solidFill>
                <a:latin typeface="Times New Roman" panose="02020603050405020304" pitchFamily="18" charset="0"/>
                <a:ea typeface="DengXian" panose="02010600030101010101" pitchFamily="2" charset="-122"/>
              </a:rPr>
              <a:t>s</a:t>
            </a:r>
            <a:r>
              <a:rPr lang="en-US" altLang="zh-CN" sz="2400" b="1" kern="0" dirty="0">
                <a:solidFill>
                  <a:srgbClr val="BB69C6"/>
                </a:solidFill>
                <a:effectLst/>
                <a:latin typeface="Times New Roman" panose="02020603050405020304" pitchFamily="18" charset="0"/>
                <a:ea typeface="DengXian" panose="02010600030101010101" pitchFamily="2" charset="-122"/>
              </a:rPr>
              <a:t>econd</a:t>
            </a:r>
            <a:r>
              <a:rPr lang="en-US" altLang="zh-CN" sz="2400" kern="0" dirty="0">
                <a:solidFill>
                  <a:srgbClr val="633869"/>
                </a:solidFill>
                <a:effectLst/>
                <a:latin typeface="Times New Roman" panose="02020603050405020304" pitchFamily="18" charset="0"/>
                <a:ea typeface="DengXian" panose="02010600030101010101" pitchFamily="2" charset="-122"/>
              </a:rPr>
              <a:t> translation attempt, they referred to </a:t>
            </a:r>
            <a:r>
              <a:rPr lang="en-US" altLang="zh-CN" sz="2400" b="1" kern="0" dirty="0">
                <a:solidFill>
                  <a:srgbClr val="BB69C6"/>
                </a:solidFill>
                <a:latin typeface="Times New Roman" panose="02020603050405020304" pitchFamily="18" charset="0"/>
                <a:ea typeface="DengXian" panose="02010600030101010101" pitchFamily="2" charset="-122"/>
              </a:rPr>
              <a:t>authoritative dictionaries (AD)</a:t>
            </a:r>
            <a:r>
              <a:rPr lang="en-US" altLang="zh-CN" sz="2400" kern="0" dirty="0">
                <a:solidFill>
                  <a:srgbClr val="633869"/>
                </a:solidFill>
                <a:effectLst/>
                <a:latin typeface="Times New Roman" panose="02020603050405020304" pitchFamily="18" charset="0"/>
                <a:ea typeface="DengXian" panose="02010600030101010101" pitchFamily="2" charset="-122"/>
              </a:rPr>
              <a:t> only when encountering lexical problems.</a:t>
            </a:r>
            <a:r>
              <a:rPr lang="zh-CN" altLang="zh-CN" sz="2400" dirty="0">
                <a:solidFill>
                  <a:srgbClr val="633869"/>
                </a:solidFill>
                <a:effectLst/>
              </a:rPr>
              <a:t> </a:t>
            </a:r>
            <a:endParaRPr lang="zh-CN" altLang="en-US" sz="2400" dirty="0">
              <a:solidFill>
                <a:srgbClr val="633869"/>
              </a:solidFill>
            </a:endParaRPr>
          </a:p>
        </p:txBody>
      </p:sp>
      <p:sp>
        <p:nvSpPr>
          <p:cNvPr id="33" name="文本框 32">
            <a:extLst>
              <a:ext uri="{FF2B5EF4-FFF2-40B4-BE49-F238E27FC236}">
                <a16:creationId xmlns:a16="http://schemas.microsoft.com/office/drawing/2014/main" id="{045A7ED2-CB16-1E34-F474-716B892AD857}"/>
              </a:ext>
            </a:extLst>
          </p:cNvPr>
          <p:cNvSpPr txBox="1"/>
          <p:nvPr/>
        </p:nvSpPr>
        <p:spPr>
          <a:xfrm>
            <a:off x="334963" y="4945481"/>
            <a:ext cx="4502848" cy="1200329"/>
          </a:xfrm>
          <a:prstGeom prst="rect">
            <a:avLst/>
          </a:prstGeom>
          <a:noFill/>
        </p:spPr>
        <p:txBody>
          <a:bodyPr wrap="square">
            <a:spAutoFit/>
          </a:bodyPr>
          <a:lstStyle/>
          <a:p>
            <a:r>
              <a:rPr lang="en-US" altLang="zh-CN" sz="2400" kern="0" dirty="0">
                <a:solidFill>
                  <a:srgbClr val="633869"/>
                </a:solidFill>
                <a:latin typeface="Times New Roman" panose="02020603050405020304" pitchFamily="18" charset="0"/>
                <a:ea typeface="DengXian" panose="02010600030101010101" pitchFamily="2" charset="-122"/>
              </a:rPr>
              <a:t>W</a:t>
            </a:r>
            <a:r>
              <a:rPr lang="en-US" altLang="zh-CN" sz="2400" kern="0" dirty="0">
                <a:solidFill>
                  <a:srgbClr val="633869"/>
                </a:solidFill>
                <a:effectLst/>
                <a:latin typeface="Times New Roman" panose="02020603050405020304" pitchFamily="18" charset="0"/>
                <a:ea typeface="DengXian" panose="02010600030101010101" pitchFamily="2" charset="-122"/>
              </a:rPr>
              <a:t>hether the definitions in two types of dictionaries would result in different understandings. </a:t>
            </a:r>
            <a:endParaRPr lang="zh-CN" altLang="en-US" sz="2400" dirty="0">
              <a:solidFill>
                <a:srgbClr val="633869"/>
              </a:solidFill>
            </a:endParaRPr>
          </a:p>
        </p:txBody>
      </p:sp>
      <p:sp>
        <p:nvSpPr>
          <p:cNvPr id="34" name="上箭头 33">
            <a:extLst>
              <a:ext uri="{FF2B5EF4-FFF2-40B4-BE49-F238E27FC236}">
                <a16:creationId xmlns:a16="http://schemas.microsoft.com/office/drawing/2014/main" id="{C121490F-0992-2B4C-86F5-49A7DCD8F34E}"/>
              </a:ext>
            </a:extLst>
          </p:cNvPr>
          <p:cNvSpPr/>
          <p:nvPr/>
        </p:nvSpPr>
        <p:spPr>
          <a:xfrm>
            <a:off x="1796864" y="4438356"/>
            <a:ext cx="1145629" cy="478989"/>
          </a:xfrm>
          <a:prstGeom prst="upArrow">
            <a:avLst/>
          </a:prstGeom>
          <a:solidFill>
            <a:srgbClr val="A85FB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框架 34">
            <a:extLst>
              <a:ext uri="{FF2B5EF4-FFF2-40B4-BE49-F238E27FC236}">
                <a16:creationId xmlns:a16="http://schemas.microsoft.com/office/drawing/2014/main" id="{37A37A69-18BD-083F-EE91-1E56DD868987}"/>
              </a:ext>
            </a:extLst>
          </p:cNvPr>
          <p:cNvSpPr/>
          <p:nvPr/>
        </p:nvSpPr>
        <p:spPr>
          <a:xfrm>
            <a:off x="5452727" y="3429000"/>
            <a:ext cx="1197301" cy="397565"/>
          </a:xfrm>
          <a:prstGeom prst="frame">
            <a:avLst/>
          </a:prstGeom>
          <a:solidFill>
            <a:srgbClr val="EAC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cxnSp>
        <p:nvCxnSpPr>
          <p:cNvPr id="37" name="直线箭头连接符 36">
            <a:extLst>
              <a:ext uri="{FF2B5EF4-FFF2-40B4-BE49-F238E27FC236}">
                <a16:creationId xmlns:a16="http://schemas.microsoft.com/office/drawing/2014/main" id="{4B7F7F18-F2DE-9EB9-2DE3-635E2492C811}"/>
              </a:ext>
            </a:extLst>
          </p:cNvPr>
          <p:cNvCxnSpPr>
            <a:cxnSpLocks/>
          </p:cNvCxnSpPr>
          <p:nvPr/>
        </p:nvCxnSpPr>
        <p:spPr>
          <a:xfrm>
            <a:off x="6096000" y="3826565"/>
            <a:ext cx="0" cy="639927"/>
          </a:xfrm>
          <a:prstGeom prst="straightConnector1">
            <a:avLst/>
          </a:prstGeom>
          <a:ln w="44450">
            <a:solidFill>
              <a:srgbClr val="EAC12F"/>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20BD1149-0B5C-F6AF-64F2-2D945F06E757}"/>
              </a:ext>
            </a:extLst>
          </p:cNvPr>
          <p:cNvSpPr txBox="1"/>
          <p:nvPr/>
        </p:nvSpPr>
        <p:spPr>
          <a:xfrm>
            <a:off x="5323372" y="4465057"/>
            <a:ext cx="1890215" cy="400110"/>
          </a:xfrm>
          <a:prstGeom prst="rect">
            <a:avLst/>
          </a:prstGeom>
          <a:noFill/>
        </p:spPr>
        <p:txBody>
          <a:bodyPr wrap="square" rtlCol="0">
            <a:spAutoFit/>
          </a:bodyPr>
          <a:lstStyle/>
          <a:p>
            <a:pPr algn="ctr"/>
            <a:r>
              <a:rPr kumimoji="1" lang="en-US" altLang="zh-CN" sz="2000" b="1" dirty="0">
                <a:solidFill>
                  <a:srgbClr val="EAC12F"/>
                </a:solidFill>
                <a:latin typeface="Times New Roman" panose="02020603050405020304" pitchFamily="18" charset="0"/>
                <a:cs typeface="Times New Roman" panose="02020603050405020304" pitchFamily="18" charset="0"/>
              </a:rPr>
              <a:t>[Use ADs only ]</a:t>
            </a:r>
            <a:endParaRPr kumimoji="1" lang="zh-CN" altLang="en-US" sz="2000" b="1" dirty="0">
              <a:solidFill>
                <a:srgbClr val="EAC12F"/>
              </a:solidFill>
              <a:latin typeface="Times New Roman" panose="02020603050405020304" pitchFamily="18" charset="0"/>
              <a:cs typeface="Times New Roman" panose="02020603050405020304" pitchFamily="18" charset="0"/>
            </a:endParaRPr>
          </a:p>
        </p:txBody>
      </p:sp>
      <p:sp>
        <p:nvSpPr>
          <p:cNvPr id="40" name="框架 39">
            <a:extLst>
              <a:ext uri="{FF2B5EF4-FFF2-40B4-BE49-F238E27FC236}">
                <a16:creationId xmlns:a16="http://schemas.microsoft.com/office/drawing/2014/main" id="{C053CD15-C5F2-642D-3E1A-EECF3BC3B436}"/>
              </a:ext>
            </a:extLst>
          </p:cNvPr>
          <p:cNvSpPr/>
          <p:nvPr/>
        </p:nvSpPr>
        <p:spPr>
          <a:xfrm>
            <a:off x="9185142" y="2348949"/>
            <a:ext cx="1757841" cy="304800"/>
          </a:xfrm>
          <a:prstGeom prst="frame">
            <a:avLst/>
          </a:prstGeom>
          <a:solidFill>
            <a:srgbClr val="EAC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EAC12F"/>
              </a:solidFill>
            </a:endParaRPr>
          </a:p>
        </p:txBody>
      </p:sp>
      <p:sp>
        <p:nvSpPr>
          <p:cNvPr id="44" name="文本框 43">
            <a:extLst>
              <a:ext uri="{FF2B5EF4-FFF2-40B4-BE49-F238E27FC236}">
                <a16:creationId xmlns:a16="http://schemas.microsoft.com/office/drawing/2014/main" id="{BB112E4A-8BFF-6B66-226F-23A7746D5BC4}"/>
              </a:ext>
            </a:extLst>
          </p:cNvPr>
          <p:cNvSpPr txBox="1"/>
          <p:nvPr/>
        </p:nvSpPr>
        <p:spPr>
          <a:xfrm>
            <a:off x="9685601" y="2653749"/>
            <a:ext cx="2150322" cy="400110"/>
          </a:xfrm>
          <a:prstGeom prst="rect">
            <a:avLst/>
          </a:prstGeom>
          <a:noFill/>
        </p:spPr>
        <p:txBody>
          <a:bodyPr wrap="square" rtlCol="0">
            <a:spAutoFit/>
          </a:bodyPr>
          <a:lstStyle/>
          <a:p>
            <a:pPr algn="ctr"/>
            <a:r>
              <a:rPr kumimoji="1" lang="en-US" altLang="zh-CN" sz="2000" b="1" dirty="0">
                <a:solidFill>
                  <a:srgbClr val="EAC12F"/>
                </a:solidFill>
                <a:latin typeface="Times New Roman" panose="02020603050405020304" pitchFamily="18" charset="0"/>
                <a:cs typeface="Times New Roman" panose="02020603050405020304" pitchFamily="18" charset="0"/>
              </a:rPr>
              <a:t>[definition</a:t>
            </a:r>
            <a:r>
              <a:rPr kumimoji="1" lang="zh-CN" altLang="en-US" sz="2000" b="1" dirty="0">
                <a:solidFill>
                  <a:srgbClr val="EAC12F"/>
                </a:solidFill>
                <a:latin typeface="Times New Roman" panose="02020603050405020304" pitchFamily="18" charset="0"/>
                <a:cs typeface="Times New Roman" panose="02020603050405020304" pitchFamily="18" charset="0"/>
              </a:rPr>
              <a:t> </a:t>
            </a:r>
            <a:r>
              <a:rPr kumimoji="1" lang="en-US" altLang="zh-CN" sz="2000" b="1" dirty="0">
                <a:solidFill>
                  <a:srgbClr val="EAC12F"/>
                </a:solidFill>
                <a:latin typeface="Times New Roman" panose="02020603050405020304" pitchFamily="18" charset="0"/>
                <a:cs typeface="Times New Roman" panose="02020603050405020304" pitchFamily="18" charset="0"/>
              </a:rPr>
              <a:t>in AD ]</a:t>
            </a:r>
            <a:endParaRPr kumimoji="1" lang="zh-CN" altLang="en-US" sz="2000" b="1" dirty="0">
              <a:solidFill>
                <a:srgbClr val="EAC12F"/>
              </a:solidFill>
              <a:latin typeface="Times New Roman" panose="02020603050405020304" pitchFamily="18" charset="0"/>
              <a:cs typeface="Times New Roman" panose="02020603050405020304" pitchFamily="18" charset="0"/>
            </a:endParaRPr>
          </a:p>
        </p:txBody>
      </p:sp>
      <p:sp>
        <p:nvSpPr>
          <p:cNvPr id="45" name="文本框 44">
            <a:extLst>
              <a:ext uri="{FF2B5EF4-FFF2-40B4-BE49-F238E27FC236}">
                <a16:creationId xmlns:a16="http://schemas.microsoft.com/office/drawing/2014/main" id="{080A4D45-0010-E9BD-43A4-429F9244F955}"/>
              </a:ext>
            </a:extLst>
          </p:cNvPr>
          <p:cNvSpPr txBox="1"/>
          <p:nvPr/>
        </p:nvSpPr>
        <p:spPr>
          <a:xfrm>
            <a:off x="6779383" y="3618463"/>
            <a:ext cx="2198640" cy="338554"/>
          </a:xfrm>
          <a:prstGeom prst="rect">
            <a:avLst/>
          </a:prstGeom>
          <a:noFill/>
        </p:spPr>
        <p:txBody>
          <a:bodyPr wrap="square" rtlCol="0">
            <a:spAutoFit/>
          </a:bodyPr>
          <a:lstStyle/>
          <a:p>
            <a:pPr algn="ctr"/>
            <a:r>
              <a:rPr kumimoji="1" lang="en-US" altLang="zh-CN" sz="1600" b="1" dirty="0">
                <a:solidFill>
                  <a:srgbClr val="EAC12F"/>
                </a:solidFill>
                <a:latin typeface="Times New Roman" panose="02020603050405020304" pitchFamily="18" charset="0"/>
                <a:cs typeface="Times New Roman" panose="02020603050405020304" pitchFamily="18" charset="0"/>
              </a:rPr>
              <a:t>2</a:t>
            </a:r>
            <a:r>
              <a:rPr kumimoji="1" lang="en-US" altLang="zh-CN" sz="1600" b="1" baseline="30000" dirty="0">
                <a:solidFill>
                  <a:srgbClr val="EAC12F"/>
                </a:solidFill>
                <a:latin typeface="Times New Roman" panose="02020603050405020304" pitchFamily="18" charset="0"/>
                <a:cs typeface="Times New Roman" panose="02020603050405020304" pitchFamily="18" charset="0"/>
              </a:rPr>
              <a:t>nd</a:t>
            </a:r>
            <a:r>
              <a:rPr kumimoji="1" lang="zh-CN" altLang="en-US" sz="1600" b="1" dirty="0">
                <a:solidFill>
                  <a:srgbClr val="EAC12F"/>
                </a:solidFill>
                <a:latin typeface="Times New Roman" panose="02020603050405020304" pitchFamily="18" charset="0"/>
                <a:cs typeface="Times New Roman" panose="02020603050405020304" pitchFamily="18" charset="0"/>
              </a:rPr>
              <a:t> </a:t>
            </a:r>
            <a:r>
              <a:rPr kumimoji="1" lang="en-US" altLang="zh-CN" sz="1600" b="1" dirty="0">
                <a:solidFill>
                  <a:srgbClr val="EAC12F"/>
                </a:solidFill>
                <a:latin typeface="Times New Roman" panose="02020603050405020304" pitchFamily="18" charset="0"/>
                <a:cs typeface="Times New Roman" panose="02020603050405020304" pitchFamily="18" charset="0"/>
              </a:rPr>
              <a:t>translation</a:t>
            </a:r>
            <a:r>
              <a:rPr kumimoji="1" lang="zh-CN" altLang="en-US" sz="1600" b="1" dirty="0">
                <a:solidFill>
                  <a:srgbClr val="EAC12F"/>
                </a:solidFill>
                <a:latin typeface="Times New Roman" panose="02020603050405020304" pitchFamily="18" charset="0"/>
                <a:cs typeface="Times New Roman" panose="02020603050405020304" pitchFamily="18" charset="0"/>
              </a:rPr>
              <a:t> </a:t>
            </a:r>
            <a:r>
              <a:rPr kumimoji="1" lang="en-US" altLang="zh-CN" sz="1600" b="1" dirty="0">
                <a:solidFill>
                  <a:srgbClr val="EAC12F"/>
                </a:solidFill>
                <a:latin typeface="Times New Roman" panose="02020603050405020304" pitchFamily="18" charset="0"/>
                <a:cs typeface="Times New Roman" panose="02020603050405020304" pitchFamily="18" charset="0"/>
              </a:rPr>
              <a:t>attempt</a:t>
            </a:r>
            <a:endParaRPr kumimoji="1" lang="zh-CN" altLang="en-US" sz="1600" b="1" dirty="0">
              <a:solidFill>
                <a:srgbClr val="EAC12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3673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20" name="AutoShape 2">
            <a:extLst>
              <a:ext uri="{FF2B5EF4-FFF2-40B4-BE49-F238E27FC236}">
                <a16:creationId xmlns:a16="http://schemas.microsoft.com/office/drawing/2014/main" id="{6632D827-4D84-09F4-9B2E-57F38EC753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TextBox 3">
            <a:extLst>
              <a:ext uri="{FF2B5EF4-FFF2-40B4-BE49-F238E27FC236}">
                <a16:creationId xmlns:a16="http://schemas.microsoft.com/office/drawing/2014/main" id="{4860A5A0-089C-1750-8C4E-A3BEBB52BED6}"/>
              </a:ext>
            </a:extLst>
          </p:cNvPr>
          <p:cNvSpPr txBox="1"/>
          <p:nvPr/>
        </p:nvSpPr>
        <p:spPr>
          <a:xfrm>
            <a:off x="1252142" y="531567"/>
            <a:ext cx="11103981" cy="553998"/>
          </a:xfrm>
          <a:prstGeom prst="rect">
            <a:avLst/>
          </a:prstGeom>
          <a:noFill/>
        </p:spPr>
        <p:txBody>
          <a:bodyPr wrap="square" rtlCol="0">
            <a:spAutoFit/>
          </a:bodyPr>
          <a:lstStyle/>
          <a:p>
            <a:r>
              <a:rPr lang="en-US" altLang="zh-CN" sz="3000" b="1" dirty="0">
                <a:solidFill>
                  <a:srgbClr val="633869"/>
                </a:solidFill>
                <a:latin typeface="Georgia" panose="02040502050405020303" pitchFamily="18" charset="0"/>
                <a:ea typeface="HEITI TC MEDIUM" pitchFamily="2" charset="-128"/>
                <a:cs typeface="Arial" panose="020B0604020202020204" pitchFamily="34" charset="0"/>
              </a:rPr>
              <a:t>5. Research procedure: two</a:t>
            </a:r>
            <a:r>
              <a:rPr lang="zh-CN" altLang="en-US" sz="30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000" b="1" dirty="0">
                <a:solidFill>
                  <a:srgbClr val="633869"/>
                </a:solidFill>
                <a:latin typeface="Georgia" panose="02040502050405020303" pitchFamily="18" charset="0"/>
                <a:ea typeface="HEITI TC MEDIUM" pitchFamily="2" charset="-128"/>
                <a:cs typeface="Arial" panose="020B0604020202020204" pitchFamily="34" charset="0"/>
              </a:rPr>
              <a:t>introspective</a:t>
            </a:r>
            <a:r>
              <a:rPr lang="zh-CN" altLang="en-US" sz="30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000" b="1" dirty="0">
                <a:solidFill>
                  <a:srgbClr val="633869"/>
                </a:solidFill>
                <a:latin typeface="Georgia" panose="02040502050405020303" pitchFamily="18" charset="0"/>
                <a:ea typeface="HEITI TC MEDIUM" pitchFamily="2" charset="-128"/>
                <a:cs typeface="Arial" panose="020B0604020202020204" pitchFamily="34" charset="0"/>
              </a:rPr>
              <a:t>questions</a:t>
            </a:r>
            <a:endParaRPr lang="zh-CN" altLang="zh-CN" sz="3000" b="1" dirty="0">
              <a:solidFill>
                <a:srgbClr val="633869"/>
              </a:solidFill>
              <a:latin typeface="Georgia" panose="02040502050405020303" pitchFamily="18" charset="0"/>
              <a:ea typeface="HEITI TC MEDIUM" pitchFamily="2" charset="-128"/>
              <a:cs typeface="Arial" panose="020B0604020202020204" pitchFamily="34" charset="0"/>
            </a:endParaRPr>
          </a:p>
        </p:txBody>
      </p:sp>
      <p:pic>
        <p:nvPicPr>
          <p:cNvPr id="9" name="图片 8">
            <a:extLst>
              <a:ext uri="{FF2B5EF4-FFF2-40B4-BE49-F238E27FC236}">
                <a16:creationId xmlns:a16="http://schemas.microsoft.com/office/drawing/2014/main" id="{8C0E8B31-0A6F-B551-FB0A-D2C4EC8052FF}"/>
              </a:ext>
            </a:extLst>
          </p:cNvPr>
          <p:cNvPicPr>
            <a:picLocks noChangeAspect="1"/>
          </p:cNvPicPr>
          <p:nvPr/>
        </p:nvPicPr>
        <p:blipFill>
          <a:blip r:embed="rId4"/>
          <a:stretch>
            <a:fillRect/>
          </a:stretch>
        </p:blipFill>
        <p:spPr>
          <a:xfrm>
            <a:off x="4154470" y="2251822"/>
            <a:ext cx="3578260" cy="274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descr="图形用户界面, 文本, 应用程序, 电子邮件&#10;&#10;描述已自动生成">
            <a:extLst>
              <a:ext uri="{FF2B5EF4-FFF2-40B4-BE49-F238E27FC236}">
                <a16:creationId xmlns:a16="http://schemas.microsoft.com/office/drawing/2014/main" id="{03213A85-9DC4-9A05-2251-A10A5291B0F5}"/>
              </a:ext>
            </a:extLst>
          </p:cNvPr>
          <p:cNvPicPr>
            <a:picLocks noChangeAspect="1"/>
          </p:cNvPicPr>
          <p:nvPr/>
        </p:nvPicPr>
        <p:blipFill rotWithShape="1">
          <a:blip r:embed="rId5"/>
          <a:srcRect b="1923"/>
          <a:stretch/>
        </p:blipFill>
        <p:spPr>
          <a:xfrm>
            <a:off x="282371" y="2251822"/>
            <a:ext cx="3460516" cy="2749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descr="图形用户界面, 文本, 应用程序, 电子邮件&#10;&#10;描述已自动生成">
            <a:extLst>
              <a:ext uri="{FF2B5EF4-FFF2-40B4-BE49-F238E27FC236}">
                <a16:creationId xmlns:a16="http://schemas.microsoft.com/office/drawing/2014/main" id="{B63A382A-5985-B506-9387-D343F50DAEA6}"/>
              </a:ext>
            </a:extLst>
          </p:cNvPr>
          <p:cNvPicPr>
            <a:picLocks noChangeAspect="1"/>
          </p:cNvPicPr>
          <p:nvPr/>
        </p:nvPicPr>
        <p:blipFill>
          <a:blip r:embed="rId6"/>
          <a:stretch>
            <a:fillRect/>
          </a:stretch>
        </p:blipFill>
        <p:spPr>
          <a:xfrm>
            <a:off x="8144313" y="2251820"/>
            <a:ext cx="3866178" cy="2749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文本框 27">
            <a:extLst>
              <a:ext uri="{FF2B5EF4-FFF2-40B4-BE49-F238E27FC236}">
                <a16:creationId xmlns:a16="http://schemas.microsoft.com/office/drawing/2014/main" id="{8A5DA704-2858-9AAC-0EF7-37AF5B5B2214}"/>
              </a:ext>
            </a:extLst>
          </p:cNvPr>
          <p:cNvSpPr txBox="1"/>
          <p:nvPr/>
        </p:nvSpPr>
        <p:spPr>
          <a:xfrm>
            <a:off x="4209196" y="5203733"/>
            <a:ext cx="3659017" cy="1015663"/>
          </a:xfrm>
          <a:prstGeom prst="rect">
            <a:avLst/>
          </a:prstGeom>
          <a:noFill/>
        </p:spPr>
        <p:txBody>
          <a:bodyPr wrap="square">
            <a:spAutoFit/>
          </a:bodyPr>
          <a:lstStyle/>
          <a:p>
            <a:r>
              <a:rPr lang="en-US" altLang="zh-CN" sz="2000" b="1" kern="0" dirty="0">
                <a:solidFill>
                  <a:srgbClr val="633869"/>
                </a:solidFill>
                <a:latin typeface="Times New Roman" panose="02020603050405020304" pitchFamily="18" charset="0"/>
                <a:ea typeface="DengXian" panose="02010600030101010101" pitchFamily="2" charset="-122"/>
              </a:rPr>
              <a:t>Students gave </a:t>
            </a:r>
            <a:r>
              <a:rPr lang="en-US" altLang="zh-CN" sz="2000" b="1" kern="0" dirty="0">
                <a:solidFill>
                  <a:srgbClr val="633869"/>
                </a:solidFill>
                <a:effectLst/>
                <a:latin typeface="Times New Roman" panose="02020603050405020304" pitchFamily="18" charset="0"/>
                <a:ea typeface="DengXian" panose="02010600030101010101" pitchFamily="2" charset="-122"/>
              </a:rPr>
              <a:t>instant feedback on how they had determined the meaning of the target word</a:t>
            </a:r>
            <a:r>
              <a:rPr lang="en-US" altLang="zh-CN" sz="2000" b="1" kern="0" dirty="0">
                <a:solidFill>
                  <a:srgbClr val="633869"/>
                </a:solidFill>
                <a:latin typeface="Times New Roman" panose="02020603050405020304" pitchFamily="18" charset="0"/>
                <a:ea typeface="DengXian" panose="02010600030101010101" pitchFamily="2" charset="-122"/>
              </a:rPr>
              <a:t>.</a:t>
            </a:r>
            <a:r>
              <a:rPr lang="zh-CN" altLang="zh-CN" sz="2000" b="1" dirty="0">
                <a:solidFill>
                  <a:srgbClr val="633869"/>
                </a:solidFill>
                <a:effectLst/>
              </a:rPr>
              <a:t> </a:t>
            </a:r>
            <a:endParaRPr lang="zh-CN" altLang="en-US" sz="2000" b="1" dirty="0">
              <a:solidFill>
                <a:srgbClr val="633869"/>
              </a:solidFill>
            </a:endParaRPr>
          </a:p>
        </p:txBody>
      </p:sp>
      <p:sp>
        <p:nvSpPr>
          <p:cNvPr id="30" name="文本框 29">
            <a:extLst>
              <a:ext uri="{FF2B5EF4-FFF2-40B4-BE49-F238E27FC236}">
                <a16:creationId xmlns:a16="http://schemas.microsoft.com/office/drawing/2014/main" id="{1AE1906F-7717-1717-CE22-21DF8D41F3F7}"/>
              </a:ext>
            </a:extLst>
          </p:cNvPr>
          <p:cNvSpPr txBox="1"/>
          <p:nvPr/>
        </p:nvSpPr>
        <p:spPr>
          <a:xfrm>
            <a:off x="8278786" y="5091529"/>
            <a:ext cx="3778180" cy="1323439"/>
          </a:xfrm>
          <a:prstGeom prst="rect">
            <a:avLst/>
          </a:prstGeom>
          <a:noFill/>
        </p:spPr>
        <p:txBody>
          <a:bodyPr wrap="square">
            <a:spAutoFit/>
          </a:bodyPr>
          <a:lstStyle/>
          <a:p>
            <a:r>
              <a:rPr lang="en-US" altLang="zh-CN" sz="2000" b="1" kern="0" dirty="0">
                <a:solidFill>
                  <a:srgbClr val="633869"/>
                </a:solidFill>
                <a:effectLst/>
                <a:latin typeface="Times New Roman" panose="02020603050405020304" pitchFamily="18" charset="0"/>
                <a:ea typeface="DengXian" panose="02010600030101010101" pitchFamily="2" charset="-122"/>
              </a:rPr>
              <a:t>By comparing the accurate answers with their own, students expressed their opinion on the quality of CD entries.</a:t>
            </a:r>
            <a:r>
              <a:rPr lang="zh-CN" altLang="zh-CN" sz="2000" b="1" dirty="0">
                <a:solidFill>
                  <a:srgbClr val="633869"/>
                </a:solidFill>
                <a:effectLst/>
              </a:rPr>
              <a:t> </a:t>
            </a:r>
            <a:endParaRPr lang="zh-CN" altLang="en-US" sz="2000" b="1" dirty="0">
              <a:solidFill>
                <a:srgbClr val="633869"/>
              </a:solidFill>
            </a:endParaRPr>
          </a:p>
        </p:txBody>
      </p:sp>
      <p:sp>
        <p:nvSpPr>
          <p:cNvPr id="32" name="文本框 31">
            <a:extLst>
              <a:ext uri="{FF2B5EF4-FFF2-40B4-BE49-F238E27FC236}">
                <a16:creationId xmlns:a16="http://schemas.microsoft.com/office/drawing/2014/main" id="{0BAA6ABB-013E-D1F6-26DA-205B23C5FECD}"/>
              </a:ext>
            </a:extLst>
          </p:cNvPr>
          <p:cNvSpPr txBox="1"/>
          <p:nvPr/>
        </p:nvSpPr>
        <p:spPr>
          <a:xfrm>
            <a:off x="584307" y="5302469"/>
            <a:ext cx="3158580" cy="707886"/>
          </a:xfrm>
          <a:prstGeom prst="rect">
            <a:avLst/>
          </a:prstGeom>
          <a:noFill/>
        </p:spPr>
        <p:txBody>
          <a:bodyPr wrap="square">
            <a:spAutoFit/>
          </a:bodyPr>
          <a:lstStyle/>
          <a:p>
            <a:r>
              <a:rPr lang="en-US" altLang="zh-CN" sz="2000" b="1" kern="0" dirty="0">
                <a:solidFill>
                  <a:srgbClr val="633869"/>
                </a:solidFill>
                <a:effectLst/>
                <a:latin typeface="Times New Roman" panose="02020603050405020304" pitchFamily="18" charset="0"/>
                <a:ea typeface="DengXian" panose="02010600030101010101" pitchFamily="2" charset="-122"/>
              </a:rPr>
              <a:t>After</a:t>
            </a:r>
            <a:r>
              <a:rPr lang="zh-CN" altLang="en-US" sz="2000" b="1" kern="0" dirty="0">
                <a:solidFill>
                  <a:srgbClr val="633869"/>
                </a:solidFill>
                <a:effectLst/>
                <a:latin typeface="Times New Roman" panose="02020603050405020304" pitchFamily="18" charset="0"/>
                <a:ea typeface="DengXian" panose="02010600030101010101" pitchFamily="2" charset="-122"/>
              </a:rPr>
              <a:t> </a:t>
            </a:r>
            <a:r>
              <a:rPr lang="en-US" altLang="zh-CN" sz="2000" b="1" kern="0" dirty="0">
                <a:solidFill>
                  <a:srgbClr val="633869"/>
                </a:solidFill>
                <a:effectLst/>
                <a:latin typeface="Times New Roman" panose="02020603050405020304" pitchFamily="18" charset="0"/>
                <a:ea typeface="DengXian" panose="02010600030101010101" pitchFamily="2" charset="-122"/>
              </a:rPr>
              <a:t>translating</a:t>
            </a:r>
            <a:r>
              <a:rPr lang="zh-CN" altLang="en-US" sz="2000" b="1" kern="0" dirty="0">
                <a:solidFill>
                  <a:srgbClr val="633869"/>
                </a:solidFill>
                <a:effectLst/>
                <a:latin typeface="Times New Roman" panose="02020603050405020304" pitchFamily="18" charset="0"/>
                <a:ea typeface="DengXian" panose="02010600030101010101" pitchFamily="2" charset="-122"/>
              </a:rPr>
              <a:t> </a:t>
            </a:r>
            <a:r>
              <a:rPr lang="en-US" altLang="zh-CN" sz="2000" b="1" kern="0" dirty="0">
                <a:solidFill>
                  <a:srgbClr val="633869"/>
                </a:solidFill>
                <a:effectLst/>
                <a:latin typeface="Times New Roman" panose="02020603050405020304" pitchFamily="18" charset="0"/>
                <a:ea typeface="DengXian" panose="02010600030101010101" pitchFamily="2" charset="-122"/>
              </a:rPr>
              <a:t>each</a:t>
            </a:r>
            <a:r>
              <a:rPr lang="zh-CN" altLang="en-US" sz="2000" b="1" kern="0" dirty="0">
                <a:solidFill>
                  <a:srgbClr val="633869"/>
                </a:solidFill>
                <a:effectLst/>
                <a:latin typeface="Times New Roman" panose="02020603050405020304" pitchFamily="18" charset="0"/>
                <a:ea typeface="DengXian" panose="02010600030101010101" pitchFamily="2" charset="-122"/>
              </a:rPr>
              <a:t> </a:t>
            </a:r>
            <a:r>
              <a:rPr lang="en-US" altLang="zh-CN" sz="2000" b="1" kern="0" dirty="0">
                <a:solidFill>
                  <a:srgbClr val="633869"/>
                </a:solidFill>
                <a:effectLst/>
                <a:latin typeface="Times New Roman" panose="02020603050405020304" pitchFamily="18" charset="0"/>
                <a:ea typeface="DengXian" panose="02010600030101010101" pitchFamily="2" charset="-122"/>
              </a:rPr>
              <a:t>sentence</a:t>
            </a:r>
            <a:r>
              <a:rPr lang="zh-CN" altLang="en-US" sz="2000" b="1" kern="0" dirty="0">
                <a:solidFill>
                  <a:srgbClr val="633869"/>
                </a:solidFill>
                <a:effectLst/>
                <a:latin typeface="Times New Roman" panose="02020603050405020304" pitchFamily="18" charset="0"/>
                <a:ea typeface="DengXian" panose="02010600030101010101" pitchFamily="2" charset="-122"/>
              </a:rPr>
              <a:t> </a:t>
            </a:r>
            <a:r>
              <a:rPr lang="en-US" altLang="zh-CN" sz="2000" b="1" kern="0" dirty="0">
                <a:solidFill>
                  <a:srgbClr val="633869"/>
                </a:solidFill>
                <a:effectLst/>
                <a:latin typeface="Times New Roman" panose="02020603050405020304" pitchFamily="18" charset="0"/>
                <a:ea typeface="DengXian" panose="02010600030101010101" pitchFamily="2" charset="-122"/>
              </a:rPr>
              <a:t>twice:</a:t>
            </a:r>
            <a:endParaRPr lang="zh-CN" altLang="en-US" sz="2000" b="1" dirty="0">
              <a:solidFill>
                <a:srgbClr val="633869"/>
              </a:solidFill>
            </a:endParaRPr>
          </a:p>
        </p:txBody>
      </p:sp>
      <p:sp>
        <p:nvSpPr>
          <p:cNvPr id="33" name="燕尾形 32">
            <a:extLst>
              <a:ext uri="{FF2B5EF4-FFF2-40B4-BE49-F238E27FC236}">
                <a16:creationId xmlns:a16="http://schemas.microsoft.com/office/drawing/2014/main" id="{AD0A317E-8750-6F47-1899-450B511F8084}"/>
              </a:ext>
            </a:extLst>
          </p:cNvPr>
          <p:cNvSpPr/>
          <p:nvPr/>
        </p:nvSpPr>
        <p:spPr>
          <a:xfrm>
            <a:off x="3657485" y="3276600"/>
            <a:ext cx="551711" cy="547099"/>
          </a:xfrm>
          <a:prstGeom prst="chevron">
            <a:avLst/>
          </a:prstGeom>
          <a:solidFill>
            <a:srgbClr val="A85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34" name="燕尾形 33">
            <a:extLst>
              <a:ext uri="{FF2B5EF4-FFF2-40B4-BE49-F238E27FC236}">
                <a16:creationId xmlns:a16="http://schemas.microsoft.com/office/drawing/2014/main" id="{88FF201A-1DF5-A591-CFAE-E91C78BF9120}"/>
              </a:ext>
            </a:extLst>
          </p:cNvPr>
          <p:cNvSpPr/>
          <p:nvPr/>
        </p:nvSpPr>
        <p:spPr>
          <a:xfrm>
            <a:off x="7647328" y="3276599"/>
            <a:ext cx="551711" cy="547099"/>
          </a:xfrm>
          <a:prstGeom prst="chevron">
            <a:avLst/>
          </a:prstGeom>
          <a:solidFill>
            <a:srgbClr val="A85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36" name="文本框 35">
            <a:extLst>
              <a:ext uri="{FF2B5EF4-FFF2-40B4-BE49-F238E27FC236}">
                <a16:creationId xmlns:a16="http://schemas.microsoft.com/office/drawing/2014/main" id="{3D046937-18C0-C3DC-01A7-2973774B7338}"/>
              </a:ext>
            </a:extLst>
          </p:cNvPr>
          <p:cNvSpPr txBox="1"/>
          <p:nvPr/>
        </p:nvSpPr>
        <p:spPr>
          <a:xfrm>
            <a:off x="4122079" y="1451733"/>
            <a:ext cx="3684899" cy="461665"/>
          </a:xfrm>
          <a:prstGeom prst="rect">
            <a:avLst/>
          </a:prstGeom>
          <a:noFill/>
        </p:spPr>
        <p:txBody>
          <a:bodyPr wrap="square">
            <a:spAutoFit/>
          </a:bodyPr>
          <a:lstStyle/>
          <a:p>
            <a:pPr algn="ctr"/>
            <a:r>
              <a:rPr lang="en-US" altLang="zh-CN" sz="2400" b="1" kern="0" dirty="0">
                <a:solidFill>
                  <a:srgbClr val="633869"/>
                </a:solidFill>
                <a:latin typeface="Times New Roman" panose="02020603050405020304" pitchFamily="18" charset="0"/>
                <a:ea typeface="DengXian" panose="02010600030101010101" pitchFamily="2" charset="-122"/>
              </a:rPr>
              <a:t>1</a:t>
            </a:r>
            <a:r>
              <a:rPr lang="en-US" altLang="zh-CN" sz="2400" b="1" kern="0" baseline="30000" dirty="0">
                <a:solidFill>
                  <a:srgbClr val="633869"/>
                </a:solidFill>
                <a:latin typeface="Times New Roman" panose="02020603050405020304" pitchFamily="18" charset="0"/>
                <a:ea typeface="DengXian" panose="02010600030101010101" pitchFamily="2" charset="-122"/>
              </a:rPr>
              <a:t>st</a:t>
            </a:r>
            <a:r>
              <a:rPr lang="en-US" altLang="zh-CN" sz="2400" b="1" kern="0" dirty="0">
                <a:solidFill>
                  <a:srgbClr val="633869"/>
                </a:solidFill>
                <a:latin typeface="Times New Roman" panose="02020603050405020304" pitchFamily="18" charset="0"/>
                <a:ea typeface="DengXian" panose="02010600030101010101" pitchFamily="2" charset="-122"/>
              </a:rPr>
              <a:t> introspective question</a:t>
            </a:r>
            <a:endParaRPr lang="zh-CN" altLang="en-US" sz="2400" dirty="0"/>
          </a:p>
        </p:txBody>
      </p:sp>
      <p:sp>
        <p:nvSpPr>
          <p:cNvPr id="37" name="文本框 36">
            <a:extLst>
              <a:ext uri="{FF2B5EF4-FFF2-40B4-BE49-F238E27FC236}">
                <a16:creationId xmlns:a16="http://schemas.microsoft.com/office/drawing/2014/main" id="{AE679F6C-5BD5-9874-6736-4D9DD4B4C21A}"/>
              </a:ext>
            </a:extLst>
          </p:cNvPr>
          <p:cNvSpPr txBox="1"/>
          <p:nvPr/>
        </p:nvSpPr>
        <p:spPr>
          <a:xfrm>
            <a:off x="8234952" y="1451733"/>
            <a:ext cx="3684899" cy="461665"/>
          </a:xfrm>
          <a:prstGeom prst="rect">
            <a:avLst/>
          </a:prstGeom>
          <a:noFill/>
        </p:spPr>
        <p:txBody>
          <a:bodyPr wrap="square">
            <a:spAutoFit/>
          </a:bodyPr>
          <a:lstStyle/>
          <a:p>
            <a:pPr algn="ctr"/>
            <a:r>
              <a:rPr lang="en-US" altLang="zh-CN" sz="2400" b="1" kern="0" dirty="0">
                <a:solidFill>
                  <a:srgbClr val="633869"/>
                </a:solidFill>
                <a:latin typeface="Times New Roman" panose="02020603050405020304" pitchFamily="18" charset="0"/>
                <a:ea typeface="DengXian" panose="02010600030101010101" pitchFamily="2" charset="-122"/>
              </a:rPr>
              <a:t>2</a:t>
            </a:r>
            <a:r>
              <a:rPr lang="en-US" altLang="zh-CN" sz="2400" b="1" kern="0" baseline="30000" dirty="0">
                <a:solidFill>
                  <a:srgbClr val="633869"/>
                </a:solidFill>
                <a:latin typeface="Times New Roman" panose="02020603050405020304" pitchFamily="18" charset="0"/>
                <a:ea typeface="DengXian" panose="02010600030101010101" pitchFamily="2" charset="-122"/>
              </a:rPr>
              <a:t>nd</a:t>
            </a:r>
            <a:r>
              <a:rPr lang="zh-CN" altLang="en-US" sz="2400" b="1" kern="0" dirty="0">
                <a:solidFill>
                  <a:srgbClr val="633869"/>
                </a:solidFill>
                <a:latin typeface="Times New Roman" panose="02020603050405020304" pitchFamily="18" charset="0"/>
                <a:ea typeface="DengXian" panose="02010600030101010101" pitchFamily="2" charset="-122"/>
              </a:rPr>
              <a:t> </a:t>
            </a:r>
            <a:r>
              <a:rPr lang="en-US" altLang="zh-CN" sz="2400" b="1" kern="0" dirty="0">
                <a:solidFill>
                  <a:srgbClr val="633869"/>
                </a:solidFill>
                <a:latin typeface="Times New Roman" panose="02020603050405020304" pitchFamily="18" charset="0"/>
                <a:ea typeface="DengXian" panose="02010600030101010101" pitchFamily="2" charset="-122"/>
              </a:rPr>
              <a:t>introspective question</a:t>
            </a:r>
            <a:endParaRPr lang="zh-CN" altLang="en-US" sz="2400" dirty="0"/>
          </a:p>
        </p:txBody>
      </p:sp>
      <p:sp>
        <p:nvSpPr>
          <p:cNvPr id="38" name="文本框 37">
            <a:extLst>
              <a:ext uri="{FF2B5EF4-FFF2-40B4-BE49-F238E27FC236}">
                <a16:creationId xmlns:a16="http://schemas.microsoft.com/office/drawing/2014/main" id="{BC7AB824-658A-6B6D-FE07-818F27CD6810}"/>
              </a:ext>
            </a:extLst>
          </p:cNvPr>
          <p:cNvSpPr txBox="1"/>
          <p:nvPr/>
        </p:nvSpPr>
        <p:spPr>
          <a:xfrm>
            <a:off x="5737808" y="2844615"/>
            <a:ext cx="2200713" cy="338554"/>
          </a:xfrm>
          <a:prstGeom prst="rect">
            <a:avLst/>
          </a:prstGeom>
          <a:noFill/>
        </p:spPr>
        <p:txBody>
          <a:bodyPr wrap="square" rtlCol="0">
            <a:spAutoFit/>
          </a:bodyPr>
          <a:lstStyle/>
          <a:p>
            <a:r>
              <a:rPr kumimoji="1" lang="en-US" altLang="zh-CN" sz="1600" b="1" dirty="0">
                <a:solidFill>
                  <a:srgbClr val="E8AE03"/>
                </a:solidFill>
                <a:latin typeface="Times New Roman" panose="02020603050405020304" pitchFamily="18" charset="0"/>
                <a:cs typeface="Times New Roman" panose="02020603050405020304" pitchFamily="18" charset="0"/>
              </a:rPr>
              <a:t>Prior</a:t>
            </a:r>
            <a:r>
              <a:rPr kumimoji="1" lang="zh-CN" altLang="en-US" sz="1600" b="1" dirty="0">
                <a:solidFill>
                  <a:srgbClr val="E8AE03"/>
                </a:solidFill>
                <a:latin typeface="Times New Roman" panose="02020603050405020304" pitchFamily="18" charset="0"/>
                <a:cs typeface="Times New Roman" panose="02020603050405020304" pitchFamily="18" charset="0"/>
              </a:rPr>
              <a:t> </a:t>
            </a:r>
            <a:r>
              <a:rPr kumimoji="1" lang="en-US" altLang="zh-CN" sz="1600" b="1" dirty="0">
                <a:solidFill>
                  <a:srgbClr val="E8AE03"/>
                </a:solidFill>
                <a:latin typeface="Times New Roman" panose="02020603050405020304" pitchFamily="18" charset="0"/>
                <a:cs typeface="Times New Roman" panose="02020603050405020304" pitchFamily="18" charset="0"/>
              </a:rPr>
              <a:t>knowledge</a:t>
            </a:r>
            <a:endParaRPr kumimoji="1" lang="zh-CN" altLang="en-US" sz="1600" b="1" dirty="0">
              <a:solidFill>
                <a:srgbClr val="E8AE03"/>
              </a:solidFill>
              <a:latin typeface="Times New Roman" panose="02020603050405020304" pitchFamily="18" charset="0"/>
              <a:cs typeface="Times New Roman" panose="02020603050405020304" pitchFamily="18" charset="0"/>
            </a:endParaRPr>
          </a:p>
        </p:txBody>
      </p:sp>
      <p:sp>
        <p:nvSpPr>
          <p:cNvPr id="39" name="文本框 38">
            <a:extLst>
              <a:ext uri="{FF2B5EF4-FFF2-40B4-BE49-F238E27FC236}">
                <a16:creationId xmlns:a16="http://schemas.microsoft.com/office/drawing/2014/main" id="{23085560-9973-10CB-DB37-42CD7DD448E9}"/>
              </a:ext>
            </a:extLst>
          </p:cNvPr>
          <p:cNvSpPr txBox="1"/>
          <p:nvPr/>
        </p:nvSpPr>
        <p:spPr>
          <a:xfrm>
            <a:off x="5727183" y="3115004"/>
            <a:ext cx="2200713" cy="338554"/>
          </a:xfrm>
          <a:prstGeom prst="rect">
            <a:avLst/>
          </a:prstGeom>
          <a:noFill/>
        </p:spPr>
        <p:txBody>
          <a:bodyPr wrap="square" rtlCol="0">
            <a:spAutoFit/>
          </a:bodyPr>
          <a:lstStyle/>
          <a:p>
            <a:r>
              <a:rPr kumimoji="1" lang="en-US" altLang="zh-CN" sz="1600" b="1" dirty="0">
                <a:solidFill>
                  <a:srgbClr val="E8AE03"/>
                </a:solidFill>
                <a:latin typeface="Times New Roman" panose="02020603050405020304" pitchFamily="18" charset="0"/>
                <a:cs typeface="Times New Roman" panose="02020603050405020304" pitchFamily="18" charset="0"/>
              </a:rPr>
              <a:t>CD’s definition</a:t>
            </a:r>
          </a:p>
        </p:txBody>
      </p:sp>
      <p:sp>
        <p:nvSpPr>
          <p:cNvPr id="40" name="文本框 39">
            <a:extLst>
              <a:ext uri="{FF2B5EF4-FFF2-40B4-BE49-F238E27FC236}">
                <a16:creationId xmlns:a16="http://schemas.microsoft.com/office/drawing/2014/main" id="{6CC89B74-0E62-A1ED-125C-F2BFBB45DD3D}"/>
              </a:ext>
            </a:extLst>
          </p:cNvPr>
          <p:cNvSpPr txBox="1"/>
          <p:nvPr/>
        </p:nvSpPr>
        <p:spPr>
          <a:xfrm>
            <a:off x="5528289" y="3343958"/>
            <a:ext cx="2200713" cy="338554"/>
          </a:xfrm>
          <a:prstGeom prst="rect">
            <a:avLst/>
          </a:prstGeom>
          <a:noFill/>
        </p:spPr>
        <p:txBody>
          <a:bodyPr wrap="square" rtlCol="0">
            <a:spAutoFit/>
          </a:bodyPr>
          <a:lstStyle/>
          <a:p>
            <a:r>
              <a:rPr kumimoji="1" lang="en-US" altLang="zh-CN" sz="1600" b="1" dirty="0" err="1">
                <a:solidFill>
                  <a:srgbClr val="E8AE03"/>
                </a:solidFill>
                <a:latin typeface="Times New Roman" panose="02020603050405020304" pitchFamily="18" charset="0"/>
                <a:cs typeface="Times New Roman" panose="02020603050405020304" pitchFamily="18" charset="0"/>
              </a:rPr>
              <a:t>ADs’</a:t>
            </a:r>
            <a:r>
              <a:rPr kumimoji="1" lang="en-US" altLang="zh-CN" sz="1600" b="1" dirty="0">
                <a:solidFill>
                  <a:srgbClr val="E8AE03"/>
                </a:solidFill>
                <a:latin typeface="Times New Roman" panose="02020603050405020304" pitchFamily="18" charset="0"/>
                <a:cs typeface="Times New Roman" panose="02020603050405020304" pitchFamily="18" charset="0"/>
              </a:rPr>
              <a:t> definition</a:t>
            </a:r>
          </a:p>
        </p:txBody>
      </p:sp>
      <p:sp>
        <p:nvSpPr>
          <p:cNvPr id="41" name="文本框 40">
            <a:extLst>
              <a:ext uri="{FF2B5EF4-FFF2-40B4-BE49-F238E27FC236}">
                <a16:creationId xmlns:a16="http://schemas.microsoft.com/office/drawing/2014/main" id="{F14E7E98-0484-BA0E-534A-F010BB434D69}"/>
              </a:ext>
            </a:extLst>
          </p:cNvPr>
          <p:cNvSpPr txBox="1"/>
          <p:nvPr/>
        </p:nvSpPr>
        <p:spPr>
          <a:xfrm>
            <a:off x="5267240" y="3585552"/>
            <a:ext cx="2200713" cy="338554"/>
          </a:xfrm>
          <a:prstGeom prst="rect">
            <a:avLst/>
          </a:prstGeom>
          <a:noFill/>
        </p:spPr>
        <p:txBody>
          <a:bodyPr wrap="square" rtlCol="0">
            <a:spAutoFit/>
          </a:bodyPr>
          <a:lstStyle/>
          <a:p>
            <a:r>
              <a:rPr kumimoji="1" lang="en-US" altLang="zh-CN" sz="1600" b="1" dirty="0">
                <a:solidFill>
                  <a:srgbClr val="E8AE03"/>
                </a:solidFill>
                <a:latin typeface="Times New Roman" panose="02020603050405020304" pitchFamily="18" charset="0"/>
                <a:cs typeface="Times New Roman" panose="02020603050405020304" pitchFamily="18" charset="0"/>
              </a:rPr>
              <a:t>Context</a:t>
            </a:r>
          </a:p>
        </p:txBody>
      </p:sp>
      <p:sp>
        <p:nvSpPr>
          <p:cNvPr id="43" name="文本框 42">
            <a:extLst>
              <a:ext uri="{FF2B5EF4-FFF2-40B4-BE49-F238E27FC236}">
                <a16:creationId xmlns:a16="http://schemas.microsoft.com/office/drawing/2014/main" id="{D077F741-BEA4-25C9-7FA3-BDD9A0699A61}"/>
              </a:ext>
            </a:extLst>
          </p:cNvPr>
          <p:cNvSpPr txBox="1"/>
          <p:nvPr/>
        </p:nvSpPr>
        <p:spPr>
          <a:xfrm>
            <a:off x="4246741" y="2016782"/>
            <a:ext cx="3242418" cy="584775"/>
          </a:xfrm>
          <a:prstGeom prst="rect">
            <a:avLst/>
          </a:prstGeom>
          <a:noFill/>
        </p:spPr>
        <p:txBody>
          <a:bodyPr wrap="square">
            <a:spAutoFit/>
          </a:bodyPr>
          <a:lstStyle/>
          <a:p>
            <a:r>
              <a:rPr kumimoji="1" lang="en-US" altLang="zh-CN" sz="1600" b="1" dirty="0">
                <a:solidFill>
                  <a:srgbClr val="E8AE03"/>
                </a:solidFill>
                <a:latin typeface="Times New Roman" panose="02020603050405020304" pitchFamily="18" charset="0"/>
                <a:cs typeface="Times New Roman" panose="02020603050405020304" pitchFamily="18" charset="0"/>
              </a:rPr>
              <a:t>My understanding of </a:t>
            </a:r>
            <a:r>
              <a:rPr kumimoji="1" lang="zh-CN" altLang="en-US" sz="1600" b="1" dirty="0">
                <a:solidFill>
                  <a:srgbClr val="E8AE03"/>
                </a:solidFill>
                <a:latin typeface="Times New Roman" panose="02020603050405020304" pitchFamily="18" charset="0"/>
                <a:cs typeface="Times New Roman" panose="02020603050405020304" pitchFamily="18" charset="0"/>
              </a:rPr>
              <a:t>「</a:t>
            </a:r>
            <a:r>
              <a:rPr kumimoji="1" lang="en-US" altLang="zh-CN" sz="1600" b="1" i="1" dirty="0">
                <a:solidFill>
                  <a:srgbClr val="E8AE03"/>
                </a:solidFill>
                <a:latin typeface="Times New Roman" panose="02020603050405020304" pitchFamily="18" charset="0"/>
                <a:cs typeface="Times New Roman" panose="02020603050405020304" pitchFamily="18" charset="0"/>
              </a:rPr>
              <a:t>target</a:t>
            </a:r>
            <a:r>
              <a:rPr kumimoji="1" lang="zh-CN" altLang="en-US" sz="1600" b="1" i="1" dirty="0">
                <a:solidFill>
                  <a:srgbClr val="E8AE03"/>
                </a:solidFill>
                <a:latin typeface="Times New Roman" panose="02020603050405020304" pitchFamily="18" charset="0"/>
                <a:cs typeface="Times New Roman" panose="02020603050405020304" pitchFamily="18" charset="0"/>
              </a:rPr>
              <a:t> </a:t>
            </a:r>
            <a:r>
              <a:rPr kumimoji="1" lang="en-US" altLang="zh-CN" sz="1600" b="1" i="1" dirty="0">
                <a:solidFill>
                  <a:srgbClr val="E8AE03"/>
                </a:solidFill>
                <a:latin typeface="Times New Roman" panose="02020603050405020304" pitchFamily="18" charset="0"/>
                <a:cs typeface="Times New Roman" panose="02020603050405020304" pitchFamily="18" charset="0"/>
              </a:rPr>
              <a:t>word</a:t>
            </a:r>
            <a:r>
              <a:rPr kumimoji="1" lang="zh-CN" altLang="en-US" sz="1600" b="1" dirty="0">
                <a:solidFill>
                  <a:srgbClr val="E8AE03"/>
                </a:solidFill>
                <a:latin typeface="Times New Roman" panose="02020603050405020304" pitchFamily="18" charset="0"/>
                <a:cs typeface="Times New Roman" panose="02020603050405020304" pitchFamily="18" charset="0"/>
              </a:rPr>
              <a:t>」</a:t>
            </a:r>
            <a:r>
              <a:rPr kumimoji="1" lang="en-US" altLang="zh-CN" sz="1600" b="1" dirty="0">
                <a:solidFill>
                  <a:srgbClr val="E8AE03"/>
                </a:solidFill>
                <a:latin typeface="Times New Roman" panose="02020603050405020304" pitchFamily="18" charset="0"/>
                <a:cs typeface="Times New Roman" panose="02020603050405020304" pitchFamily="18" charset="0"/>
              </a:rPr>
              <a:t> is from:</a:t>
            </a:r>
          </a:p>
        </p:txBody>
      </p:sp>
      <p:sp>
        <p:nvSpPr>
          <p:cNvPr id="44" name="文本框 43">
            <a:extLst>
              <a:ext uri="{FF2B5EF4-FFF2-40B4-BE49-F238E27FC236}">
                <a16:creationId xmlns:a16="http://schemas.microsoft.com/office/drawing/2014/main" id="{6F9B7FFC-43C6-4BED-C6DA-A86AB15E9945}"/>
              </a:ext>
            </a:extLst>
          </p:cNvPr>
          <p:cNvSpPr txBox="1"/>
          <p:nvPr/>
        </p:nvSpPr>
        <p:spPr>
          <a:xfrm>
            <a:off x="9131658" y="2946797"/>
            <a:ext cx="2200713" cy="338554"/>
          </a:xfrm>
          <a:prstGeom prst="rect">
            <a:avLst/>
          </a:prstGeom>
          <a:noFill/>
        </p:spPr>
        <p:txBody>
          <a:bodyPr wrap="square" rtlCol="0">
            <a:spAutoFit/>
          </a:bodyPr>
          <a:lstStyle/>
          <a:p>
            <a:r>
              <a:rPr kumimoji="1" lang="en-US" altLang="zh-CN" sz="1600" b="1" dirty="0">
                <a:solidFill>
                  <a:srgbClr val="E8AE01"/>
                </a:solidFill>
                <a:latin typeface="Times New Roman" panose="02020603050405020304" pitchFamily="18" charset="0"/>
                <a:cs typeface="Times New Roman" panose="02020603050405020304" pitchFamily="18" charset="0"/>
              </a:rPr>
              <a:t>helpful</a:t>
            </a:r>
            <a:endParaRPr kumimoji="1" lang="zh-CN" altLang="en-US" sz="1600" b="1" dirty="0">
              <a:solidFill>
                <a:srgbClr val="E8AE01"/>
              </a:solidFill>
              <a:latin typeface="Times New Roman" panose="02020603050405020304" pitchFamily="18" charset="0"/>
              <a:cs typeface="Times New Roman" panose="02020603050405020304" pitchFamily="18" charset="0"/>
            </a:endParaRPr>
          </a:p>
        </p:txBody>
      </p:sp>
      <p:sp>
        <p:nvSpPr>
          <p:cNvPr id="45" name="文本框 44">
            <a:extLst>
              <a:ext uri="{FF2B5EF4-FFF2-40B4-BE49-F238E27FC236}">
                <a16:creationId xmlns:a16="http://schemas.microsoft.com/office/drawing/2014/main" id="{94B290E7-EAD2-7394-AF61-491761738BE3}"/>
              </a:ext>
            </a:extLst>
          </p:cNvPr>
          <p:cNvSpPr txBox="1"/>
          <p:nvPr/>
        </p:nvSpPr>
        <p:spPr>
          <a:xfrm>
            <a:off x="9129179" y="3174921"/>
            <a:ext cx="2200713" cy="338554"/>
          </a:xfrm>
          <a:prstGeom prst="rect">
            <a:avLst/>
          </a:prstGeom>
          <a:noFill/>
        </p:spPr>
        <p:txBody>
          <a:bodyPr wrap="square" rtlCol="0">
            <a:spAutoFit/>
          </a:bodyPr>
          <a:lstStyle/>
          <a:p>
            <a:r>
              <a:rPr kumimoji="1" lang="en-US" altLang="zh-CN" sz="1600" b="1" dirty="0">
                <a:solidFill>
                  <a:srgbClr val="E8AE01"/>
                </a:solidFill>
                <a:latin typeface="Times New Roman" panose="02020603050405020304" pitchFamily="18" charset="0"/>
                <a:cs typeface="Times New Roman" panose="02020603050405020304" pitchFamily="18" charset="0"/>
              </a:rPr>
              <a:t>erroneous</a:t>
            </a:r>
          </a:p>
        </p:txBody>
      </p:sp>
      <p:sp>
        <p:nvSpPr>
          <p:cNvPr id="46" name="文本框 45">
            <a:extLst>
              <a:ext uri="{FF2B5EF4-FFF2-40B4-BE49-F238E27FC236}">
                <a16:creationId xmlns:a16="http://schemas.microsoft.com/office/drawing/2014/main" id="{0318EDE5-CB77-E13B-4A56-6B5C22507F26}"/>
              </a:ext>
            </a:extLst>
          </p:cNvPr>
          <p:cNvSpPr txBox="1"/>
          <p:nvPr/>
        </p:nvSpPr>
        <p:spPr>
          <a:xfrm>
            <a:off x="9129179" y="3450745"/>
            <a:ext cx="2200713" cy="338554"/>
          </a:xfrm>
          <a:prstGeom prst="rect">
            <a:avLst/>
          </a:prstGeom>
          <a:noFill/>
        </p:spPr>
        <p:txBody>
          <a:bodyPr wrap="square" rtlCol="0">
            <a:spAutoFit/>
          </a:bodyPr>
          <a:lstStyle/>
          <a:p>
            <a:r>
              <a:rPr kumimoji="1" lang="en-US" altLang="zh-CN" sz="1600" b="1" dirty="0">
                <a:solidFill>
                  <a:srgbClr val="E8AE01"/>
                </a:solidFill>
                <a:latin typeface="Times New Roman" panose="02020603050405020304" pitchFamily="18" charset="0"/>
                <a:cs typeface="Times New Roman" panose="02020603050405020304" pitchFamily="18" charset="0"/>
              </a:rPr>
              <a:t>deficient</a:t>
            </a:r>
          </a:p>
        </p:txBody>
      </p:sp>
      <p:sp>
        <p:nvSpPr>
          <p:cNvPr id="47" name="文本框 46">
            <a:extLst>
              <a:ext uri="{FF2B5EF4-FFF2-40B4-BE49-F238E27FC236}">
                <a16:creationId xmlns:a16="http://schemas.microsoft.com/office/drawing/2014/main" id="{65E5618D-C78F-5005-8B99-81BF1AE5538E}"/>
              </a:ext>
            </a:extLst>
          </p:cNvPr>
          <p:cNvSpPr txBox="1"/>
          <p:nvPr/>
        </p:nvSpPr>
        <p:spPr>
          <a:xfrm>
            <a:off x="9129179" y="3698537"/>
            <a:ext cx="2200713" cy="338554"/>
          </a:xfrm>
          <a:prstGeom prst="rect">
            <a:avLst/>
          </a:prstGeom>
          <a:noFill/>
        </p:spPr>
        <p:txBody>
          <a:bodyPr wrap="square" rtlCol="0">
            <a:spAutoFit/>
          </a:bodyPr>
          <a:lstStyle/>
          <a:p>
            <a:r>
              <a:rPr kumimoji="1" lang="en-US" altLang="zh-CN" sz="1600" b="1" dirty="0">
                <a:solidFill>
                  <a:srgbClr val="E8AE01"/>
                </a:solidFill>
                <a:latin typeface="Times New Roman" panose="02020603050405020304" pitchFamily="18" charset="0"/>
                <a:cs typeface="Times New Roman" panose="02020603050405020304" pitchFamily="18" charset="0"/>
              </a:rPr>
              <a:t>other</a:t>
            </a:r>
          </a:p>
        </p:txBody>
      </p:sp>
      <p:sp>
        <p:nvSpPr>
          <p:cNvPr id="48" name="文本框 47">
            <a:extLst>
              <a:ext uri="{FF2B5EF4-FFF2-40B4-BE49-F238E27FC236}">
                <a16:creationId xmlns:a16="http://schemas.microsoft.com/office/drawing/2014/main" id="{4872D3C7-839D-1B66-0D9F-31782989705E}"/>
              </a:ext>
            </a:extLst>
          </p:cNvPr>
          <p:cNvSpPr txBox="1"/>
          <p:nvPr/>
        </p:nvSpPr>
        <p:spPr>
          <a:xfrm>
            <a:off x="8077220" y="1871814"/>
            <a:ext cx="4607112" cy="784830"/>
          </a:xfrm>
          <a:prstGeom prst="rect">
            <a:avLst/>
          </a:prstGeom>
          <a:noFill/>
        </p:spPr>
        <p:txBody>
          <a:bodyPr wrap="square">
            <a:spAutoFit/>
          </a:bodyPr>
          <a:lstStyle/>
          <a:p>
            <a:r>
              <a:rPr kumimoji="1" lang="en-US" altLang="zh-CN" sz="1500" b="1" dirty="0">
                <a:solidFill>
                  <a:srgbClr val="E8AE01"/>
                </a:solidFill>
                <a:latin typeface="Times New Roman" panose="02020603050405020304" pitchFamily="18" charset="0"/>
                <a:cs typeface="Times New Roman" panose="02020603050405020304" pitchFamily="18" charset="0"/>
              </a:rPr>
              <a:t>The accurate meaning of the sentence is </a:t>
            </a:r>
            <a:r>
              <a:rPr kumimoji="1" lang="zh-CN" altLang="en-US" sz="1500" b="1" dirty="0">
                <a:solidFill>
                  <a:srgbClr val="E8AE01"/>
                </a:solidFill>
                <a:latin typeface="Times New Roman" panose="02020603050405020304" pitchFamily="18" charset="0"/>
                <a:cs typeface="Times New Roman" panose="02020603050405020304" pitchFamily="18" charset="0"/>
              </a:rPr>
              <a:t>「</a:t>
            </a:r>
            <a:r>
              <a:rPr kumimoji="1" lang="en-US" altLang="zh-CN" sz="1500" b="1" dirty="0">
                <a:solidFill>
                  <a:srgbClr val="E8AE01"/>
                </a:solidFill>
                <a:latin typeface="Times New Roman" panose="02020603050405020304" pitchFamily="18" charset="0"/>
                <a:cs typeface="Times New Roman" panose="02020603050405020304" pitchFamily="18" charset="0"/>
              </a:rPr>
              <a:t>…</a:t>
            </a:r>
            <a:r>
              <a:rPr kumimoji="1" lang="zh-CN" altLang="en-US" sz="1500" b="1" dirty="0">
                <a:solidFill>
                  <a:srgbClr val="E8AE01"/>
                </a:solidFill>
                <a:latin typeface="Times New Roman" panose="02020603050405020304" pitchFamily="18" charset="0"/>
                <a:cs typeface="Times New Roman" panose="02020603050405020304" pitchFamily="18" charset="0"/>
              </a:rPr>
              <a:t>」</a:t>
            </a:r>
            <a:r>
              <a:rPr kumimoji="1" lang="en-US" altLang="zh-CN" sz="1500" b="1" dirty="0">
                <a:solidFill>
                  <a:srgbClr val="E8AE01"/>
                </a:solidFill>
                <a:latin typeface="Times New Roman" panose="02020603050405020304" pitchFamily="18" charset="0"/>
                <a:cs typeface="Times New Roman" panose="02020603050405020304" pitchFamily="18" charset="0"/>
              </a:rPr>
              <a:t>.</a:t>
            </a:r>
          </a:p>
          <a:p>
            <a:r>
              <a:rPr kumimoji="1" lang="en-US" altLang="zh-CN" sz="1500" b="1" dirty="0">
                <a:solidFill>
                  <a:srgbClr val="E8AE01"/>
                </a:solidFill>
                <a:latin typeface="Times New Roman" panose="02020603050405020304" pitchFamily="18" charset="0"/>
                <a:cs typeface="Times New Roman" panose="02020603050405020304" pitchFamily="18" charset="0"/>
              </a:rPr>
              <a:t>In</a:t>
            </a:r>
            <a:r>
              <a:rPr kumimoji="1" lang="zh-CN" altLang="en-US" sz="1500" b="1" dirty="0">
                <a:solidFill>
                  <a:srgbClr val="E8AE01"/>
                </a:solidFill>
                <a:latin typeface="Times New Roman" panose="02020603050405020304" pitchFamily="18" charset="0"/>
                <a:cs typeface="Times New Roman" panose="02020603050405020304" pitchFamily="18" charset="0"/>
              </a:rPr>
              <a:t> </a:t>
            </a:r>
            <a:r>
              <a:rPr kumimoji="1" lang="en-US" altLang="zh-CN" sz="1500" b="1" dirty="0">
                <a:solidFill>
                  <a:srgbClr val="E8AE01"/>
                </a:solidFill>
                <a:latin typeface="Times New Roman" panose="02020603050405020304" pitchFamily="18" charset="0"/>
                <a:cs typeface="Times New Roman" panose="02020603050405020304" pitchFamily="18" charset="0"/>
              </a:rPr>
              <a:t>your</a:t>
            </a:r>
            <a:r>
              <a:rPr kumimoji="1" lang="zh-CN" altLang="en-US" sz="1500" b="1" dirty="0">
                <a:solidFill>
                  <a:srgbClr val="E8AE01"/>
                </a:solidFill>
                <a:latin typeface="Times New Roman" panose="02020603050405020304" pitchFamily="18" charset="0"/>
                <a:cs typeface="Times New Roman" panose="02020603050405020304" pitchFamily="18" charset="0"/>
              </a:rPr>
              <a:t> </a:t>
            </a:r>
            <a:r>
              <a:rPr kumimoji="1" lang="en-US" altLang="zh-CN" sz="1500" b="1" dirty="0">
                <a:solidFill>
                  <a:srgbClr val="E8AE01"/>
                </a:solidFill>
                <a:latin typeface="Times New Roman" panose="02020603050405020304" pitchFamily="18" charset="0"/>
                <a:cs typeface="Times New Roman" panose="02020603050405020304" pitchFamily="18" charset="0"/>
              </a:rPr>
              <a:t>opinion, the</a:t>
            </a:r>
            <a:r>
              <a:rPr kumimoji="1" lang="zh-CN" altLang="en-US" sz="1500" b="1" dirty="0">
                <a:solidFill>
                  <a:srgbClr val="E8AE01"/>
                </a:solidFill>
                <a:latin typeface="Times New Roman" panose="02020603050405020304" pitchFamily="18" charset="0"/>
                <a:cs typeface="Times New Roman" panose="02020603050405020304" pitchFamily="18" charset="0"/>
              </a:rPr>
              <a:t> </a:t>
            </a:r>
            <a:r>
              <a:rPr kumimoji="1" lang="en-US" altLang="zh-CN" sz="1500" b="1" dirty="0">
                <a:solidFill>
                  <a:srgbClr val="E8AE01"/>
                </a:solidFill>
                <a:latin typeface="Times New Roman" panose="02020603050405020304" pitchFamily="18" charset="0"/>
                <a:cs typeface="Times New Roman" panose="02020603050405020304" pitchFamily="18" charset="0"/>
              </a:rPr>
              <a:t>definition</a:t>
            </a:r>
            <a:r>
              <a:rPr kumimoji="1" lang="zh-CN" altLang="en-US" sz="1500" b="1" dirty="0">
                <a:solidFill>
                  <a:srgbClr val="E8AE01"/>
                </a:solidFill>
                <a:latin typeface="Times New Roman" panose="02020603050405020304" pitchFamily="18" charset="0"/>
                <a:cs typeface="Times New Roman" panose="02020603050405020304" pitchFamily="18" charset="0"/>
              </a:rPr>
              <a:t> </a:t>
            </a:r>
            <a:r>
              <a:rPr kumimoji="1" lang="en-US" altLang="zh-CN" sz="1500" b="1" dirty="0">
                <a:solidFill>
                  <a:srgbClr val="E8AE01"/>
                </a:solidFill>
                <a:latin typeface="Times New Roman" panose="02020603050405020304" pitchFamily="18" charset="0"/>
                <a:cs typeface="Times New Roman" panose="02020603050405020304" pitchFamily="18" charset="0"/>
              </a:rPr>
              <a:t>of </a:t>
            </a:r>
            <a:r>
              <a:rPr kumimoji="1" lang="zh-CN" altLang="en-US" sz="1500" b="1" dirty="0">
                <a:solidFill>
                  <a:srgbClr val="E8AE01"/>
                </a:solidFill>
                <a:latin typeface="Times New Roman" panose="02020603050405020304" pitchFamily="18" charset="0"/>
                <a:cs typeface="Times New Roman" panose="02020603050405020304" pitchFamily="18" charset="0"/>
              </a:rPr>
              <a:t>「</a:t>
            </a:r>
            <a:r>
              <a:rPr kumimoji="1" lang="en-US" altLang="zh-CN" sz="1500" b="1" i="1" dirty="0">
                <a:solidFill>
                  <a:srgbClr val="E8AE01"/>
                </a:solidFill>
                <a:latin typeface="Times New Roman" panose="02020603050405020304" pitchFamily="18" charset="0"/>
                <a:cs typeface="Times New Roman" panose="02020603050405020304" pitchFamily="18" charset="0"/>
              </a:rPr>
              <a:t>target</a:t>
            </a:r>
            <a:r>
              <a:rPr kumimoji="1" lang="zh-CN" altLang="en-US" sz="1500" b="1" i="1" dirty="0">
                <a:solidFill>
                  <a:srgbClr val="E8AE01"/>
                </a:solidFill>
                <a:latin typeface="Times New Roman" panose="02020603050405020304" pitchFamily="18" charset="0"/>
                <a:cs typeface="Times New Roman" panose="02020603050405020304" pitchFamily="18" charset="0"/>
              </a:rPr>
              <a:t> </a:t>
            </a:r>
            <a:r>
              <a:rPr kumimoji="1" lang="en-US" altLang="zh-CN" sz="1500" b="1" i="1" dirty="0">
                <a:solidFill>
                  <a:srgbClr val="E8AE01"/>
                </a:solidFill>
                <a:latin typeface="Times New Roman" panose="02020603050405020304" pitchFamily="18" charset="0"/>
                <a:cs typeface="Times New Roman" panose="02020603050405020304" pitchFamily="18" charset="0"/>
              </a:rPr>
              <a:t>word</a:t>
            </a:r>
            <a:r>
              <a:rPr kumimoji="1" lang="zh-CN" altLang="en-US" sz="1500" b="1" dirty="0">
                <a:solidFill>
                  <a:srgbClr val="E8AE01"/>
                </a:solidFill>
                <a:latin typeface="Times New Roman" panose="02020603050405020304" pitchFamily="18" charset="0"/>
                <a:cs typeface="Times New Roman" panose="02020603050405020304" pitchFamily="18" charset="0"/>
              </a:rPr>
              <a:t>」</a:t>
            </a:r>
            <a:r>
              <a:rPr kumimoji="1" lang="en-US" altLang="zh-CN" sz="1500" b="1" dirty="0">
                <a:solidFill>
                  <a:srgbClr val="E8AE01"/>
                </a:solidFill>
                <a:latin typeface="Times New Roman" panose="02020603050405020304" pitchFamily="18" charset="0"/>
                <a:cs typeface="Times New Roman" panose="02020603050405020304" pitchFamily="18" charset="0"/>
              </a:rPr>
              <a:t> given</a:t>
            </a:r>
            <a:r>
              <a:rPr kumimoji="1" lang="zh-CN" altLang="en-US" sz="1500" b="1" dirty="0">
                <a:solidFill>
                  <a:srgbClr val="E8AE01"/>
                </a:solidFill>
                <a:latin typeface="Times New Roman" panose="02020603050405020304" pitchFamily="18" charset="0"/>
                <a:cs typeface="Times New Roman" panose="02020603050405020304" pitchFamily="18" charset="0"/>
              </a:rPr>
              <a:t> </a:t>
            </a:r>
            <a:r>
              <a:rPr kumimoji="1" lang="en-US" altLang="zh-CN" sz="1500" b="1" dirty="0">
                <a:solidFill>
                  <a:srgbClr val="E8AE01"/>
                </a:solidFill>
                <a:latin typeface="Times New Roman" panose="02020603050405020304" pitchFamily="18" charset="0"/>
                <a:cs typeface="Times New Roman" panose="02020603050405020304" pitchFamily="18" charset="0"/>
              </a:rPr>
              <a:t>by</a:t>
            </a:r>
            <a:r>
              <a:rPr kumimoji="1" lang="zh-CN" altLang="en-US" sz="1500" b="1" dirty="0">
                <a:solidFill>
                  <a:srgbClr val="E8AE01"/>
                </a:solidFill>
                <a:latin typeface="Times New Roman" panose="02020603050405020304" pitchFamily="18" charset="0"/>
                <a:cs typeface="Times New Roman" panose="02020603050405020304" pitchFamily="18" charset="0"/>
              </a:rPr>
              <a:t> </a:t>
            </a:r>
            <a:r>
              <a:rPr kumimoji="1" lang="en-US" altLang="zh-CN" sz="1500" b="1" dirty="0">
                <a:solidFill>
                  <a:srgbClr val="E8AE01"/>
                </a:solidFill>
                <a:latin typeface="Times New Roman" panose="02020603050405020304" pitchFamily="18" charset="0"/>
                <a:cs typeface="Times New Roman" panose="02020603050405020304" pitchFamily="18" charset="0"/>
              </a:rPr>
              <a:t>CD</a:t>
            </a:r>
            <a:r>
              <a:rPr kumimoji="1" lang="zh-CN" altLang="en-US" sz="1500" b="1" dirty="0">
                <a:solidFill>
                  <a:srgbClr val="E8AE01"/>
                </a:solidFill>
                <a:latin typeface="Times New Roman" panose="02020603050405020304" pitchFamily="18" charset="0"/>
                <a:cs typeface="Times New Roman" panose="02020603050405020304" pitchFamily="18" charset="0"/>
              </a:rPr>
              <a:t> </a:t>
            </a:r>
            <a:r>
              <a:rPr kumimoji="1" lang="en-US" altLang="zh-CN" sz="1500" b="1" dirty="0">
                <a:solidFill>
                  <a:srgbClr val="E8AE01"/>
                </a:solidFill>
                <a:latin typeface="Times New Roman" panose="02020603050405020304" pitchFamily="18" charset="0"/>
                <a:cs typeface="Times New Roman" panose="02020603050405020304" pitchFamily="18" charset="0"/>
              </a:rPr>
              <a:t>is:</a:t>
            </a:r>
          </a:p>
        </p:txBody>
      </p:sp>
    </p:spTree>
    <p:extLst>
      <p:ext uri="{BB962C8B-B14F-4D97-AF65-F5344CB8AC3E}">
        <p14:creationId xmlns:p14="http://schemas.microsoft.com/office/powerpoint/2010/main" val="55002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0-#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0-#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0-#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0-#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0-#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0-#ppt_w/2"/>
                                          </p:val>
                                        </p:tav>
                                        <p:tav tm="100000">
                                          <p:val>
                                            <p:strVal val="#ppt_x"/>
                                          </p:val>
                                        </p:tav>
                                      </p:tavLst>
                                    </p:anim>
                                    <p:anim calcmode="lin" valueType="num">
                                      <p:cBhvr additive="base">
                                        <p:cTn id="46" dur="500" fill="hold"/>
                                        <p:tgtEl>
                                          <p:spTgt spid="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0-#ppt_w/2"/>
                                          </p:val>
                                        </p:tav>
                                        <p:tav tm="100000">
                                          <p:val>
                                            <p:strVal val="#ppt_x"/>
                                          </p:val>
                                        </p:tav>
                                      </p:tavLst>
                                    </p:anim>
                                    <p:anim calcmode="lin" valueType="num">
                                      <p:cBhvr additive="base">
                                        <p:cTn id="50" dur="500" fill="hold"/>
                                        <p:tgtEl>
                                          <p:spTgt spid="48"/>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0-#ppt_w/2"/>
                                          </p:val>
                                        </p:tav>
                                        <p:tav tm="100000">
                                          <p:val>
                                            <p:strVal val="#ppt_x"/>
                                          </p:val>
                                        </p:tav>
                                      </p:tavLst>
                                    </p:anim>
                                    <p:anim calcmode="lin" valueType="num">
                                      <p:cBhvr additive="base">
                                        <p:cTn id="54" dur="500" fill="hold"/>
                                        <p:tgtEl>
                                          <p:spTgt spid="24"/>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additive="base">
                                        <p:cTn id="57" dur="500" fill="hold"/>
                                        <p:tgtEl>
                                          <p:spTgt spid="44"/>
                                        </p:tgtEl>
                                        <p:attrNameLst>
                                          <p:attrName>ppt_x</p:attrName>
                                        </p:attrNameLst>
                                      </p:cBhvr>
                                      <p:tavLst>
                                        <p:tav tm="0">
                                          <p:val>
                                            <p:strVal val="0-#ppt_w/2"/>
                                          </p:val>
                                        </p:tav>
                                        <p:tav tm="100000">
                                          <p:val>
                                            <p:strVal val="#ppt_x"/>
                                          </p:val>
                                        </p:tav>
                                      </p:tavLst>
                                    </p:anim>
                                    <p:anim calcmode="lin" valueType="num">
                                      <p:cBhvr additive="base">
                                        <p:cTn id="58" dur="500" fill="hold"/>
                                        <p:tgtEl>
                                          <p:spTgt spid="4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0-#ppt_w/2"/>
                                          </p:val>
                                        </p:tav>
                                        <p:tav tm="100000">
                                          <p:val>
                                            <p:strVal val="#ppt_x"/>
                                          </p:val>
                                        </p:tav>
                                      </p:tavLst>
                                    </p:anim>
                                    <p:anim calcmode="lin" valueType="num">
                                      <p:cBhvr additive="base">
                                        <p:cTn id="62" dur="500" fill="hold"/>
                                        <p:tgtEl>
                                          <p:spTgt spid="45"/>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0-#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anim calcmode="lin" valueType="num">
                                      <p:cBhvr additive="base">
                                        <p:cTn id="69" dur="500" fill="hold"/>
                                        <p:tgtEl>
                                          <p:spTgt spid="47"/>
                                        </p:tgtEl>
                                        <p:attrNameLst>
                                          <p:attrName>ppt_x</p:attrName>
                                        </p:attrNameLst>
                                      </p:cBhvr>
                                      <p:tavLst>
                                        <p:tav tm="0">
                                          <p:val>
                                            <p:strVal val="0-#ppt_w/2"/>
                                          </p:val>
                                        </p:tav>
                                        <p:tav tm="100000">
                                          <p:val>
                                            <p:strVal val="#ppt_x"/>
                                          </p:val>
                                        </p:tav>
                                      </p:tavLst>
                                    </p:anim>
                                    <p:anim calcmode="lin" valueType="num">
                                      <p:cBhvr additive="base">
                                        <p:cTn id="70" dur="500" fill="hold"/>
                                        <p:tgtEl>
                                          <p:spTgt spid="47"/>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500" fill="hold"/>
                                        <p:tgtEl>
                                          <p:spTgt spid="30"/>
                                        </p:tgtEl>
                                        <p:attrNameLst>
                                          <p:attrName>ppt_x</p:attrName>
                                        </p:attrNameLst>
                                      </p:cBhvr>
                                      <p:tavLst>
                                        <p:tav tm="0">
                                          <p:val>
                                            <p:strVal val="0-#ppt_w/2"/>
                                          </p:val>
                                        </p:tav>
                                        <p:tav tm="100000">
                                          <p:val>
                                            <p:strVal val="#ppt_x"/>
                                          </p:val>
                                        </p:tav>
                                      </p:tavLst>
                                    </p:anim>
                                    <p:anim calcmode="lin" valueType="num">
                                      <p:cBhvr additive="base">
                                        <p:cTn id="74" dur="500" fill="hold"/>
                                        <p:tgtEl>
                                          <p:spTgt spid="30"/>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500" fill="hold"/>
                                        <p:tgtEl>
                                          <p:spTgt spid="34"/>
                                        </p:tgtEl>
                                        <p:attrNameLst>
                                          <p:attrName>ppt_x</p:attrName>
                                        </p:attrNameLst>
                                      </p:cBhvr>
                                      <p:tavLst>
                                        <p:tav tm="0">
                                          <p:val>
                                            <p:strVal val="0-#ppt_w/2"/>
                                          </p:val>
                                        </p:tav>
                                        <p:tav tm="100000">
                                          <p:val>
                                            <p:strVal val="#ppt_x"/>
                                          </p:val>
                                        </p:tav>
                                      </p:tavLst>
                                    </p:anim>
                                    <p:anim calcmode="lin" valueType="num">
                                      <p:cBhvr additive="base">
                                        <p:cTn id="7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3" grpId="0" animBg="1"/>
      <p:bldP spid="34" grpId="0" animBg="1"/>
      <p:bldP spid="36" grpId="0"/>
      <p:bldP spid="37" grpId="0"/>
      <p:bldP spid="38" grpId="0"/>
      <p:bldP spid="39" grpId="0"/>
      <p:bldP spid="40" grpId="0"/>
      <p:bldP spid="41" grpId="0"/>
      <p:bldP spid="43" grpId="0"/>
      <p:bldP spid="44" grpId="0"/>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Methodology</a:t>
              </a:r>
              <a:endParaRPr kumimoji="1" lang="zh-CN" altLang="en-US" b="1" dirty="0">
                <a:latin typeface="Georgia" panose="02040502050405020303" pitchFamily="18"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Introduction</a:t>
            </a:r>
            <a:endParaRPr kumimoji="1" lang="zh-CN" altLang="en-US" b="1" dirty="0">
              <a:latin typeface="Georgia" panose="02040502050405020303" pitchFamily="18"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Result</a:t>
              </a:r>
              <a:r>
                <a:rPr kumimoji="1" lang="zh-CN" altLang="en-US" b="1" dirty="0">
                  <a:latin typeface="Georgia" panose="02040502050405020303" pitchFamily="18" charset="0"/>
                </a:rPr>
                <a:t> </a:t>
              </a:r>
              <a:r>
                <a:rPr kumimoji="1" lang="en-US" altLang="zh-CN" b="1" dirty="0">
                  <a:latin typeface="Georgia" panose="02040502050405020303" pitchFamily="18" charset="0"/>
                </a:rPr>
                <a:t>&amp;</a:t>
              </a:r>
              <a:r>
                <a:rPr kumimoji="1" lang="zh-CN" altLang="en-US" b="1" dirty="0">
                  <a:latin typeface="Georgia" panose="02040502050405020303" pitchFamily="18" charset="0"/>
                </a:rPr>
                <a:t> </a:t>
              </a:r>
              <a:r>
                <a:rPr kumimoji="1" lang="en-US" altLang="zh-CN" b="1" dirty="0">
                  <a:latin typeface="Georgia" panose="02040502050405020303" pitchFamily="18" charset="0"/>
                </a:rPr>
                <a:t>Discussion</a:t>
              </a:r>
              <a:r>
                <a:rPr kumimoji="1" lang="zh-CN" altLang="en-US" b="1" dirty="0">
                  <a:latin typeface="Georgia" panose="02040502050405020303" pitchFamily="18"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Georgia" panose="02040502050405020303" pitchFamily="18" charset="0"/>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Georgia" panose="02040502050405020303" pitchFamily="18" charset="0"/>
                  </a:rPr>
                  <a:t>Conclusion</a:t>
                </a:r>
                <a:endParaRPr kumimoji="1" lang="zh-CN" altLang="en-US" b="1" dirty="0">
                  <a:latin typeface="Georgia" panose="02040502050405020303" pitchFamily="18"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Georgia" panose="02040502050405020303" pitchFamily="18" charset="0"/>
              </a:endParaRPr>
            </a:p>
          </p:txBody>
        </p:sp>
      </p:grpSp>
      <p:sp>
        <p:nvSpPr>
          <p:cNvPr id="4" name="TextBox 3">
            <a:extLst>
              <a:ext uri="{FF2B5EF4-FFF2-40B4-BE49-F238E27FC236}">
                <a16:creationId xmlns:a16="http://schemas.microsoft.com/office/drawing/2014/main" id="{4860A5A0-089C-1750-8C4E-A3BEBB52BED6}"/>
              </a:ext>
            </a:extLst>
          </p:cNvPr>
          <p:cNvSpPr txBox="1"/>
          <p:nvPr/>
        </p:nvSpPr>
        <p:spPr>
          <a:xfrm>
            <a:off x="1252142" y="531567"/>
            <a:ext cx="11103981" cy="553998"/>
          </a:xfrm>
          <a:prstGeom prst="rect">
            <a:avLst/>
          </a:prstGeom>
          <a:noFill/>
        </p:spPr>
        <p:txBody>
          <a:bodyPr wrap="square" rtlCol="0">
            <a:spAutoFit/>
          </a:bodyPr>
          <a:lstStyle/>
          <a:p>
            <a:r>
              <a:rPr lang="en-US" altLang="zh-CN" sz="3000" b="1" dirty="0">
                <a:solidFill>
                  <a:srgbClr val="633869"/>
                </a:solidFill>
                <a:latin typeface="Georgia" panose="02040502050405020303" pitchFamily="18" charset="0"/>
                <a:ea typeface="HEITI TC MEDIUM" pitchFamily="2" charset="-128"/>
                <a:cs typeface="Arial" panose="020B0604020202020204" pitchFamily="34" charset="0"/>
              </a:rPr>
              <a:t>5. Research procedure: final</a:t>
            </a:r>
            <a:r>
              <a:rPr lang="zh-CN" altLang="en-US" sz="30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000" b="1" dirty="0">
                <a:solidFill>
                  <a:srgbClr val="633869"/>
                </a:solidFill>
                <a:latin typeface="Georgia" panose="02040502050405020303" pitchFamily="18" charset="0"/>
                <a:ea typeface="HEITI TC MEDIUM" pitchFamily="2" charset="-128"/>
                <a:cs typeface="Arial" panose="020B0604020202020204" pitchFamily="34" charset="0"/>
              </a:rPr>
              <a:t>question </a:t>
            </a:r>
            <a:endParaRPr lang="zh-CN" altLang="zh-CN" sz="3000" b="1" dirty="0">
              <a:solidFill>
                <a:srgbClr val="633869"/>
              </a:solidFill>
              <a:latin typeface="Georgia" panose="02040502050405020303" pitchFamily="18" charset="0"/>
              <a:ea typeface="HEITI TC MEDIUM" pitchFamily="2" charset="-128"/>
              <a:cs typeface="Arial" panose="020B0604020202020204" pitchFamily="34" charset="0"/>
            </a:endParaRPr>
          </a:p>
        </p:txBody>
      </p:sp>
      <p:grpSp>
        <p:nvGrpSpPr>
          <p:cNvPr id="25" name="组合 24">
            <a:extLst>
              <a:ext uri="{FF2B5EF4-FFF2-40B4-BE49-F238E27FC236}">
                <a16:creationId xmlns:a16="http://schemas.microsoft.com/office/drawing/2014/main" id="{565F59E3-E241-0C6A-E18F-0AAC044227ED}"/>
              </a:ext>
            </a:extLst>
          </p:cNvPr>
          <p:cNvGrpSpPr/>
          <p:nvPr/>
        </p:nvGrpSpPr>
        <p:grpSpPr>
          <a:xfrm>
            <a:off x="4656455" y="1418375"/>
            <a:ext cx="7196878" cy="4980076"/>
            <a:chOff x="2466667" y="1409467"/>
            <a:chExt cx="7196878" cy="4980076"/>
          </a:xfrm>
        </p:grpSpPr>
        <p:pic>
          <p:nvPicPr>
            <p:cNvPr id="21" name="图片 20">
              <a:extLst>
                <a:ext uri="{FF2B5EF4-FFF2-40B4-BE49-F238E27FC236}">
                  <a16:creationId xmlns:a16="http://schemas.microsoft.com/office/drawing/2014/main" id="{84875FEF-A3CD-6AEB-51F4-355C418CCB5D}"/>
                </a:ext>
              </a:extLst>
            </p:cNvPr>
            <p:cNvPicPr>
              <a:picLocks noChangeAspect="1"/>
            </p:cNvPicPr>
            <p:nvPr/>
          </p:nvPicPr>
          <p:blipFill>
            <a:blip r:embed="rId4"/>
            <a:stretch>
              <a:fillRect/>
            </a:stretch>
          </p:blipFill>
          <p:spPr>
            <a:xfrm>
              <a:off x="2466667" y="1409467"/>
              <a:ext cx="7196878" cy="4980076"/>
            </a:xfrm>
            <a:prstGeom prst="rect">
              <a:avLst/>
            </a:prstGeom>
          </p:spPr>
        </p:pic>
        <p:pic>
          <p:nvPicPr>
            <p:cNvPr id="8" name="图片 7">
              <a:extLst>
                <a:ext uri="{FF2B5EF4-FFF2-40B4-BE49-F238E27FC236}">
                  <a16:creationId xmlns:a16="http://schemas.microsoft.com/office/drawing/2014/main" id="{4F9BF5B4-95B3-6D30-1B4B-3203863A8927}"/>
                </a:ext>
              </a:extLst>
            </p:cNvPr>
            <p:cNvPicPr>
              <a:picLocks noChangeAspect="1"/>
            </p:cNvPicPr>
            <p:nvPr/>
          </p:nvPicPr>
          <p:blipFill rotWithShape="1">
            <a:blip r:embed="rId5"/>
            <a:srcRect b="10842"/>
            <a:stretch/>
          </p:blipFill>
          <p:spPr>
            <a:xfrm>
              <a:off x="2743510" y="1638290"/>
              <a:ext cx="6660263" cy="3650684"/>
            </a:xfrm>
            <a:prstGeom prst="rect">
              <a:avLst/>
            </a:prstGeom>
          </p:spPr>
        </p:pic>
      </p:grpSp>
      <p:cxnSp>
        <p:nvCxnSpPr>
          <p:cNvPr id="27" name="直线箭头连接符 26">
            <a:extLst>
              <a:ext uri="{FF2B5EF4-FFF2-40B4-BE49-F238E27FC236}">
                <a16:creationId xmlns:a16="http://schemas.microsoft.com/office/drawing/2014/main" id="{BD0322A0-6DF6-0299-98C9-9635686EF4EB}"/>
              </a:ext>
            </a:extLst>
          </p:cNvPr>
          <p:cNvCxnSpPr>
            <a:cxnSpLocks/>
            <a:endCxn id="49" idx="0"/>
          </p:cNvCxnSpPr>
          <p:nvPr/>
        </p:nvCxnSpPr>
        <p:spPr>
          <a:xfrm flipH="1">
            <a:off x="2490444" y="2378841"/>
            <a:ext cx="2403500" cy="382590"/>
          </a:xfrm>
          <a:prstGeom prst="straightConnector1">
            <a:avLst/>
          </a:prstGeom>
          <a:ln w="44450">
            <a:solidFill>
              <a:srgbClr val="EAC12F"/>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99FDAC1B-B564-01C4-2D8C-15407BF81699}"/>
              </a:ext>
            </a:extLst>
          </p:cNvPr>
          <p:cNvSpPr txBox="1"/>
          <p:nvPr/>
        </p:nvSpPr>
        <p:spPr>
          <a:xfrm>
            <a:off x="5316512" y="2317055"/>
            <a:ext cx="3486886" cy="605294"/>
          </a:xfrm>
          <a:prstGeom prst="rect">
            <a:avLst/>
          </a:prstGeom>
          <a:noFill/>
        </p:spPr>
        <p:txBody>
          <a:bodyPr wrap="square" rtlCol="0">
            <a:spAutoFit/>
          </a:bodyPr>
          <a:lstStyle/>
          <a:p>
            <a:pPr algn="ctr">
              <a:lnSpc>
                <a:spcPts val="2000"/>
              </a:lnSpc>
            </a:pPr>
            <a:r>
              <a:rPr kumimoji="1" lang="en-US" altLang="zh-CN" sz="2000" b="1" dirty="0">
                <a:solidFill>
                  <a:srgbClr val="EAC12F"/>
                </a:solidFill>
                <a:latin typeface="Times New Roman" panose="02020603050405020304" pitchFamily="18" charset="0"/>
                <a:cs typeface="Times New Roman" panose="02020603050405020304" pitchFamily="18" charset="0"/>
              </a:rPr>
              <a:t>Do</a:t>
            </a:r>
            <a:r>
              <a:rPr kumimoji="1" lang="zh-CN" altLang="en-US" sz="2000" b="1" dirty="0">
                <a:solidFill>
                  <a:srgbClr val="EAC12F"/>
                </a:solidFill>
                <a:latin typeface="Times New Roman" panose="02020603050405020304" pitchFamily="18" charset="0"/>
                <a:cs typeface="Times New Roman" panose="02020603050405020304" pitchFamily="18" charset="0"/>
              </a:rPr>
              <a:t> </a:t>
            </a:r>
            <a:r>
              <a:rPr kumimoji="1" lang="en-US" altLang="zh-CN" sz="2000" b="1" dirty="0">
                <a:solidFill>
                  <a:srgbClr val="EAC12F"/>
                </a:solidFill>
                <a:latin typeface="Times New Roman" panose="02020603050405020304" pitchFamily="18" charset="0"/>
                <a:cs typeface="Times New Roman" panose="02020603050405020304" pitchFamily="18" charset="0"/>
              </a:rPr>
              <a:t>you</a:t>
            </a:r>
            <a:r>
              <a:rPr kumimoji="1" lang="zh-CN" altLang="en-US" sz="2000" b="1" dirty="0">
                <a:solidFill>
                  <a:srgbClr val="EAC12F"/>
                </a:solidFill>
                <a:latin typeface="Times New Roman" panose="02020603050405020304" pitchFamily="18" charset="0"/>
                <a:cs typeface="Times New Roman" panose="02020603050405020304" pitchFamily="18" charset="0"/>
              </a:rPr>
              <a:t> </a:t>
            </a:r>
            <a:r>
              <a:rPr kumimoji="1" lang="en-US" altLang="zh-CN" sz="2000" b="1" dirty="0">
                <a:solidFill>
                  <a:srgbClr val="EAC12F"/>
                </a:solidFill>
                <a:latin typeface="Times New Roman" panose="02020603050405020304" pitchFamily="18" charset="0"/>
                <a:cs typeface="Times New Roman" panose="02020603050405020304" pitchFamily="18" charset="0"/>
              </a:rPr>
              <a:t>think </a:t>
            </a:r>
            <a:r>
              <a:rPr kumimoji="1" lang="en-US" altLang="zh-CN" sz="2000" b="1" dirty="0" err="1">
                <a:solidFill>
                  <a:srgbClr val="EAC12F"/>
                </a:solidFill>
                <a:latin typeface="Times New Roman" panose="02020603050405020304" pitchFamily="18" charset="0"/>
                <a:cs typeface="Times New Roman" panose="02020603050405020304" pitchFamily="18" charset="0"/>
              </a:rPr>
              <a:t>Youdao</a:t>
            </a:r>
            <a:r>
              <a:rPr kumimoji="1" lang="en-US" altLang="zh-CN" sz="2000" b="1" dirty="0">
                <a:solidFill>
                  <a:srgbClr val="EAC12F"/>
                </a:solidFill>
                <a:latin typeface="Times New Roman" panose="02020603050405020304" pitchFamily="18" charset="0"/>
                <a:cs typeface="Times New Roman" panose="02020603050405020304" pitchFamily="18" charset="0"/>
              </a:rPr>
              <a:t> dictionary</a:t>
            </a:r>
            <a:r>
              <a:rPr kumimoji="1" lang="zh-CN" altLang="en-US" sz="2000" b="1" dirty="0">
                <a:solidFill>
                  <a:srgbClr val="EAC12F"/>
                </a:solidFill>
                <a:latin typeface="Times New Roman" panose="02020603050405020304" pitchFamily="18" charset="0"/>
                <a:cs typeface="Times New Roman" panose="02020603050405020304" pitchFamily="18" charset="0"/>
              </a:rPr>
              <a:t> </a:t>
            </a:r>
            <a:r>
              <a:rPr kumimoji="1" lang="en-US" altLang="zh-CN" sz="2000" b="1" dirty="0">
                <a:solidFill>
                  <a:srgbClr val="EAC12F"/>
                </a:solidFill>
                <a:latin typeface="Times New Roman" panose="02020603050405020304" pitchFamily="18" charset="0"/>
                <a:cs typeface="Times New Roman" panose="02020603050405020304" pitchFamily="18" charset="0"/>
              </a:rPr>
              <a:t>have</a:t>
            </a:r>
            <a:r>
              <a:rPr kumimoji="1" lang="zh-CN" altLang="en-US" sz="2000" b="1" dirty="0">
                <a:solidFill>
                  <a:srgbClr val="EAC12F"/>
                </a:solidFill>
                <a:latin typeface="Times New Roman" panose="02020603050405020304" pitchFamily="18" charset="0"/>
                <a:cs typeface="Times New Roman" panose="02020603050405020304" pitchFamily="18" charset="0"/>
              </a:rPr>
              <a:t> </a:t>
            </a:r>
            <a:r>
              <a:rPr kumimoji="1" lang="en-US" altLang="zh-CN" sz="2000" b="1" dirty="0">
                <a:solidFill>
                  <a:srgbClr val="EAC12F"/>
                </a:solidFill>
                <a:latin typeface="Times New Roman" panose="02020603050405020304" pitchFamily="18" charset="0"/>
                <a:cs typeface="Times New Roman" panose="02020603050405020304" pitchFamily="18" charset="0"/>
              </a:rPr>
              <a:t>any</a:t>
            </a:r>
            <a:r>
              <a:rPr kumimoji="1" lang="zh-CN" altLang="en-US" sz="2000" b="1" dirty="0">
                <a:solidFill>
                  <a:srgbClr val="EAC12F"/>
                </a:solidFill>
                <a:latin typeface="Times New Roman" panose="02020603050405020304" pitchFamily="18" charset="0"/>
                <a:cs typeface="Times New Roman" panose="02020603050405020304" pitchFamily="18" charset="0"/>
              </a:rPr>
              <a:t> </a:t>
            </a:r>
            <a:r>
              <a:rPr kumimoji="1" lang="en-US" altLang="zh-CN" sz="2000" b="1" dirty="0">
                <a:solidFill>
                  <a:srgbClr val="EAC12F"/>
                </a:solidFill>
                <a:latin typeface="Times New Roman" panose="02020603050405020304" pitchFamily="18" charset="0"/>
                <a:cs typeface="Times New Roman" panose="02020603050405020304" pitchFamily="18" charset="0"/>
              </a:rPr>
              <a:t>problems?</a:t>
            </a:r>
            <a:endParaRPr kumimoji="1" lang="zh-CN" altLang="en-US" sz="2000" b="1" dirty="0">
              <a:solidFill>
                <a:srgbClr val="EAC12F"/>
              </a:solidFill>
              <a:latin typeface="Times New Roman" panose="02020603050405020304" pitchFamily="18" charset="0"/>
              <a:cs typeface="Times New Roman" panose="02020603050405020304" pitchFamily="18" charset="0"/>
            </a:endParaRPr>
          </a:p>
        </p:txBody>
      </p:sp>
      <p:sp>
        <p:nvSpPr>
          <p:cNvPr id="49" name="文本框 48">
            <a:extLst>
              <a:ext uri="{FF2B5EF4-FFF2-40B4-BE49-F238E27FC236}">
                <a16:creationId xmlns:a16="http://schemas.microsoft.com/office/drawing/2014/main" id="{638148E9-6055-09D6-705D-C2D798878446}"/>
              </a:ext>
            </a:extLst>
          </p:cNvPr>
          <p:cNvSpPr txBox="1"/>
          <p:nvPr/>
        </p:nvSpPr>
        <p:spPr>
          <a:xfrm>
            <a:off x="324432" y="2761431"/>
            <a:ext cx="4332023" cy="1569660"/>
          </a:xfrm>
          <a:prstGeom prst="rect">
            <a:avLst/>
          </a:prstGeom>
          <a:noFill/>
        </p:spPr>
        <p:txBody>
          <a:bodyPr wrap="square" rtlCol="0">
            <a:spAutoFit/>
          </a:bodyPr>
          <a:lstStyle/>
          <a:p>
            <a:r>
              <a:rPr kumimoji="1" lang="en-US" altLang="zh-CN" sz="2400" dirty="0">
                <a:solidFill>
                  <a:srgbClr val="633869"/>
                </a:solidFill>
                <a:latin typeface="Times New Roman" panose="02020603050405020304" pitchFamily="18" charset="0"/>
                <a:cs typeface="Times New Roman" panose="02020603050405020304" pitchFamily="18" charset="0"/>
              </a:rPr>
              <a:t>In</a:t>
            </a:r>
            <a:r>
              <a:rPr kumimoji="1" lang="zh-CN" altLang="en-US" sz="2400" dirty="0">
                <a:solidFill>
                  <a:srgbClr val="633869"/>
                </a:solidFill>
                <a:latin typeface="Times New Roman" panose="02020603050405020304" pitchFamily="18" charset="0"/>
                <a:cs typeface="Times New Roman" panose="02020603050405020304" pitchFamily="18" charset="0"/>
              </a:rPr>
              <a:t> </a:t>
            </a:r>
            <a:r>
              <a:rPr kumimoji="1" lang="en-US" altLang="zh-CN" sz="2400" dirty="0">
                <a:solidFill>
                  <a:srgbClr val="633869"/>
                </a:solidFill>
                <a:latin typeface="Times New Roman" panose="02020603050405020304" pitchFamily="18" charset="0"/>
                <a:cs typeface="Times New Roman" panose="02020603050405020304" pitchFamily="18" charset="0"/>
              </a:rPr>
              <a:t>the end of the experiment, </a:t>
            </a:r>
          </a:p>
          <a:p>
            <a:r>
              <a:rPr kumimoji="1" lang="en-US" altLang="zh-CN" sz="2400" dirty="0">
                <a:solidFill>
                  <a:srgbClr val="633869"/>
                </a:solidFill>
                <a:latin typeface="Times New Roman" panose="02020603050405020304" pitchFamily="18" charset="0"/>
                <a:cs typeface="Times New Roman" panose="02020603050405020304" pitchFamily="18" charset="0"/>
              </a:rPr>
              <a:t>Students are asked to provide their general feelings and evaluation for  </a:t>
            </a:r>
            <a:r>
              <a:rPr kumimoji="1" lang="en-US" altLang="zh-CN" sz="2400" dirty="0" err="1">
                <a:solidFill>
                  <a:srgbClr val="633869"/>
                </a:solidFill>
                <a:latin typeface="Times New Roman" panose="02020603050405020304" pitchFamily="18" charset="0"/>
                <a:cs typeface="Times New Roman" panose="02020603050405020304" pitchFamily="18" charset="0"/>
              </a:rPr>
              <a:t>Youdao</a:t>
            </a:r>
            <a:r>
              <a:rPr kumimoji="1" lang="en-US" altLang="zh-CN" sz="2400" dirty="0">
                <a:solidFill>
                  <a:srgbClr val="633869"/>
                </a:solidFill>
                <a:latin typeface="Times New Roman" panose="02020603050405020304" pitchFamily="18" charset="0"/>
                <a:cs typeface="Times New Roman" panose="02020603050405020304" pitchFamily="18" charset="0"/>
              </a:rPr>
              <a:t> dictionary.</a:t>
            </a:r>
            <a:endParaRPr kumimoji="1" lang="zh-CN" altLang="en-US" sz="2400" dirty="0">
              <a:solidFill>
                <a:srgbClr val="633869"/>
              </a:solidFill>
              <a:latin typeface="Times New Roman" panose="02020603050405020304" pitchFamily="18" charset="0"/>
              <a:cs typeface="Times New Roman" panose="02020603050405020304" pitchFamily="18" charset="0"/>
            </a:endParaRPr>
          </a:p>
        </p:txBody>
      </p:sp>
      <p:sp>
        <p:nvSpPr>
          <p:cNvPr id="52" name="文本框 51">
            <a:extLst>
              <a:ext uri="{FF2B5EF4-FFF2-40B4-BE49-F238E27FC236}">
                <a16:creationId xmlns:a16="http://schemas.microsoft.com/office/drawing/2014/main" id="{C781E3D0-F77A-E53F-5C5D-1F54E96808D6}"/>
              </a:ext>
            </a:extLst>
          </p:cNvPr>
          <p:cNvSpPr txBox="1"/>
          <p:nvPr/>
        </p:nvSpPr>
        <p:spPr>
          <a:xfrm>
            <a:off x="5161229" y="3472540"/>
            <a:ext cx="3486886" cy="400110"/>
          </a:xfrm>
          <a:prstGeom prst="rect">
            <a:avLst/>
          </a:prstGeom>
          <a:noFill/>
        </p:spPr>
        <p:txBody>
          <a:bodyPr wrap="square" rtlCol="0">
            <a:spAutoFit/>
          </a:bodyPr>
          <a:lstStyle/>
          <a:p>
            <a:pPr algn="ctr"/>
            <a:r>
              <a:rPr kumimoji="1" lang="en-US" altLang="zh-CN" sz="2000" b="1" dirty="0">
                <a:solidFill>
                  <a:srgbClr val="EAC12F"/>
                </a:solidFill>
                <a:latin typeface="Times New Roman" panose="02020603050405020304" pitchFamily="18" charset="0"/>
                <a:cs typeface="Times New Roman" panose="02020603050405020304" pitchFamily="18" charset="0"/>
              </a:rPr>
              <a:t>Elaborate your opinions here. </a:t>
            </a:r>
            <a:endParaRPr kumimoji="1" lang="zh-CN" altLang="en-US" sz="2000" b="1" dirty="0">
              <a:solidFill>
                <a:srgbClr val="EAC12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0223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011AD7-BEB7-1909-4DFB-0DB899D86FCC}"/>
              </a:ext>
            </a:extLst>
          </p:cNvPr>
          <p:cNvSpPr/>
          <p:nvPr/>
        </p:nvSpPr>
        <p:spPr>
          <a:xfrm>
            <a:off x="0" y="-2"/>
            <a:ext cx="12192000" cy="6858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68A7BB7-A6AE-F4AD-C9F5-600E2A43411B}"/>
              </a:ext>
            </a:extLst>
          </p:cNvPr>
          <p:cNvSpPr txBox="1"/>
          <p:nvPr/>
        </p:nvSpPr>
        <p:spPr>
          <a:xfrm>
            <a:off x="-950336" y="2566912"/>
            <a:ext cx="6321275" cy="22313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3900" b="1"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pitchFamily="2" charset="-122"/>
                <a:cs typeface="Times New Roman" panose="02020603050405020304" pitchFamily="18" charset="0"/>
              </a:rPr>
              <a:t>Ⅲ.</a:t>
            </a:r>
          </a:p>
        </p:txBody>
      </p:sp>
      <p:sp>
        <p:nvSpPr>
          <p:cNvPr id="2" name="TextBox 25">
            <a:extLst>
              <a:ext uri="{FF2B5EF4-FFF2-40B4-BE49-F238E27FC236}">
                <a16:creationId xmlns:a16="http://schemas.microsoft.com/office/drawing/2014/main" id="{8B9A59EF-8F70-D14B-233A-0E6FFFD1BCD0}"/>
              </a:ext>
            </a:extLst>
          </p:cNvPr>
          <p:cNvSpPr txBox="1"/>
          <p:nvPr/>
        </p:nvSpPr>
        <p:spPr>
          <a:xfrm>
            <a:off x="3392956" y="2496572"/>
            <a:ext cx="5406087" cy="2123658"/>
          </a:xfrm>
          <a:prstGeom prst="rect">
            <a:avLst/>
          </a:prstGeom>
          <a:noFill/>
        </p:spPr>
        <p:txBody>
          <a:bodyPr wrap="square" rtlCol="0">
            <a:spAutoFit/>
          </a:bodyPr>
          <a:lstStyle/>
          <a:p>
            <a:pPr algn="ctr"/>
            <a:r>
              <a:rPr lang="en-US" altLang="zh-CN" sz="6600" b="1" dirty="0">
                <a:solidFill>
                  <a:schemeClr val="bg1">
                    <a:lumMod val="95000"/>
                  </a:schemeClr>
                </a:solidFill>
                <a:latin typeface="Georgia" panose="02040502050405020303" pitchFamily="18" charset="0"/>
                <a:ea typeface="HEITI TC MEDIUM" pitchFamily="2" charset="-128"/>
                <a:cs typeface="Arial" panose="020B0604020202020204" pitchFamily="34" charset="0"/>
              </a:rPr>
              <a:t>Results</a:t>
            </a:r>
            <a:r>
              <a:rPr lang="zh-CN" altLang="en-US" sz="6600"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a:t>
            </a:r>
            <a:r>
              <a:rPr lang="en-US" altLang="zh-CN" sz="6600" b="1" dirty="0">
                <a:solidFill>
                  <a:schemeClr val="bg1">
                    <a:lumMod val="95000"/>
                  </a:schemeClr>
                </a:solidFill>
                <a:latin typeface="Georgia" panose="02040502050405020303" pitchFamily="18" charset="0"/>
                <a:ea typeface="HEITI TC MEDIUM" pitchFamily="2" charset="-128"/>
                <a:cs typeface="Arial" panose="020B0604020202020204" pitchFamily="34" charset="0"/>
              </a:rPr>
              <a:t>and</a:t>
            </a:r>
          </a:p>
          <a:p>
            <a:pPr algn="ctr"/>
            <a:r>
              <a:rPr lang="en-US" altLang="zh-CN" sz="6600" b="1" dirty="0">
                <a:solidFill>
                  <a:schemeClr val="bg1">
                    <a:lumMod val="95000"/>
                  </a:schemeClr>
                </a:solidFill>
                <a:latin typeface="Georgia" panose="02040502050405020303" pitchFamily="18" charset="0"/>
                <a:ea typeface="HEITI TC MEDIUM" pitchFamily="2" charset="-128"/>
                <a:cs typeface="Arial" panose="020B0604020202020204" pitchFamily="34" charset="0"/>
              </a:rPr>
              <a:t>Discussion</a:t>
            </a:r>
          </a:p>
        </p:txBody>
      </p:sp>
    </p:spTree>
    <p:extLst>
      <p:ext uri="{BB962C8B-B14F-4D97-AF65-F5344CB8AC3E}">
        <p14:creationId xmlns:p14="http://schemas.microsoft.com/office/powerpoint/2010/main" val="2159013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52143" y="531567"/>
            <a:ext cx="7463840" cy="1077218"/>
          </a:xfrm>
          <a:prstGeom prst="rect">
            <a:avLst/>
          </a:prstGeom>
          <a:noFill/>
        </p:spPr>
        <p:txBody>
          <a:bodyPr wrap="square" rtlCol="0">
            <a:spAutoFit/>
          </a:bodyPr>
          <a:lstStyle/>
          <a:p>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1.</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Analysis of dictionary use</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pPr>
            <a:r>
              <a:rPr kumimoji="0" lang="zh-CN" altLang="en-US" sz="3200" b="1" i="0" u="none" strike="noStrike" kern="1200" cap="none" spc="0" normalizeH="0" baseline="0" noProof="0" dirty="0">
                <a:ln>
                  <a:noFill/>
                </a:ln>
                <a:solidFill>
                  <a:srgbClr val="633869"/>
                </a:solidFill>
                <a:effectLst/>
                <a:uLnTx/>
                <a:uFillTx/>
                <a:latin typeface="Times New Roman" panose="02020603050405020304" pitchFamily="18" charset="0"/>
                <a:ea typeface="HEITI TC MEDIUM" pitchFamily="2" charset="-128"/>
                <a:cs typeface="Times New Roman" panose="02020603050405020304" pitchFamily="18" charset="0"/>
              </a:rPr>
              <a:t> </a:t>
            </a:r>
          </a:p>
        </p:txBody>
      </p:sp>
      <p:pic>
        <p:nvPicPr>
          <p:cNvPr id="5" name="Picture 4"/>
          <p:cNvPicPr>
            <a:picLocks noChangeAspect="1"/>
          </p:cNvPicPr>
          <p:nvPr/>
        </p:nvPicPr>
        <p:blipFill>
          <a:blip r:embed="rId9"/>
          <a:stretch>
            <a:fillRect/>
          </a:stretch>
        </p:blipFill>
        <p:spPr>
          <a:xfrm>
            <a:off x="334963" y="361854"/>
            <a:ext cx="849447" cy="669822"/>
          </a:xfrm>
          <a:prstGeom prst="rect">
            <a:avLst/>
          </a:prstGeom>
        </p:spPr>
      </p:pic>
      <p:cxnSp>
        <p:nvCxnSpPr>
          <p:cNvPr id="2" name="Straight Connector 1"/>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3239311" y="6504991"/>
            <a:ext cx="3035030" cy="291830"/>
            <a:chOff x="162212" y="6496145"/>
            <a:chExt cx="2828401" cy="291830"/>
          </a:xfrm>
          <a:solidFill>
            <a:srgbClr val="A85FB3"/>
          </a:solidFill>
        </p:grpSpPr>
        <p:sp>
          <p:nvSpPr>
            <p:cNvPr id="6" name="燕尾形 5"/>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p>
          </p:txBody>
        </p:sp>
      </p:grpSp>
      <p:sp>
        <p:nvSpPr>
          <p:cNvPr id="10" name="五边形 9"/>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p>
        </p:txBody>
      </p:sp>
      <p:grpSp>
        <p:nvGrpSpPr>
          <p:cNvPr id="11" name="组合 10"/>
          <p:cNvGrpSpPr/>
          <p:nvPr/>
        </p:nvGrpSpPr>
        <p:grpSpPr>
          <a:xfrm>
            <a:off x="6257277" y="6504989"/>
            <a:ext cx="2923802" cy="291830"/>
            <a:chOff x="162212" y="6496145"/>
            <a:chExt cx="2828401" cy="291830"/>
          </a:xfrm>
        </p:grpSpPr>
        <p:sp>
          <p:nvSpPr>
            <p:cNvPr id="12" name="燕尾形 11"/>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p:cNvGrpSpPr/>
          <p:nvPr/>
        </p:nvGrpSpPr>
        <p:grpSpPr>
          <a:xfrm>
            <a:off x="9161622" y="6504989"/>
            <a:ext cx="2691711" cy="291831"/>
            <a:chOff x="8647415" y="6496143"/>
            <a:chExt cx="2828401" cy="291831"/>
          </a:xfrm>
          <a:solidFill>
            <a:srgbClr val="A85FB3"/>
          </a:solidFill>
        </p:grpSpPr>
        <p:grpSp>
          <p:nvGrpSpPr>
            <p:cNvPr id="15" name="组合 14"/>
            <p:cNvGrpSpPr/>
            <p:nvPr/>
          </p:nvGrpSpPr>
          <p:grpSpPr>
            <a:xfrm>
              <a:off x="8647415" y="6496143"/>
              <a:ext cx="2828401" cy="291830"/>
              <a:chOff x="162212" y="6496145"/>
              <a:chExt cx="2828401" cy="291830"/>
            </a:xfrm>
            <a:grpFill/>
          </p:grpSpPr>
          <p:sp>
            <p:nvSpPr>
              <p:cNvPr id="16" name="燕尾形 15"/>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p>
            </p:txBody>
          </p:sp>
        </p:grpSp>
        <p:sp>
          <p:nvSpPr>
            <p:cNvPr id="18" name="矩形 17"/>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34" name="TextBox 33"/>
          <p:cNvSpPr txBox="1"/>
          <p:nvPr/>
        </p:nvSpPr>
        <p:spPr>
          <a:xfrm>
            <a:off x="1083405" y="2689619"/>
            <a:ext cx="2175596" cy="400110"/>
          </a:xfrm>
          <a:prstGeom prst="rect">
            <a:avLst/>
          </a:prstGeom>
          <a:noFill/>
        </p:spPr>
        <p:txBody>
          <a:bodyPr wrap="none" rtlCol="0">
            <a:spAutoFit/>
          </a:bodyPr>
          <a:lstStyle/>
          <a:p>
            <a:r>
              <a:rPr lang="en-US" sz="2000" b="1" dirty="0">
                <a:solidFill>
                  <a:srgbClr val="633869"/>
                </a:solidFill>
                <a:latin typeface="Times New Roman" panose="02020603050405020304" pitchFamily="18" charset="0"/>
                <a:cs typeface="Times New Roman" panose="02020603050405020304" pitchFamily="18" charset="0"/>
              </a:rPr>
              <a:t>105</a:t>
            </a:r>
            <a:r>
              <a:rPr lang="en-US" sz="2000" dirty="0">
                <a:solidFill>
                  <a:srgbClr val="633869"/>
                </a:solidFill>
                <a:latin typeface="Times New Roman" panose="02020603050405020304" pitchFamily="18" charset="0"/>
                <a:cs typeface="Times New Roman" panose="02020603050405020304" pitchFamily="18" charset="0"/>
              </a:rPr>
              <a:t> questionnaires </a:t>
            </a:r>
          </a:p>
        </p:txBody>
      </p:sp>
      <p:sp>
        <p:nvSpPr>
          <p:cNvPr id="35" name="Google Shape;9757;p57"/>
          <p:cNvSpPr/>
          <p:nvPr/>
        </p:nvSpPr>
        <p:spPr>
          <a:xfrm>
            <a:off x="595474" y="3361376"/>
            <a:ext cx="348301" cy="341418"/>
          </a:xfrm>
          <a:custGeom>
            <a:avLst/>
            <a:gdLst/>
            <a:ahLst/>
            <a:cxnLst/>
            <a:rect l="l" t="t" r="r" b="b"/>
            <a:pathLst>
              <a:path w="19787" h="19396" extrusionOk="0">
                <a:moveTo>
                  <a:pt x="16583" y="1203"/>
                </a:moveTo>
                <a:cubicBezTo>
                  <a:pt x="17017" y="1203"/>
                  <a:pt x="17451" y="1370"/>
                  <a:pt x="17782" y="1702"/>
                </a:cubicBezTo>
                <a:cubicBezTo>
                  <a:pt x="18446" y="2363"/>
                  <a:pt x="18446" y="3438"/>
                  <a:pt x="17782" y="4102"/>
                </a:cubicBezTo>
                <a:lnTo>
                  <a:pt x="16565" y="5319"/>
                </a:lnTo>
                <a:lnTo>
                  <a:pt x="14165" y="2918"/>
                </a:lnTo>
                <a:lnTo>
                  <a:pt x="15382" y="1702"/>
                </a:lnTo>
                <a:cubicBezTo>
                  <a:pt x="15714" y="1370"/>
                  <a:pt x="16149" y="1203"/>
                  <a:pt x="16583" y="1203"/>
                </a:cubicBezTo>
                <a:close/>
                <a:moveTo>
                  <a:pt x="13362" y="3719"/>
                </a:moveTo>
                <a:lnTo>
                  <a:pt x="14162" y="4519"/>
                </a:lnTo>
                <a:lnTo>
                  <a:pt x="4587" y="14096"/>
                </a:lnTo>
                <a:cubicBezTo>
                  <a:pt x="4255" y="13861"/>
                  <a:pt x="3884" y="13692"/>
                  <a:pt x="3488" y="13595"/>
                </a:cubicBezTo>
                <a:lnTo>
                  <a:pt x="13310" y="3770"/>
                </a:lnTo>
                <a:lnTo>
                  <a:pt x="13362" y="3719"/>
                </a:lnTo>
                <a:close/>
                <a:moveTo>
                  <a:pt x="14965" y="5322"/>
                </a:moveTo>
                <a:lnTo>
                  <a:pt x="15765" y="6122"/>
                </a:lnTo>
                <a:lnTo>
                  <a:pt x="15714" y="6173"/>
                </a:lnTo>
                <a:lnTo>
                  <a:pt x="5888" y="15996"/>
                </a:lnTo>
                <a:cubicBezTo>
                  <a:pt x="5792" y="15600"/>
                  <a:pt x="5623" y="15229"/>
                  <a:pt x="5387" y="14897"/>
                </a:cubicBezTo>
                <a:lnTo>
                  <a:pt x="14965" y="5322"/>
                </a:lnTo>
                <a:close/>
                <a:moveTo>
                  <a:pt x="2704" y="14631"/>
                </a:moveTo>
                <a:cubicBezTo>
                  <a:pt x="3925" y="14631"/>
                  <a:pt x="4911" y="15655"/>
                  <a:pt x="4850" y="16889"/>
                </a:cubicBezTo>
                <a:lnTo>
                  <a:pt x="3736" y="17249"/>
                </a:lnTo>
                <a:cubicBezTo>
                  <a:pt x="3449" y="16572"/>
                  <a:pt x="2911" y="16035"/>
                  <a:pt x="2235" y="15748"/>
                </a:cubicBezTo>
                <a:lnTo>
                  <a:pt x="2594" y="14634"/>
                </a:lnTo>
                <a:cubicBezTo>
                  <a:pt x="2631" y="14632"/>
                  <a:pt x="2667" y="14631"/>
                  <a:pt x="2704" y="14631"/>
                </a:cubicBezTo>
                <a:close/>
                <a:moveTo>
                  <a:pt x="1888" y="16835"/>
                </a:moveTo>
                <a:cubicBezTo>
                  <a:pt x="2217" y="17001"/>
                  <a:pt x="2483" y="17267"/>
                  <a:pt x="2649" y="17596"/>
                </a:cubicBezTo>
                <a:lnTo>
                  <a:pt x="1528" y="17955"/>
                </a:lnTo>
                <a:lnTo>
                  <a:pt x="1888" y="16835"/>
                </a:lnTo>
                <a:close/>
                <a:moveTo>
                  <a:pt x="16654" y="1"/>
                </a:moveTo>
                <a:cubicBezTo>
                  <a:pt x="15897" y="1"/>
                  <a:pt x="15141" y="302"/>
                  <a:pt x="14581" y="901"/>
                </a:cubicBezTo>
                <a:lnTo>
                  <a:pt x="11710" y="3770"/>
                </a:lnTo>
                <a:lnTo>
                  <a:pt x="1882" y="13601"/>
                </a:lnTo>
                <a:cubicBezTo>
                  <a:pt x="1861" y="13619"/>
                  <a:pt x="1842" y="13641"/>
                  <a:pt x="1827" y="13662"/>
                </a:cubicBezTo>
                <a:lnTo>
                  <a:pt x="1809" y="13677"/>
                </a:lnTo>
                <a:lnTo>
                  <a:pt x="1788" y="13695"/>
                </a:lnTo>
                <a:cubicBezTo>
                  <a:pt x="1782" y="13701"/>
                  <a:pt x="1773" y="13707"/>
                  <a:pt x="1767" y="13716"/>
                </a:cubicBezTo>
                <a:cubicBezTo>
                  <a:pt x="1761" y="13722"/>
                  <a:pt x="1755" y="13725"/>
                  <a:pt x="1752" y="13731"/>
                </a:cubicBezTo>
                <a:cubicBezTo>
                  <a:pt x="1746" y="13737"/>
                  <a:pt x="1737" y="13746"/>
                  <a:pt x="1728" y="13755"/>
                </a:cubicBezTo>
                <a:lnTo>
                  <a:pt x="1716" y="13773"/>
                </a:lnTo>
                <a:cubicBezTo>
                  <a:pt x="1710" y="13782"/>
                  <a:pt x="1704" y="13789"/>
                  <a:pt x="1698" y="13801"/>
                </a:cubicBezTo>
                <a:cubicBezTo>
                  <a:pt x="1688" y="13810"/>
                  <a:pt x="1688" y="13813"/>
                  <a:pt x="1685" y="13819"/>
                </a:cubicBezTo>
                <a:cubicBezTo>
                  <a:pt x="1679" y="13825"/>
                  <a:pt x="1673" y="13837"/>
                  <a:pt x="1667" y="13846"/>
                </a:cubicBezTo>
                <a:cubicBezTo>
                  <a:pt x="1661" y="13855"/>
                  <a:pt x="1658" y="13861"/>
                  <a:pt x="1655" y="13870"/>
                </a:cubicBezTo>
                <a:cubicBezTo>
                  <a:pt x="1652" y="13879"/>
                  <a:pt x="1646" y="13885"/>
                  <a:pt x="1643" y="13894"/>
                </a:cubicBezTo>
                <a:cubicBezTo>
                  <a:pt x="1640" y="13903"/>
                  <a:pt x="1634" y="13918"/>
                  <a:pt x="1631" y="13933"/>
                </a:cubicBezTo>
                <a:cubicBezTo>
                  <a:pt x="1631" y="13936"/>
                  <a:pt x="1625" y="13939"/>
                  <a:pt x="1625" y="13943"/>
                </a:cubicBezTo>
                <a:lnTo>
                  <a:pt x="1625" y="13949"/>
                </a:lnTo>
                <a:cubicBezTo>
                  <a:pt x="1625" y="13949"/>
                  <a:pt x="1625" y="13952"/>
                  <a:pt x="1625" y="13952"/>
                </a:cubicBezTo>
                <a:lnTo>
                  <a:pt x="118" y="18656"/>
                </a:lnTo>
                <a:cubicBezTo>
                  <a:pt x="1" y="19021"/>
                  <a:pt x="272" y="19393"/>
                  <a:pt x="656" y="19396"/>
                </a:cubicBezTo>
                <a:cubicBezTo>
                  <a:pt x="713" y="19396"/>
                  <a:pt x="771" y="19387"/>
                  <a:pt x="828" y="19368"/>
                </a:cubicBezTo>
                <a:lnTo>
                  <a:pt x="5538" y="17859"/>
                </a:lnTo>
                <a:lnTo>
                  <a:pt x="5547" y="17856"/>
                </a:lnTo>
                <a:cubicBezTo>
                  <a:pt x="5559" y="17853"/>
                  <a:pt x="5571" y="17847"/>
                  <a:pt x="5584" y="17844"/>
                </a:cubicBezTo>
                <a:lnTo>
                  <a:pt x="5599" y="17838"/>
                </a:lnTo>
                <a:cubicBezTo>
                  <a:pt x="5611" y="17832"/>
                  <a:pt x="5623" y="17826"/>
                  <a:pt x="5635" y="17819"/>
                </a:cubicBezTo>
                <a:cubicBezTo>
                  <a:pt x="5650" y="17810"/>
                  <a:pt x="5653" y="17810"/>
                  <a:pt x="5659" y="17804"/>
                </a:cubicBezTo>
                <a:cubicBezTo>
                  <a:pt x="5668" y="17798"/>
                  <a:pt x="5680" y="17792"/>
                  <a:pt x="5689" y="17786"/>
                </a:cubicBezTo>
                <a:cubicBezTo>
                  <a:pt x="5698" y="17780"/>
                  <a:pt x="5701" y="17777"/>
                  <a:pt x="5710" y="17771"/>
                </a:cubicBezTo>
                <a:lnTo>
                  <a:pt x="5728" y="17756"/>
                </a:lnTo>
                <a:lnTo>
                  <a:pt x="5750" y="17738"/>
                </a:lnTo>
                <a:cubicBezTo>
                  <a:pt x="5756" y="17732"/>
                  <a:pt x="5762" y="17726"/>
                  <a:pt x="5768" y="17720"/>
                </a:cubicBezTo>
                <a:cubicBezTo>
                  <a:pt x="5774" y="17714"/>
                  <a:pt x="5780" y="17708"/>
                  <a:pt x="5783" y="17702"/>
                </a:cubicBezTo>
                <a:lnTo>
                  <a:pt x="5798" y="17687"/>
                </a:lnTo>
                <a:cubicBezTo>
                  <a:pt x="5810" y="17678"/>
                  <a:pt x="5819" y="17669"/>
                  <a:pt x="5828" y="17659"/>
                </a:cubicBezTo>
                <a:lnTo>
                  <a:pt x="15714" y="7777"/>
                </a:lnTo>
                <a:lnTo>
                  <a:pt x="18582" y="4902"/>
                </a:lnTo>
                <a:cubicBezTo>
                  <a:pt x="19754" y="3809"/>
                  <a:pt x="19787" y="1961"/>
                  <a:pt x="18655" y="829"/>
                </a:cubicBezTo>
                <a:cubicBezTo>
                  <a:pt x="18102" y="276"/>
                  <a:pt x="17378" y="1"/>
                  <a:pt x="16654"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633869"/>
              </a:solidFill>
              <a:latin typeface="Times New Roman" panose="02020603050405020304" pitchFamily="18" charset="0"/>
              <a:cs typeface="Times New Roman" panose="02020603050405020304" pitchFamily="18" charset="0"/>
            </a:endParaRPr>
          </a:p>
        </p:txBody>
      </p:sp>
      <p:grpSp>
        <p:nvGrpSpPr>
          <p:cNvPr id="36" name="Google Shape;527;p33"/>
          <p:cNvGrpSpPr/>
          <p:nvPr/>
        </p:nvGrpSpPr>
        <p:grpSpPr>
          <a:xfrm>
            <a:off x="595474" y="2675377"/>
            <a:ext cx="400928" cy="397816"/>
            <a:chOff x="-48266125" y="1973375"/>
            <a:chExt cx="302450" cy="300125"/>
          </a:xfrm>
          <a:solidFill>
            <a:srgbClr val="FFC000"/>
          </a:solidFill>
        </p:grpSpPr>
        <p:sp>
          <p:nvSpPr>
            <p:cNvPr id="37" name="Google Shape;528;p33"/>
            <p:cNvSpPr/>
            <p:nvPr/>
          </p:nvSpPr>
          <p:spPr>
            <a:xfrm>
              <a:off x="-48212575" y="2045050"/>
              <a:ext cx="122900" cy="123700"/>
            </a:xfrm>
            <a:custGeom>
              <a:avLst/>
              <a:gdLst/>
              <a:ahLst/>
              <a:cxnLst/>
              <a:rect l="l" t="t" r="r" b="b"/>
              <a:pathLst>
                <a:path w="4916" h="4948" extrusionOk="0">
                  <a:moveTo>
                    <a:pt x="1765" y="662"/>
                  </a:moveTo>
                  <a:cubicBezTo>
                    <a:pt x="2237" y="662"/>
                    <a:pt x="2647" y="946"/>
                    <a:pt x="2741" y="1387"/>
                  </a:cubicBezTo>
                  <a:lnTo>
                    <a:pt x="1765" y="1387"/>
                  </a:lnTo>
                  <a:cubicBezTo>
                    <a:pt x="1576" y="1387"/>
                    <a:pt x="1418" y="1545"/>
                    <a:pt x="1418" y="1734"/>
                  </a:cubicBezTo>
                  <a:lnTo>
                    <a:pt x="1418" y="2710"/>
                  </a:lnTo>
                  <a:cubicBezTo>
                    <a:pt x="1009" y="2584"/>
                    <a:pt x="725" y="2206"/>
                    <a:pt x="725" y="1734"/>
                  </a:cubicBezTo>
                  <a:cubicBezTo>
                    <a:pt x="725" y="1135"/>
                    <a:pt x="1166" y="662"/>
                    <a:pt x="1765" y="662"/>
                  </a:cubicBezTo>
                  <a:close/>
                  <a:moveTo>
                    <a:pt x="2741" y="2080"/>
                  </a:moveTo>
                  <a:cubicBezTo>
                    <a:pt x="2647" y="2395"/>
                    <a:pt x="2395" y="2616"/>
                    <a:pt x="2111" y="2710"/>
                  </a:cubicBezTo>
                  <a:lnTo>
                    <a:pt x="2111" y="2080"/>
                  </a:lnTo>
                  <a:close/>
                  <a:moveTo>
                    <a:pt x="4254" y="2080"/>
                  </a:moveTo>
                  <a:lnTo>
                    <a:pt x="4254" y="4191"/>
                  </a:lnTo>
                  <a:lnTo>
                    <a:pt x="2143" y="4191"/>
                  </a:lnTo>
                  <a:lnTo>
                    <a:pt x="2143" y="3466"/>
                  </a:lnTo>
                  <a:cubicBezTo>
                    <a:pt x="2804" y="3309"/>
                    <a:pt x="3340" y="2805"/>
                    <a:pt x="3497" y="2080"/>
                  </a:cubicBezTo>
                  <a:close/>
                  <a:moveTo>
                    <a:pt x="1765" y="1"/>
                  </a:moveTo>
                  <a:cubicBezTo>
                    <a:pt x="788" y="1"/>
                    <a:pt x="0" y="788"/>
                    <a:pt x="0" y="1765"/>
                  </a:cubicBezTo>
                  <a:cubicBezTo>
                    <a:pt x="0" y="2616"/>
                    <a:pt x="599" y="3340"/>
                    <a:pt x="1418" y="3498"/>
                  </a:cubicBezTo>
                  <a:lnTo>
                    <a:pt x="1418" y="4601"/>
                  </a:lnTo>
                  <a:cubicBezTo>
                    <a:pt x="1418" y="4790"/>
                    <a:pt x="1576" y="4947"/>
                    <a:pt x="1765" y="4947"/>
                  </a:cubicBezTo>
                  <a:lnTo>
                    <a:pt x="4569" y="4947"/>
                  </a:lnTo>
                  <a:cubicBezTo>
                    <a:pt x="4758" y="4947"/>
                    <a:pt x="4915" y="4790"/>
                    <a:pt x="4915" y="4601"/>
                  </a:cubicBezTo>
                  <a:lnTo>
                    <a:pt x="4915" y="1797"/>
                  </a:lnTo>
                  <a:cubicBezTo>
                    <a:pt x="4915" y="1576"/>
                    <a:pt x="4758" y="1419"/>
                    <a:pt x="4600" y="1419"/>
                  </a:cubicBezTo>
                  <a:lnTo>
                    <a:pt x="3497" y="1419"/>
                  </a:lnTo>
                  <a:cubicBezTo>
                    <a:pt x="3340" y="631"/>
                    <a:pt x="2647" y="1"/>
                    <a:pt x="17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sp>
          <p:nvSpPr>
            <p:cNvPr id="38" name="Google Shape;529;p33"/>
            <p:cNvSpPr/>
            <p:nvPr/>
          </p:nvSpPr>
          <p:spPr>
            <a:xfrm>
              <a:off x="-48266125" y="1973375"/>
              <a:ext cx="229933" cy="299894"/>
            </a:xfrm>
            <a:custGeom>
              <a:avLst/>
              <a:gdLst/>
              <a:ahLst/>
              <a:cxnLst/>
              <a:rect l="l" t="t" r="r" b="b"/>
              <a:pathLst>
                <a:path w="9200" h="12005" extrusionOk="0">
                  <a:moveTo>
                    <a:pt x="7057" y="1198"/>
                  </a:moveTo>
                  <a:lnTo>
                    <a:pt x="7971" y="2112"/>
                  </a:lnTo>
                  <a:lnTo>
                    <a:pt x="7057" y="2112"/>
                  </a:lnTo>
                  <a:lnTo>
                    <a:pt x="7057" y="1198"/>
                  </a:lnTo>
                  <a:close/>
                  <a:moveTo>
                    <a:pt x="6396" y="694"/>
                  </a:moveTo>
                  <a:lnTo>
                    <a:pt x="6396" y="2458"/>
                  </a:lnTo>
                  <a:cubicBezTo>
                    <a:pt x="6396" y="2679"/>
                    <a:pt x="6553" y="2836"/>
                    <a:pt x="6742" y="2836"/>
                  </a:cubicBezTo>
                  <a:lnTo>
                    <a:pt x="8506" y="2836"/>
                  </a:lnTo>
                  <a:lnTo>
                    <a:pt x="8506" y="11280"/>
                  </a:lnTo>
                  <a:lnTo>
                    <a:pt x="756" y="11280"/>
                  </a:lnTo>
                  <a:lnTo>
                    <a:pt x="756" y="694"/>
                  </a:lnTo>
                  <a:close/>
                  <a:moveTo>
                    <a:pt x="378" y="1"/>
                  </a:moveTo>
                  <a:cubicBezTo>
                    <a:pt x="158" y="1"/>
                    <a:pt x="0" y="158"/>
                    <a:pt x="0" y="347"/>
                  </a:cubicBezTo>
                  <a:lnTo>
                    <a:pt x="0" y="11658"/>
                  </a:lnTo>
                  <a:cubicBezTo>
                    <a:pt x="0" y="11847"/>
                    <a:pt x="158" y="12004"/>
                    <a:pt x="378" y="12004"/>
                  </a:cubicBezTo>
                  <a:lnTo>
                    <a:pt x="8790" y="12004"/>
                  </a:lnTo>
                  <a:cubicBezTo>
                    <a:pt x="8979" y="12004"/>
                    <a:pt x="9136" y="11847"/>
                    <a:pt x="9136" y="11658"/>
                  </a:cubicBezTo>
                  <a:lnTo>
                    <a:pt x="9136" y="2458"/>
                  </a:lnTo>
                  <a:cubicBezTo>
                    <a:pt x="9199" y="2395"/>
                    <a:pt x="9168" y="2301"/>
                    <a:pt x="9073" y="2238"/>
                  </a:cubicBezTo>
                  <a:lnTo>
                    <a:pt x="6931" y="95"/>
                  </a:lnTo>
                  <a:cubicBezTo>
                    <a:pt x="6868" y="32"/>
                    <a:pt x="6805" y="1"/>
                    <a:pt x="671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sp>
          <p:nvSpPr>
            <p:cNvPr id="39" name="Google Shape;530;p33"/>
            <p:cNvSpPr/>
            <p:nvPr/>
          </p:nvSpPr>
          <p:spPr>
            <a:xfrm>
              <a:off x="-48018025" y="1991500"/>
              <a:ext cx="54350" cy="282000"/>
            </a:xfrm>
            <a:custGeom>
              <a:avLst/>
              <a:gdLst/>
              <a:ahLst/>
              <a:cxnLst/>
              <a:rect l="l" t="t" r="r" b="b"/>
              <a:pathLst>
                <a:path w="2174" h="11280" extrusionOk="0">
                  <a:moveTo>
                    <a:pt x="1071" y="1481"/>
                  </a:moveTo>
                  <a:lnTo>
                    <a:pt x="1260" y="2111"/>
                  </a:lnTo>
                  <a:lnTo>
                    <a:pt x="851" y="2111"/>
                  </a:lnTo>
                  <a:lnTo>
                    <a:pt x="1071" y="1481"/>
                  </a:lnTo>
                  <a:close/>
                  <a:moveTo>
                    <a:pt x="1418" y="2836"/>
                  </a:moveTo>
                  <a:lnTo>
                    <a:pt x="1418" y="7247"/>
                  </a:lnTo>
                  <a:lnTo>
                    <a:pt x="725" y="7247"/>
                  </a:lnTo>
                  <a:lnTo>
                    <a:pt x="725" y="2836"/>
                  </a:lnTo>
                  <a:close/>
                  <a:moveTo>
                    <a:pt x="1418" y="7971"/>
                  </a:moveTo>
                  <a:lnTo>
                    <a:pt x="1418" y="8664"/>
                  </a:lnTo>
                  <a:lnTo>
                    <a:pt x="725" y="8664"/>
                  </a:lnTo>
                  <a:lnTo>
                    <a:pt x="725" y="7971"/>
                  </a:lnTo>
                  <a:close/>
                  <a:moveTo>
                    <a:pt x="1449" y="9357"/>
                  </a:moveTo>
                  <a:lnTo>
                    <a:pt x="1449" y="10208"/>
                  </a:lnTo>
                  <a:cubicBezTo>
                    <a:pt x="1418" y="10397"/>
                    <a:pt x="1260" y="10555"/>
                    <a:pt x="1071" y="10555"/>
                  </a:cubicBezTo>
                  <a:cubicBezTo>
                    <a:pt x="882" y="10555"/>
                    <a:pt x="725" y="10397"/>
                    <a:pt x="725" y="10208"/>
                  </a:cubicBezTo>
                  <a:lnTo>
                    <a:pt x="725" y="9357"/>
                  </a:lnTo>
                  <a:close/>
                  <a:moveTo>
                    <a:pt x="1071" y="0"/>
                  </a:moveTo>
                  <a:cubicBezTo>
                    <a:pt x="945" y="0"/>
                    <a:pt x="788" y="95"/>
                    <a:pt x="756" y="253"/>
                  </a:cubicBezTo>
                  <a:cubicBezTo>
                    <a:pt x="0" y="2489"/>
                    <a:pt x="63" y="2363"/>
                    <a:pt x="63" y="2458"/>
                  </a:cubicBezTo>
                  <a:lnTo>
                    <a:pt x="63" y="10208"/>
                  </a:lnTo>
                  <a:cubicBezTo>
                    <a:pt x="63" y="10807"/>
                    <a:pt x="536" y="11279"/>
                    <a:pt x="1103" y="11279"/>
                  </a:cubicBezTo>
                  <a:cubicBezTo>
                    <a:pt x="1701" y="11279"/>
                    <a:pt x="2174" y="10807"/>
                    <a:pt x="2174" y="10208"/>
                  </a:cubicBezTo>
                  <a:lnTo>
                    <a:pt x="2111" y="2458"/>
                  </a:lnTo>
                  <a:lnTo>
                    <a:pt x="2111" y="2458"/>
                  </a:lnTo>
                  <a:cubicBezTo>
                    <a:pt x="2121" y="2468"/>
                    <a:pt x="2128" y="2472"/>
                    <a:pt x="2132" y="2472"/>
                  </a:cubicBezTo>
                  <a:cubicBezTo>
                    <a:pt x="2139" y="2472"/>
                    <a:pt x="2132" y="2458"/>
                    <a:pt x="2111" y="2458"/>
                  </a:cubicBezTo>
                  <a:lnTo>
                    <a:pt x="2111" y="2458"/>
                  </a:lnTo>
                  <a:lnTo>
                    <a:pt x="2111" y="2458"/>
                  </a:lnTo>
                  <a:cubicBezTo>
                    <a:pt x="2111" y="2363"/>
                    <a:pt x="2142" y="2584"/>
                    <a:pt x="1386" y="253"/>
                  </a:cubicBezTo>
                  <a:cubicBezTo>
                    <a:pt x="1355" y="95"/>
                    <a:pt x="1197" y="0"/>
                    <a:pt x="10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sp>
          <p:nvSpPr>
            <p:cNvPr id="40" name="Google Shape;531;p33"/>
            <p:cNvSpPr/>
            <p:nvPr/>
          </p:nvSpPr>
          <p:spPr>
            <a:xfrm>
              <a:off x="-48211800" y="2221475"/>
              <a:ext cx="122900" cy="17350"/>
            </a:xfrm>
            <a:custGeom>
              <a:avLst/>
              <a:gdLst/>
              <a:ahLst/>
              <a:cxnLst/>
              <a:rect l="l" t="t" r="r" b="b"/>
              <a:pathLst>
                <a:path w="4916" h="694" extrusionOk="0">
                  <a:moveTo>
                    <a:pt x="347" y="1"/>
                  </a:moveTo>
                  <a:cubicBezTo>
                    <a:pt x="158" y="1"/>
                    <a:pt x="1" y="158"/>
                    <a:pt x="1" y="347"/>
                  </a:cubicBezTo>
                  <a:cubicBezTo>
                    <a:pt x="1" y="536"/>
                    <a:pt x="158" y="694"/>
                    <a:pt x="347" y="694"/>
                  </a:cubicBezTo>
                  <a:lnTo>
                    <a:pt x="4569" y="694"/>
                  </a:lnTo>
                  <a:cubicBezTo>
                    <a:pt x="4758" y="694"/>
                    <a:pt x="4916" y="536"/>
                    <a:pt x="4916" y="347"/>
                  </a:cubicBezTo>
                  <a:cubicBezTo>
                    <a:pt x="4884" y="158"/>
                    <a:pt x="4727" y="1"/>
                    <a:pt x="456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sp>
          <p:nvSpPr>
            <p:cNvPr id="41" name="Google Shape;532;p33"/>
            <p:cNvSpPr/>
            <p:nvPr/>
          </p:nvSpPr>
          <p:spPr>
            <a:xfrm>
              <a:off x="-48211800" y="2185250"/>
              <a:ext cx="87450" cy="18150"/>
            </a:xfrm>
            <a:custGeom>
              <a:avLst/>
              <a:gdLst/>
              <a:ahLst/>
              <a:cxnLst/>
              <a:rect l="l" t="t" r="r" b="b"/>
              <a:pathLst>
                <a:path w="3498" h="726" extrusionOk="0">
                  <a:moveTo>
                    <a:pt x="347" y="1"/>
                  </a:moveTo>
                  <a:cubicBezTo>
                    <a:pt x="158" y="1"/>
                    <a:pt x="1" y="158"/>
                    <a:pt x="1" y="379"/>
                  </a:cubicBezTo>
                  <a:cubicBezTo>
                    <a:pt x="1" y="568"/>
                    <a:pt x="158" y="725"/>
                    <a:pt x="347" y="725"/>
                  </a:cubicBezTo>
                  <a:lnTo>
                    <a:pt x="3151" y="725"/>
                  </a:lnTo>
                  <a:cubicBezTo>
                    <a:pt x="3372" y="725"/>
                    <a:pt x="3498" y="568"/>
                    <a:pt x="3498" y="379"/>
                  </a:cubicBezTo>
                  <a:cubicBezTo>
                    <a:pt x="3498" y="158"/>
                    <a:pt x="3372" y="1"/>
                    <a:pt x="315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sp>
          <p:nvSpPr>
            <p:cNvPr id="42" name="Google Shape;533;p33"/>
            <p:cNvSpPr/>
            <p:nvPr/>
          </p:nvSpPr>
          <p:spPr>
            <a:xfrm>
              <a:off x="-48106250" y="2185250"/>
              <a:ext cx="17350" cy="18150"/>
            </a:xfrm>
            <a:custGeom>
              <a:avLst/>
              <a:gdLst/>
              <a:ahLst/>
              <a:cxnLst/>
              <a:rect l="l" t="t" r="r" b="b"/>
              <a:pathLst>
                <a:path w="694" h="726" extrusionOk="0">
                  <a:moveTo>
                    <a:pt x="347" y="1"/>
                  </a:moveTo>
                  <a:cubicBezTo>
                    <a:pt x="158" y="1"/>
                    <a:pt x="1" y="190"/>
                    <a:pt x="1" y="379"/>
                  </a:cubicBezTo>
                  <a:cubicBezTo>
                    <a:pt x="1" y="568"/>
                    <a:pt x="158" y="725"/>
                    <a:pt x="347" y="725"/>
                  </a:cubicBezTo>
                  <a:cubicBezTo>
                    <a:pt x="536" y="725"/>
                    <a:pt x="694" y="568"/>
                    <a:pt x="694" y="379"/>
                  </a:cubicBezTo>
                  <a:cubicBezTo>
                    <a:pt x="694" y="190"/>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grpSp>
      <p:sp>
        <p:nvSpPr>
          <p:cNvPr id="43" name="TextBox 42"/>
          <p:cNvSpPr txBox="1"/>
          <p:nvPr/>
        </p:nvSpPr>
        <p:spPr>
          <a:xfrm>
            <a:off x="1083405" y="3333462"/>
            <a:ext cx="5674951" cy="400110"/>
          </a:xfrm>
          <a:prstGeom prst="rect">
            <a:avLst/>
          </a:prstGeom>
          <a:noFill/>
        </p:spPr>
        <p:txBody>
          <a:bodyPr wrap="none" rtlCol="0">
            <a:spAutoFit/>
          </a:bodyPr>
          <a:lstStyle/>
          <a:p>
            <a:r>
              <a:rPr lang="en-US" altLang="zh-CN" sz="2000" b="1" dirty="0">
                <a:solidFill>
                  <a:srgbClr val="633869"/>
                </a:solidFill>
                <a:latin typeface="Times New Roman" panose="02020603050405020304" pitchFamily="18" charset="0"/>
                <a:cs typeface="Times New Roman" panose="02020603050405020304" pitchFamily="18" charset="0"/>
              </a:rPr>
              <a:t>12</a:t>
            </a:r>
            <a:r>
              <a:rPr lang="zh-CN" altLang="en-US" sz="2000" dirty="0">
                <a:solidFill>
                  <a:srgbClr val="633869"/>
                </a:solidFill>
                <a:latin typeface="Times New Roman" panose="02020603050405020304" pitchFamily="18" charset="0"/>
                <a:cs typeface="Times New Roman" panose="02020603050405020304" pitchFamily="18" charset="0"/>
              </a:rPr>
              <a:t> </a:t>
            </a:r>
            <a:r>
              <a:rPr lang="en-US" altLang="zh-CN" sz="2000" dirty="0">
                <a:solidFill>
                  <a:srgbClr val="633869"/>
                </a:solidFill>
                <a:latin typeface="Times New Roman" panose="02020603050405020304" pitchFamily="18" charset="0"/>
                <a:cs typeface="Times New Roman" panose="02020603050405020304" pitchFamily="18" charset="0"/>
              </a:rPr>
              <a:t>background questions and </a:t>
            </a:r>
            <a:r>
              <a:rPr lang="en-US" altLang="zh-CN" sz="2000" b="1" dirty="0">
                <a:solidFill>
                  <a:srgbClr val="633869"/>
                </a:solidFill>
                <a:latin typeface="Times New Roman" panose="02020603050405020304" pitchFamily="18" charset="0"/>
                <a:cs typeface="Times New Roman" panose="02020603050405020304" pitchFamily="18" charset="0"/>
              </a:rPr>
              <a:t>10</a:t>
            </a:r>
            <a:r>
              <a:rPr lang="en-US" altLang="zh-CN" sz="2000" dirty="0">
                <a:solidFill>
                  <a:srgbClr val="633869"/>
                </a:solidFill>
                <a:latin typeface="Times New Roman" panose="02020603050405020304" pitchFamily="18" charset="0"/>
                <a:cs typeface="Times New Roman" panose="02020603050405020304" pitchFamily="18" charset="0"/>
              </a:rPr>
              <a:t> translation questions</a:t>
            </a:r>
          </a:p>
        </p:txBody>
      </p:sp>
      <p:sp>
        <p:nvSpPr>
          <p:cNvPr id="44" name="Google Shape;9930;p58"/>
          <p:cNvSpPr/>
          <p:nvPr/>
        </p:nvSpPr>
        <p:spPr>
          <a:xfrm>
            <a:off x="615538" y="4473007"/>
            <a:ext cx="219821" cy="374678"/>
          </a:xfrm>
          <a:custGeom>
            <a:avLst/>
            <a:gdLst/>
            <a:ahLst/>
            <a:cxnLst/>
            <a:rect l="l" t="t" r="r" b="b"/>
            <a:pathLst>
              <a:path w="7468" h="12729" extrusionOk="0">
                <a:moveTo>
                  <a:pt x="3715" y="5763"/>
                </a:moveTo>
                <a:cubicBezTo>
                  <a:pt x="3853" y="5763"/>
                  <a:pt x="3994" y="5833"/>
                  <a:pt x="4096" y="5955"/>
                </a:cubicBezTo>
                <a:cubicBezTo>
                  <a:pt x="4285" y="6239"/>
                  <a:pt x="4096" y="6585"/>
                  <a:pt x="3718" y="6585"/>
                </a:cubicBezTo>
                <a:cubicBezTo>
                  <a:pt x="3561" y="6585"/>
                  <a:pt x="3466" y="6491"/>
                  <a:pt x="3372" y="6396"/>
                </a:cubicBezTo>
                <a:cubicBezTo>
                  <a:pt x="3246" y="6239"/>
                  <a:pt x="3309" y="5955"/>
                  <a:pt x="3498" y="5829"/>
                </a:cubicBezTo>
                <a:cubicBezTo>
                  <a:pt x="3565" y="5784"/>
                  <a:pt x="3639" y="5763"/>
                  <a:pt x="3715" y="5763"/>
                </a:cubicBezTo>
                <a:close/>
                <a:moveTo>
                  <a:pt x="4128" y="1922"/>
                </a:moveTo>
                <a:lnTo>
                  <a:pt x="6554" y="6176"/>
                </a:lnTo>
                <a:lnTo>
                  <a:pt x="5104" y="9074"/>
                </a:lnTo>
                <a:lnTo>
                  <a:pt x="2300" y="9074"/>
                </a:lnTo>
                <a:cubicBezTo>
                  <a:pt x="1954" y="8349"/>
                  <a:pt x="977" y="6333"/>
                  <a:pt x="851" y="6176"/>
                </a:cubicBezTo>
                <a:lnTo>
                  <a:pt x="3309" y="1922"/>
                </a:lnTo>
                <a:lnTo>
                  <a:pt x="3309" y="5010"/>
                </a:lnTo>
                <a:cubicBezTo>
                  <a:pt x="2836" y="5167"/>
                  <a:pt x="2458" y="5640"/>
                  <a:pt x="2458" y="6176"/>
                </a:cubicBezTo>
                <a:cubicBezTo>
                  <a:pt x="2458" y="6837"/>
                  <a:pt x="3025" y="7436"/>
                  <a:pt x="3718" y="7436"/>
                </a:cubicBezTo>
                <a:cubicBezTo>
                  <a:pt x="4411" y="7436"/>
                  <a:pt x="4978" y="6900"/>
                  <a:pt x="4947" y="6176"/>
                </a:cubicBezTo>
                <a:cubicBezTo>
                  <a:pt x="4947" y="5640"/>
                  <a:pt x="4600" y="5199"/>
                  <a:pt x="4128" y="5010"/>
                </a:cubicBezTo>
                <a:lnTo>
                  <a:pt x="4128" y="1922"/>
                </a:lnTo>
                <a:close/>
                <a:moveTo>
                  <a:pt x="4947" y="9893"/>
                </a:moveTo>
                <a:lnTo>
                  <a:pt x="4947" y="11815"/>
                </a:lnTo>
                <a:lnTo>
                  <a:pt x="2458" y="11815"/>
                </a:lnTo>
                <a:lnTo>
                  <a:pt x="2458" y="9893"/>
                </a:lnTo>
                <a:close/>
                <a:moveTo>
                  <a:pt x="3592" y="1"/>
                </a:moveTo>
                <a:cubicBezTo>
                  <a:pt x="3529" y="32"/>
                  <a:pt x="3466" y="95"/>
                  <a:pt x="3435" y="127"/>
                </a:cubicBezTo>
                <a:cubicBezTo>
                  <a:pt x="3435" y="127"/>
                  <a:pt x="3435" y="158"/>
                  <a:pt x="3372" y="158"/>
                </a:cubicBezTo>
                <a:lnTo>
                  <a:pt x="3372" y="190"/>
                </a:lnTo>
                <a:lnTo>
                  <a:pt x="64" y="5987"/>
                </a:lnTo>
                <a:cubicBezTo>
                  <a:pt x="1" y="6113"/>
                  <a:pt x="1" y="6270"/>
                  <a:pt x="64" y="6396"/>
                </a:cubicBezTo>
                <a:lnTo>
                  <a:pt x="1670" y="9610"/>
                </a:lnTo>
                <a:lnTo>
                  <a:pt x="1670" y="12288"/>
                </a:lnTo>
                <a:cubicBezTo>
                  <a:pt x="1670" y="12540"/>
                  <a:pt x="1891" y="12729"/>
                  <a:pt x="2080" y="12729"/>
                </a:cubicBezTo>
                <a:lnTo>
                  <a:pt x="5388" y="12729"/>
                </a:lnTo>
                <a:cubicBezTo>
                  <a:pt x="5608" y="12729"/>
                  <a:pt x="5829" y="12540"/>
                  <a:pt x="5829" y="12288"/>
                </a:cubicBezTo>
                <a:lnTo>
                  <a:pt x="5829" y="9610"/>
                </a:lnTo>
                <a:lnTo>
                  <a:pt x="7436" y="6396"/>
                </a:lnTo>
                <a:cubicBezTo>
                  <a:pt x="7467" y="6239"/>
                  <a:pt x="7436" y="6113"/>
                  <a:pt x="7404" y="5987"/>
                </a:cubicBezTo>
                <a:lnTo>
                  <a:pt x="4096" y="190"/>
                </a:lnTo>
                <a:lnTo>
                  <a:pt x="4096" y="158"/>
                </a:lnTo>
                <a:cubicBezTo>
                  <a:pt x="4096" y="158"/>
                  <a:pt x="4096" y="127"/>
                  <a:pt x="4033" y="127"/>
                </a:cubicBezTo>
                <a:cubicBezTo>
                  <a:pt x="4002" y="95"/>
                  <a:pt x="3970" y="32"/>
                  <a:pt x="3876"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grpSp>
        <p:nvGrpSpPr>
          <p:cNvPr id="45" name="Google Shape;10918;p61"/>
          <p:cNvGrpSpPr/>
          <p:nvPr/>
        </p:nvGrpSpPr>
        <p:grpSpPr>
          <a:xfrm>
            <a:off x="586304" y="3900719"/>
            <a:ext cx="278288" cy="357036"/>
            <a:chOff x="-50489600" y="1947400"/>
            <a:chExt cx="233150" cy="299125"/>
          </a:xfrm>
          <a:solidFill>
            <a:srgbClr val="FFC000"/>
          </a:solidFill>
        </p:grpSpPr>
        <p:sp>
          <p:nvSpPr>
            <p:cNvPr id="46" name="Google Shape;10919;p61"/>
            <p:cNvSpPr/>
            <p:nvPr/>
          </p:nvSpPr>
          <p:spPr>
            <a:xfrm>
              <a:off x="-50382475" y="2018275"/>
              <a:ext cx="17350" cy="17350"/>
            </a:xfrm>
            <a:custGeom>
              <a:avLst/>
              <a:gdLst/>
              <a:ahLst/>
              <a:cxnLst/>
              <a:rect l="l" t="t" r="r" b="b"/>
              <a:pathLst>
                <a:path w="694" h="694" extrusionOk="0">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sp>
          <p:nvSpPr>
            <p:cNvPr id="47" name="Google Shape;10920;p61"/>
            <p:cNvSpPr/>
            <p:nvPr/>
          </p:nvSpPr>
          <p:spPr>
            <a:xfrm>
              <a:off x="-50489600" y="1947400"/>
              <a:ext cx="233150" cy="299125"/>
            </a:xfrm>
            <a:custGeom>
              <a:avLst/>
              <a:gdLst/>
              <a:ahLst/>
              <a:cxnLst/>
              <a:rect l="l" t="t" r="r" b="b"/>
              <a:pathLst>
                <a:path w="9326" h="11965" extrusionOk="0">
                  <a:moveTo>
                    <a:pt x="4632" y="725"/>
                  </a:moveTo>
                  <a:cubicBezTo>
                    <a:pt x="4821" y="725"/>
                    <a:pt x="4978" y="882"/>
                    <a:pt x="4978" y="1071"/>
                  </a:cubicBezTo>
                  <a:lnTo>
                    <a:pt x="4978" y="1449"/>
                  </a:lnTo>
                  <a:cubicBezTo>
                    <a:pt x="4884" y="1418"/>
                    <a:pt x="4758" y="1418"/>
                    <a:pt x="4632" y="1418"/>
                  </a:cubicBezTo>
                  <a:cubicBezTo>
                    <a:pt x="4506" y="1418"/>
                    <a:pt x="4411" y="1418"/>
                    <a:pt x="4285" y="1449"/>
                  </a:cubicBezTo>
                  <a:lnTo>
                    <a:pt x="4285" y="1071"/>
                  </a:lnTo>
                  <a:cubicBezTo>
                    <a:pt x="4285" y="882"/>
                    <a:pt x="4443" y="725"/>
                    <a:pt x="4632" y="725"/>
                  </a:cubicBezTo>
                  <a:close/>
                  <a:moveTo>
                    <a:pt x="4632" y="2143"/>
                  </a:moveTo>
                  <a:cubicBezTo>
                    <a:pt x="5230" y="2143"/>
                    <a:pt x="5703" y="2615"/>
                    <a:pt x="5703" y="3182"/>
                  </a:cubicBezTo>
                  <a:cubicBezTo>
                    <a:pt x="5703" y="3781"/>
                    <a:pt x="5230" y="4253"/>
                    <a:pt x="4632" y="4253"/>
                  </a:cubicBezTo>
                  <a:cubicBezTo>
                    <a:pt x="4033" y="4253"/>
                    <a:pt x="3592" y="3781"/>
                    <a:pt x="3592" y="3182"/>
                  </a:cubicBezTo>
                  <a:cubicBezTo>
                    <a:pt x="3592" y="2615"/>
                    <a:pt x="4033" y="2143"/>
                    <a:pt x="4632" y="2143"/>
                  </a:cubicBezTo>
                  <a:close/>
                  <a:moveTo>
                    <a:pt x="4632" y="5356"/>
                  </a:moveTo>
                  <a:lnTo>
                    <a:pt x="6018" y="8191"/>
                  </a:lnTo>
                  <a:cubicBezTo>
                    <a:pt x="5671" y="8349"/>
                    <a:pt x="5356" y="8443"/>
                    <a:pt x="4978" y="8443"/>
                  </a:cubicBezTo>
                  <a:lnTo>
                    <a:pt x="4978" y="8065"/>
                  </a:lnTo>
                  <a:cubicBezTo>
                    <a:pt x="4978" y="7876"/>
                    <a:pt x="4821" y="7719"/>
                    <a:pt x="4632" y="7719"/>
                  </a:cubicBezTo>
                  <a:cubicBezTo>
                    <a:pt x="4443" y="7719"/>
                    <a:pt x="4285" y="7876"/>
                    <a:pt x="4285" y="8065"/>
                  </a:cubicBezTo>
                  <a:lnTo>
                    <a:pt x="4285" y="8443"/>
                  </a:lnTo>
                  <a:cubicBezTo>
                    <a:pt x="3939" y="8380"/>
                    <a:pt x="3592" y="8317"/>
                    <a:pt x="3246" y="8191"/>
                  </a:cubicBezTo>
                  <a:lnTo>
                    <a:pt x="4632" y="5356"/>
                  </a:lnTo>
                  <a:close/>
                  <a:moveTo>
                    <a:pt x="3466" y="4505"/>
                  </a:moveTo>
                  <a:cubicBezTo>
                    <a:pt x="3624" y="4663"/>
                    <a:pt x="3844" y="4757"/>
                    <a:pt x="4096" y="4852"/>
                  </a:cubicBezTo>
                  <a:cubicBezTo>
                    <a:pt x="4033" y="5009"/>
                    <a:pt x="1481" y="10271"/>
                    <a:pt x="1450" y="10365"/>
                  </a:cubicBezTo>
                  <a:cubicBezTo>
                    <a:pt x="1381" y="10504"/>
                    <a:pt x="1261" y="10591"/>
                    <a:pt x="1127" y="10591"/>
                  </a:cubicBezTo>
                  <a:cubicBezTo>
                    <a:pt x="1078" y="10591"/>
                    <a:pt x="1028" y="10580"/>
                    <a:pt x="977" y="10554"/>
                  </a:cubicBezTo>
                  <a:cubicBezTo>
                    <a:pt x="820" y="10491"/>
                    <a:pt x="694" y="10271"/>
                    <a:pt x="788" y="10082"/>
                  </a:cubicBezTo>
                  <a:lnTo>
                    <a:pt x="3466" y="4505"/>
                  </a:lnTo>
                  <a:close/>
                  <a:moveTo>
                    <a:pt x="5829" y="4537"/>
                  </a:moveTo>
                  <a:lnTo>
                    <a:pt x="8507" y="10113"/>
                  </a:lnTo>
                  <a:cubicBezTo>
                    <a:pt x="8570" y="10271"/>
                    <a:pt x="8507" y="10523"/>
                    <a:pt x="8318" y="10586"/>
                  </a:cubicBezTo>
                  <a:cubicBezTo>
                    <a:pt x="8271" y="10599"/>
                    <a:pt x="8225" y="10606"/>
                    <a:pt x="8181" y="10606"/>
                  </a:cubicBezTo>
                  <a:cubicBezTo>
                    <a:pt x="8021" y="10606"/>
                    <a:pt x="7888" y="10521"/>
                    <a:pt x="7814" y="10397"/>
                  </a:cubicBezTo>
                  <a:cubicBezTo>
                    <a:pt x="7719" y="10176"/>
                    <a:pt x="5293" y="5167"/>
                    <a:pt x="5199" y="4883"/>
                  </a:cubicBezTo>
                  <a:cubicBezTo>
                    <a:pt x="5419" y="4820"/>
                    <a:pt x="5608" y="4694"/>
                    <a:pt x="5829" y="4537"/>
                  </a:cubicBezTo>
                  <a:close/>
                  <a:moveTo>
                    <a:pt x="4632" y="0"/>
                  </a:moveTo>
                  <a:cubicBezTo>
                    <a:pt x="4033" y="0"/>
                    <a:pt x="3592" y="473"/>
                    <a:pt x="3592" y="1071"/>
                  </a:cubicBezTo>
                  <a:lnTo>
                    <a:pt x="3592" y="1764"/>
                  </a:lnTo>
                  <a:cubicBezTo>
                    <a:pt x="3151" y="2080"/>
                    <a:pt x="2867" y="2584"/>
                    <a:pt x="2867" y="3182"/>
                  </a:cubicBezTo>
                  <a:cubicBezTo>
                    <a:pt x="2867" y="3434"/>
                    <a:pt x="2899" y="3655"/>
                    <a:pt x="3025" y="3875"/>
                  </a:cubicBezTo>
                  <a:lnTo>
                    <a:pt x="1576" y="6900"/>
                  </a:lnTo>
                  <a:cubicBezTo>
                    <a:pt x="1355" y="6648"/>
                    <a:pt x="1229" y="6396"/>
                    <a:pt x="1103" y="6081"/>
                  </a:cubicBezTo>
                  <a:cubicBezTo>
                    <a:pt x="1032" y="5914"/>
                    <a:pt x="906" y="5837"/>
                    <a:pt x="767" y="5837"/>
                  </a:cubicBezTo>
                  <a:cubicBezTo>
                    <a:pt x="722" y="5837"/>
                    <a:pt x="676" y="5845"/>
                    <a:pt x="631" y="5860"/>
                  </a:cubicBezTo>
                  <a:cubicBezTo>
                    <a:pt x="442" y="5955"/>
                    <a:pt x="347" y="6144"/>
                    <a:pt x="442" y="6333"/>
                  </a:cubicBezTo>
                  <a:cubicBezTo>
                    <a:pt x="631" y="6805"/>
                    <a:pt x="883" y="7215"/>
                    <a:pt x="1229" y="7593"/>
                  </a:cubicBezTo>
                  <a:lnTo>
                    <a:pt x="158" y="9798"/>
                  </a:lnTo>
                  <a:cubicBezTo>
                    <a:pt x="1" y="10208"/>
                    <a:pt x="64" y="10649"/>
                    <a:pt x="347" y="10964"/>
                  </a:cubicBezTo>
                  <a:lnTo>
                    <a:pt x="95" y="11468"/>
                  </a:lnTo>
                  <a:cubicBezTo>
                    <a:pt x="32" y="11625"/>
                    <a:pt x="95" y="11846"/>
                    <a:pt x="253" y="11941"/>
                  </a:cubicBezTo>
                  <a:cubicBezTo>
                    <a:pt x="293" y="11957"/>
                    <a:pt x="340" y="11965"/>
                    <a:pt x="389" y="11965"/>
                  </a:cubicBezTo>
                  <a:cubicBezTo>
                    <a:pt x="528" y="11965"/>
                    <a:pt x="678" y="11900"/>
                    <a:pt x="725" y="11783"/>
                  </a:cubicBezTo>
                  <a:lnTo>
                    <a:pt x="977" y="11247"/>
                  </a:lnTo>
                  <a:cubicBezTo>
                    <a:pt x="1027" y="11255"/>
                    <a:pt x="1077" y="11258"/>
                    <a:pt x="1127" y="11258"/>
                  </a:cubicBezTo>
                  <a:cubicBezTo>
                    <a:pt x="1521" y="11258"/>
                    <a:pt x="1912" y="11040"/>
                    <a:pt x="2080" y="10649"/>
                  </a:cubicBezTo>
                  <a:lnTo>
                    <a:pt x="2930" y="8822"/>
                  </a:lnTo>
                  <a:cubicBezTo>
                    <a:pt x="3372" y="8979"/>
                    <a:pt x="3813" y="9105"/>
                    <a:pt x="4285" y="9137"/>
                  </a:cubicBezTo>
                  <a:lnTo>
                    <a:pt x="4285" y="9483"/>
                  </a:lnTo>
                  <a:cubicBezTo>
                    <a:pt x="4285" y="9704"/>
                    <a:pt x="4443" y="9861"/>
                    <a:pt x="4632" y="9861"/>
                  </a:cubicBezTo>
                  <a:cubicBezTo>
                    <a:pt x="4821" y="9861"/>
                    <a:pt x="4978" y="9704"/>
                    <a:pt x="4978" y="9483"/>
                  </a:cubicBezTo>
                  <a:lnTo>
                    <a:pt x="4978" y="9137"/>
                  </a:lnTo>
                  <a:cubicBezTo>
                    <a:pt x="5451" y="9105"/>
                    <a:pt x="5892" y="9011"/>
                    <a:pt x="6333" y="8822"/>
                  </a:cubicBezTo>
                  <a:lnTo>
                    <a:pt x="7184" y="10649"/>
                  </a:lnTo>
                  <a:cubicBezTo>
                    <a:pt x="7382" y="11016"/>
                    <a:pt x="7732" y="11257"/>
                    <a:pt x="8143" y="11257"/>
                  </a:cubicBezTo>
                  <a:cubicBezTo>
                    <a:pt x="8190" y="11257"/>
                    <a:pt x="8238" y="11254"/>
                    <a:pt x="8286" y="11247"/>
                  </a:cubicBezTo>
                  <a:lnTo>
                    <a:pt x="8538" y="11783"/>
                  </a:lnTo>
                  <a:cubicBezTo>
                    <a:pt x="8585" y="11900"/>
                    <a:pt x="8718" y="11965"/>
                    <a:pt x="8861" y="11965"/>
                  </a:cubicBezTo>
                  <a:cubicBezTo>
                    <a:pt x="8911" y="11965"/>
                    <a:pt x="8962" y="11957"/>
                    <a:pt x="9011" y="11941"/>
                  </a:cubicBezTo>
                  <a:cubicBezTo>
                    <a:pt x="9168" y="11846"/>
                    <a:pt x="9231" y="11657"/>
                    <a:pt x="9168" y="11468"/>
                  </a:cubicBezTo>
                  <a:lnTo>
                    <a:pt x="8916" y="10964"/>
                  </a:lnTo>
                  <a:cubicBezTo>
                    <a:pt x="9200" y="10649"/>
                    <a:pt x="9326" y="10208"/>
                    <a:pt x="9137" y="9798"/>
                  </a:cubicBezTo>
                  <a:lnTo>
                    <a:pt x="8066" y="7593"/>
                  </a:lnTo>
                  <a:cubicBezTo>
                    <a:pt x="8381" y="7246"/>
                    <a:pt x="8664" y="6805"/>
                    <a:pt x="8853" y="6333"/>
                  </a:cubicBezTo>
                  <a:cubicBezTo>
                    <a:pt x="8916" y="6144"/>
                    <a:pt x="8853" y="5955"/>
                    <a:pt x="8664" y="5860"/>
                  </a:cubicBezTo>
                  <a:cubicBezTo>
                    <a:pt x="8611" y="5845"/>
                    <a:pt x="8559" y="5837"/>
                    <a:pt x="8511" y="5837"/>
                  </a:cubicBezTo>
                  <a:cubicBezTo>
                    <a:pt x="8360" y="5837"/>
                    <a:pt x="8240" y="5914"/>
                    <a:pt x="8192" y="6081"/>
                  </a:cubicBezTo>
                  <a:cubicBezTo>
                    <a:pt x="8066" y="6333"/>
                    <a:pt x="7908" y="6616"/>
                    <a:pt x="7719" y="6900"/>
                  </a:cubicBezTo>
                  <a:lnTo>
                    <a:pt x="6270" y="3875"/>
                  </a:lnTo>
                  <a:cubicBezTo>
                    <a:pt x="6333" y="3655"/>
                    <a:pt x="6396" y="3434"/>
                    <a:pt x="6396" y="3182"/>
                  </a:cubicBezTo>
                  <a:cubicBezTo>
                    <a:pt x="6396" y="2584"/>
                    <a:pt x="6144" y="2080"/>
                    <a:pt x="5703" y="1764"/>
                  </a:cubicBezTo>
                  <a:lnTo>
                    <a:pt x="5703" y="1071"/>
                  </a:lnTo>
                  <a:cubicBezTo>
                    <a:pt x="5703" y="473"/>
                    <a:pt x="5230" y="0"/>
                    <a:pt x="46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33869"/>
                </a:solidFill>
                <a:latin typeface="Times New Roman" panose="02020603050405020304" pitchFamily="18" charset="0"/>
                <a:cs typeface="Times New Roman" panose="02020603050405020304" pitchFamily="18" charset="0"/>
              </a:endParaRPr>
            </a:p>
          </p:txBody>
        </p:sp>
      </p:grpSp>
      <p:sp>
        <p:nvSpPr>
          <p:cNvPr id="48" name="TextBox 47"/>
          <p:cNvSpPr txBox="1"/>
          <p:nvPr/>
        </p:nvSpPr>
        <p:spPr>
          <a:xfrm>
            <a:off x="1083405" y="3936078"/>
            <a:ext cx="6522940" cy="400110"/>
          </a:xfrm>
          <a:prstGeom prst="rect">
            <a:avLst/>
          </a:prstGeom>
          <a:noFill/>
        </p:spPr>
        <p:txBody>
          <a:bodyPr wrap="none" rtlCol="0">
            <a:spAutoFit/>
          </a:bodyPr>
          <a:lstStyle/>
          <a:p>
            <a:r>
              <a:rPr lang="en-US" sz="2000" b="1" dirty="0">
                <a:solidFill>
                  <a:srgbClr val="633869"/>
                </a:solidFill>
                <a:latin typeface="Times New Roman" panose="02020603050405020304" pitchFamily="18" charset="0"/>
                <a:cs typeface="Times New Roman" panose="02020603050405020304" pitchFamily="18" charset="0"/>
              </a:rPr>
              <a:t>12</a:t>
            </a:r>
            <a:r>
              <a:rPr lang="en-US" sz="2000" dirty="0">
                <a:solidFill>
                  <a:srgbClr val="633869"/>
                </a:solidFill>
                <a:latin typeface="Times New Roman" panose="02020603050405020304" pitchFamily="18" charset="0"/>
                <a:cs typeface="Times New Roman" panose="02020603050405020304" pitchFamily="18" charset="0"/>
              </a:rPr>
              <a:t> factors and translation experiment performance correlation</a:t>
            </a:r>
          </a:p>
        </p:txBody>
      </p:sp>
      <p:sp>
        <p:nvSpPr>
          <p:cNvPr id="49" name="TextBox 48"/>
          <p:cNvSpPr txBox="1"/>
          <p:nvPr/>
        </p:nvSpPr>
        <p:spPr>
          <a:xfrm>
            <a:off x="1083405" y="4538694"/>
            <a:ext cx="6872972" cy="400110"/>
          </a:xfrm>
          <a:prstGeom prst="rect">
            <a:avLst/>
          </a:prstGeom>
          <a:noFill/>
        </p:spPr>
        <p:txBody>
          <a:bodyPr wrap="none" rtlCol="0">
            <a:spAutoFit/>
          </a:bodyPr>
          <a:lstStyle/>
          <a:p>
            <a:r>
              <a:rPr lang="en-US" sz="2000" dirty="0">
                <a:solidFill>
                  <a:srgbClr val="633869"/>
                </a:solidFill>
                <a:latin typeface="Times New Roman" panose="02020603050405020304" pitchFamily="18" charset="0"/>
                <a:cs typeface="Times New Roman" panose="02020603050405020304" pitchFamily="18" charset="0"/>
              </a:rPr>
              <a:t>Translations graded on 0-2 scale: 2=accurate, 1=partial, 0=wrong</a:t>
            </a:r>
          </a:p>
        </p:txBody>
      </p:sp>
      <p:grpSp>
        <p:nvGrpSpPr>
          <p:cNvPr id="9" name="组合 8"/>
          <p:cNvGrpSpPr/>
          <p:nvPr>
            <p:custDataLst>
              <p:tags r:id="rId1"/>
            </p:custDataLst>
          </p:nvPr>
        </p:nvGrpSpPr>
        <p:grpSpPr>
          <a:xfrm>
            <a:off x="7950770" y="2080592"/>
            <a:ext cx="4022725" cy="2853048"/>
            <a:chOff x="14040" y="6219"/>
            <a:chExt cx="6292" cy="8820"/>
          </a:xfrm>
        </p:grpSpPr>
        <p:sp>
          <p:nvSpPr>
            <p:cNvPr id="13" name="圆角矩形 12"/>
            <p:cNvSpPr/>
            <p:nvPr>
              <p:custDataLst>
                <p:tags r:id="rId3"/>
              </p:custDataLst>
            </p:nvPr>
          </p:nvSpPr>
          <p:spPr>
            <a:xfrm>
              <a:off x="14041" y="6219"/>
              <a:ext cx="6290" cy="8821"/>
            </a:xfrm>
            <a:prstGeom prst="roundRect">
              <a:avLst>
                <a:gd name="adj" fmla="val 4113"/>
              </a:avLst>
            </a:prstGeom>
            <a:noFill/>
            <a:ln w="25400">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3869"/>
                </a:solidFill>
                <a:latin typeface="Times New Roman" panose="02020603050405020304" pitchFamily="18" charset="0"/>
                <a:cs typeface="Times New Roman" panose="02020603050405020304" pitchFamily="18" charset="0"/>
              </a:endParaRPr>
            </a:p>
          </p:txBody>
        </p:sp>
        <p:grpSp>
          <p:nvGrpSpPr>
            <p:cNvPr id="20" name="组合 19"/>
            <p:cNvGrpSpPr/>
            <p:nvPr>
              <p:custDataLst>
                <p:tags r:id="rId4"/>
              </p:custDataLst>
            </p:nvPr>
          </p:nvGrpSpPr>
          <p:grpSpPr>
            <a:xfrm>
              <a:off x="14040" y="6219"/>
              <a:ext cx="6292" cy="330"/>
              <a:chOff x="3144520" y="1635760"/>
              <a:chExt cx="5902325" cy="209550"/>
            </a:xfrm>
          </p:grpSpPr>
          <p:sp>
            <p:nvSpPr>
              <p:cNvPr id="21" name="同侧圆角矩形 20"/>
              <p:cNvSpPr/>
              <p:nvPr>
                <p:custDataLst>
                  <p:tags r:id="rId5"/>
                </p:custDataLst>
              </p:nvPr>
            </p:nvSpPr>
            <p:spPr>
              <a:xfrm>
                <a:off x="3144520" y="1635760"/>
                <a:ext cx="5902325" cy="117475"/>
              </a:xfrm>
              <a:prstGeom prst="round2SameRect">
                <a:avLst>
                  <a:gd name="adj1" fmla="val 50000"/>
                  <a:gd name="adj2" fmla="val 0"/>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3869"/>
                  </a:solidFill>
                  <a:latin typeface="Times New Roman" panose="02020603050405020304" pitchFamily="18" charset="0"/>
                  <a:cs typeface="Times New Roman" panose="02020603050405020304" pitchFamily="18" charset="0"/>
                </a:endParaRPr>
              </a:p>
            </p:txBody>
          </p:sp>
          <p:sp>
            <p:nvSpPr>
              <p:cNvPr id="22" name="剪去同侧角的矩形 21"/>
              <p:cNvSpPr/>
              <p:nvPr>
                <p:custDataLst>
                  <p:tags r:id="rId6"/>
                </p:custDataLst>
              </p:nvPr>
            </p:nvSpPr>
            <p:spPr>
              <a:xfrm rot="10800000">
                <a:off x="5114290" y="1635760"/>
                <a:ext cx="1963420" cy="209550"/>
              </a:xfrm>
              <a:prstGeom prst="snip2SameRect">
                <a:avLst>
                  <a:gd name="adj1" fmla="val 50000"/>
                  <a:gd name="adj2" fmla="val 0"/>
                </a:avLst>
              </a:prstGeom>
              <a:solidFill>
                <a:srgbClr val="633869"/>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3869"/>
                  </a:solidFill>
                  <a:latin typeface="Times New Roman" panose="02020603050405020304" pitchFamily="18" charset="0"/>
                  <a:cs typeface="Times New Roman" panose="02020603050405020304" pitchFamily="18" charset="0"/>
                </a:endParaRPr>
              </a:p>
            </p:txBody>
          </p:sp>
        </p:grpSp>
      </p:grpSp>
      <p:sp>
        <p:nvSpPr>
          <p:cNvPr id="23" name="Title 6"/>
          <p:cNvSpPr txBox="1"/>
          <p:nvPr>
            <p:custDataLst>
              <p:tags r:id="rId2"/>
            </p:custDataLst>
          </p:nvPr>
        </p:nvSpPr>
        <p:spPr>
          <a:xfrm>
            <a:off x="8112694" y="2332081"/>
            <a:ext cx="3698875" cy="2368021"/>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auto">
              <a:lnSpc>
                <a:spcPct val="130000"/>
              </a:lnSpc>
              <a:spcBef>
                <a:spcPts val="800"/>
              </a:spcBef>
              <a:spcAft>
                <a:spcPts val="0"/>
              </a:spcAft>
              <a:buSzPct val="100000"/>
              <a:buFont typeface="+mj-ea"/>
            </a:pPr>
            <a:r>
              <a:rPr lang="en-US" altLang="zh-CN" sz="2400" b="1"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Analysis of dictionary use</a:t>
            </a:r>
          </a:p>
          <a:p>
            <a:pPr marL="508000" lvl="0" indent="-508000" algn="l" fontAlgn="auto">
              <a:lnSpc>
                <a:spcPct val="130000"/>
              </a:lnSpc>
              <a:spcBef>
                <a:spcPts val="800"/>
              </a:spcBef>
              <a:spcAft>
                <a:spcPts val="0"/>
              </a:spcAft>
              <a:buClrTx/>
              <a:buSzTx/>
              <a:buFont typeface="+mj-ea"/>
              <a:buAutoNum type="circleNumDbPlain"/>
            </a:pPr>
            <a:r>
              <a:rPr lang="en-US" altLang="zh-CN"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Background</a:t>
            </a:r>
            <a:r>
              <a:rPr lang="zh-CN" altLang="en-US"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 </a:t>
            </a:r>
            <a:r>
              <a:rPr lang="en-US" altLang="zh-CN"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question</a:t>
            </a:r>
            <a:r>
              <a:rPr lang="zh-CN" altLang="en-US"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 </a:t>
            </a:r>
            <a:r>
              <a:rPr lang="en-US" altLang="zh-CN"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analysis</a:t>
            </a:r>
          </a:p>
          <a:p>
            <a:pPr marL="508000" lvl="0" indent="-508000" algn="l" fontAlgn="auto">
              <a:lnSpc>
                <a:spcPct val="130000"/>
              </a:lnSpc>
              <a:spcBef>
                <a:spcPts val="800"/>
              </a:spcBef>
              <a:spcAft>
                <a:spcPts val="0"/>
              </a:spcAft>
              <a:buClrTx/>
              <a:buSzTx/>
              <a:buFont typeface="+mj-ea"/>
              <a:buAutoNum type="circleNumDbPlain"/>
            </a:pPr>
            <a:r>
              <a:rPr lang="en-US" altLang="zh-CN"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Chi-square test (cross-analysis)</a:t>
            </a:r>
          </a:p>
          <a:p>
            <a:pPr marL="508000" lvl="0" indent="-508000" algn="l" fontAlgn="auto">
              <a:lnSpc>
                <a:spcPct val="130000"/>
              </a:lnSpc>
              <a:spcBef>
                <a:spcPts val="800"/>
              </a:spcBef>
              <a:spcAft>
                <a:spcPts val="0"/>
              </a:spcAft>
              <a:buClrTx/>
              <a:buSzTx/>
              <a:buFont typeface="+mj-ea"/>
              <a:buAutoNum type="circleNumDbPlain"/>
            </a:pPr>
            <a:r>
              <a:rPr lang="en-US" altLang="zh-CN"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Descriptive statistical analysis</a:t>
            </a:r>
          </a:p>
          <a:p>
            <a:pPr marL="508000" lvl="0" indent="-508000" algn="l" fontAlgn="auto">
              <a:lnSpc>
                <a:spcPct val="130000"/>
              </a:lnSpc>
              <a:spcBef>
                <a:spcPts val="800"/>
              </a:spcBef>
              <a:spcAft>
                <a:spcPts val="0"/>
              </a:spcAft>
              <a:buClrTx/>
              <a:buSzTx/>
              <a:buFont typeface="+mj-ea"/>
              <a:buAutoNum type="circleNumDbPlain"/>
            </a:pPr>
            <a:r>
              <a:rPr lang="en-US" altLang="zh-CN" sz="1800" spc="0" dirty="0">
                <a:ln w="3175">
                  <a:noFill/>
                  <a:prstDash val="dash"/>
                </a:ln>
                <a:solidFill>
                  <a:srgbClr val="633869"/>
                </a:solidFill>
                <a:uFillTx/>
                <a:latin typeface="Times New Roman" panose="02020603050405020304" pitchFamily="18" charset="0"/>
                <a:ea typeface="微软雅黑" panose="020B0503020204020204" charset="-122"/>
                <a:cs typeface="Times New Roman" panose="02020603050405020304" pitchFamily="18" charset="0"/>
                <a:sym typeface="+mn-ea"/>
              </a:rPr>
              <a:t>Categorical summary analysis</a:t>
            </a:r>
          </a:p>
        </p:txBody>
      </p:sp>
      <p:sp>
        <p:nvSpPr>
          <p:cNvPr id="24" name="矩形 23"/>
          <p:cNvSpPr/>
          <p:nvPr/>
        </p:nvSpPr>
        <p:spPr>
          <a:xfrm>
            <a:off x="472440" y="1831340"/>
            <a:ext cx="2406650" cy="58356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lstStyle/>
          <a:p>
            <a:pPr algn="ctr"/>
            <a:r>
              <a:rPr lang="en-US" altLang="zh-CN" sz="3200" b="1" dirty="0">
                <a:ln/>
                <a:solidFill>
                  <a:srgbClr val="633869"/>
                </a:solidFill>
                <a:effectLst/>
                <a:latin typeface="Times New Roman" panose="02020603050405020304" pitchFamily="18" charset="0"/>
                <a:cs typeface="Times New Roman" panose="02020603050405020304" pitchFamily="18" charset="0"/>
              </a:rPr>
              <a:t>Data Sample</a:t>
            </a:r>
          </a:p>
        </p:txBody>
      </p:sp>
      <p:grpSp>
        <p:nvGrpSpPr>
          <p:cNvPr id="52" name="组合 51">
            <a:extLst>
              <a:ext uri="{FF2B5EF4-FFF2-40B4-BE49-F238E27FC236}">
                <a16:creationId xmlns:a16="http://schemas.microsoft.com/office/drawing/2014/main" id="{5091EF98-26A4-90D9-1144-E1E37B6495E1}"/>
              </a:ext>
            </a:extLst>
          </p:cNvPr>
          <p:cNvGrpSpPr/>
          <p:nvPr/>
        </p:nvGrpSpPr>
        <p:grpSpPr>
          <a:xfrm>
            <a:off x="3255784" y="6509107"/>
            <a:ext cx="3035030" cy="291830"/>
            <a:chOff x="162212" y="6496145"/>
            <a:chExt cx="2828401" cy="291830"/>
          </a:xfrm>
          <a:solidFill>
            <a:srgbClr val="A85FB3"/>
          </a:solidFill>
        </p:grpSpPr>
        <p:sp>
          <p:nvSpPr>
            <p:cNvPr id="53" name="燕尾形 52">
              <a:extLst>
                <a:ext uri="{FF2B5EF4-FFF2-40B4-BE49-F238E27FC236}">
                  <a16:creationId xmlns:a16="http://schemas.microsoft.com/office/drawing/2014/main" id="{23EF07A8-A187-4F09-7AAD-F50B3E5E22C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4" name="五边形 53">
              <a:extLst>
                <a:ext uri="{FF2B5EF4-FFF2-40B4-BE49-F238E27FC236}">
                  <a16:creationId xmlns:a16="http://schemas.microsoft.com/office/drawing/2014/main" id="{36083A8B-3AEA-CEF6-87D0-EC869893813A}"/>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55" name="五边形 54">
            <a:extLst>
              <a:ext uri="{FF2B5EF4-FFF2-40B4-BE49-F238E27FC236}">
                <a16:creationId xmlns:a16="http://schemas.microsoft.com/office/drawing/2014/main" id="{5C45B996-06FA-6E63-500A-38B2280D7E29}"/>
              </a:ext>
            </a:extLst>
          </p:cNvPr>
          <p:cNvSpPr/>
          <p:nvPr/>
        </p:nvSpPr>
        <p:spPr>
          <a:xfrm>
            <a:off x="351436" y="6509108"/>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56" name="组合 55">
            <a:extLst>
              <a:ext uri="{FF2B5EF4-FFF2-40B4-BE49-F238E27FC236}">
                <a16:creationId xmlns:a16="http://schemas.microsoft.com/office/drawing/2014/main" id="{DF331887-1F22-7471-810E-A971AD9F6287}"/>
              </a:ext>
            </a:extLst>
          </p:cNvPr>
          <p:cNvGrpSpPr/>
          <p:nvPr/>
        </p:nvGrpSpPr>
        <p:grpSpPr>
          <a:xfrm>
            <a:off x="6273750" y="6509105"/>
            <a:ext cx="2923802" cy="291830"/>
            <a:chOff x="162212" y="6496145"/>
            <a:chExt cx="2828401" cy="291830"/>
          </a:xfrm>
        </p:grpSpPr>
        <p:sp>
          <p:nvSpPr>
            <p:cNvPr id="57" name="燕尾形 56">
              <a:extLst>
                <a:ext uri="{FF2B5EF4-FFF2-40B4-BE49-F238E27FC236}">
                  <a16:creationId xmlns:a16="http://schemas.microsoft.com/office/drawing/2014/main" id="{AFB77025-FCA7-76BB-9CF2-DB3FAC0462FC}"/>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8" name="五边形 57">
              <a:extLst>
                <a:ext uri="{FF2B5EF4-FFF2-40B4-BE49-F238E27FC236}">
                  <a16:creationId xmlns:a16="http://schemas.microsoft.com/office/drawing/2014/main" id="{150B7410-9EE4-5562-D2F1-CA09FC19A51D}"/>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59" name="组合 58">
            <a:extLst>
              <a:ext uri="{FF2B5EF4-FFF2-40B4-BE49-F238E27FC236}">
                <a16:creationId xmlns:a16="http://schemas.microsoft.com/office/drawing/2014/main" id="{3EB938B3-243A-D740-E9CD-BBA2B9B0F8D0}"/>
              </a:ext>
            </a:extLst>
          </p:cNvPr>
          <p:cNvGrpSpPr/>
          <p:nvPr/>
        </p:nvGrpSpPr>
        <p:grpSpPr>
          <a:xfrm>
            <a:off x="9178095" y="6509105"/>
            <a:ext cx="2691711" cy="291831"/>
            <a:chOff x="8647415" y="6496143"/>
            <a:chExt cx="2828401" cy="291831"/>
          </a:xfrm>
          <a:solidFill>
            <a:srgbClr val="A85FB3"/>
          </a:solidFill>
        </p:grpSpPr>
        <p:grpSp>
          <p:nvGrpSpPr>
            <p:cNvPr id="60" name="组合 59">
              <a:extLst>
                <a:ext uri="{FF2B5EF4-FFF2-40B4-BE49-F238E27FC236}">
                  <a16:creationId xmlns:a16="http://schemas.microsoft.com/office/drawing/2014/main" id="{EBDF1977-0A1D-546C-C427-74D863CC334E}"/>
                </a:ext>
              </a:extLst>
            </p:cNvPr>
            <p:cNvGrpSpPr/>
            <p:nvPr/>
          </p:nvGrpSpPr>
          <p:grpSpPr>
            <a:xfrm>
              <a:off x="8647415" y="6496143"/>
              <a:ext cx="2828401" cy="291830"/>
              <a:chOff x="162212" y="6496145"/>
              <a:chExt cx="2828401" cy="291830"/>
            </a:xfrm>
            <a:grpFill/>
          </p:grpSpPr>
          <p:sp>
            <p:nvSpPr>
              <p:cNvPr id="62" name="燕尾形 61">
                <a:extLst>
                  <a:ext uri="{FF2B5EF4-FFF2-40B4-BE49-F238E27FC236}">
                    <a16:creationId xmlns:a16="http://schemas.microsoft.com/office/drawing/2014/main" id="{E838BED7-6219-116F-D2B6-886F6241A056}"/>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3" name="五边形 62">
                <a:extLst>
                  <a:ext uri="{FF2B5EF4-FFF2-40B4-BE49-F238E27FC236}">
                    <a16:creationId xmlns:a16="http://schemas.microsoft.com/office/drawing/2014/main" id="{A12D76BA-EBE0-88D9-32CA-5876E99AA54F}"/>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61" name="矩形 60">
              <a:extLst>
                <a:ext uri="{FF2B5EF4-FFF2-40B4-BE49-F238E27FC236}">
                  <a16:creationId xmlns:a16="http://schemas.microsoft.com/office/drawing/2014/main" id="{2EA84058-483A-E51C-1C7B-2FD6A38C3482}"/>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746384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1.</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1 B</a:t>
            </a:r>
            <a:r>
              <a:rPr kumimoji="0" lang="en-US" altLang="zh-CN" sz="3200" b="1" i="0" u="none" strike="noStrike" kern="1200" cap="none" spc="0" normalizeH="0" baseline="0" noProof="0" dirty="0" err="1">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ackground</a:t>
            </a: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question analysis </a:t>
            </a:r>
            <a:endPar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aphicFrame>
        <p:nvGraphicFramePr>
          <p:cNvPr id="8" name="图表 10">
            <a:extLst>
              <a:ext uri="{FF2B5EF4-FFF2-40B4-BE49-F238E27FC236}">
                <a16:creationId xmlns:a16="http://schemas.microsoft.com/office/drawing/2014/main" id="{1A2C4433-B2BC-8EDC-A802-19AC9393A46F}"/>
              </a:ext>
            </a:extLst>
          </p:cNvPr>
          <p:cNvGraphicFramePr/>
          <p:nvPr>
            <p:extLst>
              <p:ext uri="{D42A27DB-BD31-4B8C-83A1-F6EECF244321}">
                <p14:modId xmlns:p14="http://schemas.microsoft.com/office/powerpoint/2010/main" val="3535965188"/>
              </p:ext>
            </p:extLst>
          </p:nvPr>
        </p:nvGraphicFramePr>
        <p:xfrm>
          <a:off x="779796" y="1510906"/>
          <a:ext cx="4329723" cy="3370008"/>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6447F654-0970-3B51-18B2-CE5D92F9BB56}"/>
              </a:ext>
            </a:extLst>
          </p:cNvPr>
          <p:cNvSpPr txBox="1"/>
          <p:nvPr/>
        </p:nvSpPr>
        <p:spPr>
          <a:xfrm>
            <a:off x="-291413" y="4759480"/>
            <a:ext cx="6097656" cy="258148"/>
          </a:xfrm>
          <a:prstGeom prst="rect">
            <a:avLst/>
          </a:prstGeom>
          <a:noFill/>
        </p:spPr>
        <p:txBody>
          <a:bodyPr wrap="square">
            <a:spAutoFit/>
          </a:bodyPr>
          <a:lstStyle/>
          <a:p>
            <a:pPr marL="0" marR="0" algn="ctr">
              <a:lnSpc>
                <a:spcPts val="1100"/>
              </a:lnSpc>
              <a:spcBef>
                <a:spcPts val="0"/>
              </a:spcBef>
              <a:spcAft>
                <a:spcPts val="0"/>
              </a:spcAft>
            </a:pPr>
            <a:r>
              <a:rPr lang="en-US" b="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1.</a:t>
            </a:r>
            <a:r>
              <a:rPr lang="en-US"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Frequency of using </a:t>
            </a:r>
            <a:r>
              <a:rPr lang="en-US" kern="100" dirty="0" err="1">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Youdao</a:t>
            </a:r>
            <a:endParaRPr lang="en-US" sz="20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4" name="TextBox 23">
            <a:extLst>
              <a:ext uri="{FF2B5EF4-FFF2-40B4-BE49-F238E27FC236}">
                <a16:creationId xmlns:a16="http://schemas.microsoft.com/office/drawing/2014/main" id="{650F362F-CC37-E30F-B1B2-EE68E0301690}"/>
              </a:ext>
            </a:extLst>
          </p:cNvPr>
          <p:cNvSpPr txBox="1"/>
          <p:nvPr/>
        </p:nvSpPr>
        <p:spPr>
          <a:xfrm>
            <a:off x="4902767" y="4696248"/>
            <a:ext cx="6346134" cy="369332"/>
          </a:xfrm>
          <a:prstGeom prst="rect">
            <a:avLst/>
          </a:prstGeom>
          <a:noFill/>
        </p:spPr>
        <p:txBody>
          <a:bodyPr wrap="square">
            <a:spAutoFit/>
          </a:bodyPr>
          <a:lstStyle/>
          <a:p>
            <a:pPr marL="0" marR="0" indent="266700" algn="ctr">
              <a:spcBef>
                <a:spcPts val="0"/>
              </a:spcBef>
              <a:spcAft>
                <a:spcPts val="600"/>
              </a:spcAft>
            </a:pPr>
            <a:r>
              <a:rPr lang="en-US" b="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a:t>
            </a:r>
            <a:r>
              <a:rPr lang="en-US" b="1" kern="100" dirty="0">
                <a:solidFill>
                  <a:srgbClr val="633869"/>
                </a:solidFill>
                <a:latin typeface="Times New Roman" panose="02020603050405020304" pitchFamily="18" charset="0"/>
                <a:ea typeface="DengXian" panose="02010600030101010101" pitchFamily="2" charset="-122"/>
                <a:cs typeface="Arial" panose="020B0604020202020204" pitchFamily="34" charset="0"/>
              </a:rPr>
              <a:t>2</a:t>
            </a:r>
            <a:r>
              <a:rPr lang="en-US" b="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a:t>
            </a:r>
            <a:r>
              <a:rPr lang="en-US" kern="0" dirty="0">
                <a:solidFill>
                  <a:srgbClr val="633869"/>
                </a:solidFill>
                <a:effectLst/>
                <a:latin typeface="Times New Roman" panose="02020603050405020304" pitchFamily="18" charset="0"/>
                <a:ea typeface="SimSun" panose="02010600030101010101" pitchFamily="2" charset="-122"/>
                <a:cs typeface="Arial" panose="020B0604020202020204" pitchFamily="34" charset="0"/>
              </a:rPr>
              <a:t> </a:t>
            </a:r>
            <a:r>
              <a:rPr lang="en-US" kern="100" dirty="0">
                <a:solidFill>
                  <a:srgbClr val="633869"/>
                </a:solidFill>
                <a:effectLst/>
                <a:latin typeface="Times New Roman" panose="02020603050405020304" pitchFamily="18" charset="0"/>
                <a:ea typeface="SimSun" panose="02010600030101010101" pitchFamily="2" charset="-122"/>
                <a:cs typeface="Arial" panose="020B0604020202020204" pitchFamily="34" charset="0"/>
              </a:rPr>
              <a:t>E-dictionary consultation use case</a:t>
            </a:r>
            <a:endParaRPr lang="en-US" sz="20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p:txBody>
      </p:sp>
      <p:graphicFrame>
        <p:nvGraphicFramePr>
          <p:cNvPr id="27" name="Chart 26">
            <a:extLst>
              <a:ext uri="{FF2B5EF4-FFF2-40B4-BE49-F238E27FC236}">
                <a16:creationId xmlns:a16="http://schemas.microsoft.com/office/drawing/2014/main" id="{46A4D5E6-EBBF-9F08-85D9-4639EE55EADC}"/>
              </a:ext>
            </a:extLst>
          </p:cNvPr>
          <p:cNvGraphicFramePr>
            <a:graphicFrameLocks/>
          </p:cNvGraphicFramePr>
          <p:nvPr>
            <p:extLst>
              <p:ext uri="{D42A27DB-BD31-4B8C-83A1-F6EECF244321}">
                <p14:modId xmlns:p14="http://schemas.microsoft.com/office/powerpoint/2010/main" val="817513865"/>
              </p:ext>
            </p:extLst>
          </p:nvPr>
        </p:nvGraphicFramePr>
        <p:xfrm>
          <a:off x="5806243" y="1824309"/>
          <a:ext cx="5442658" cy="2935171"/>
        </p:xfrm>
        <a:graphic>
          <a:graphicData uri="http://schemas.openxmlformats.org/drawingml/2006/chart">
            <c:chart xmlns:c="http://schemas.openxmlformats.org/drawingml/2006/chart" xmlns:r="http://schemas.openxmlformats.org/officeDocument/2006/relationships" r:id="rId5"/>
          </a:graphicData>
        </a:graphic>
      </p:graphicFrame>
      <p:sp>
        <p:nvSpPr>
          <p:cNvPr id="31" name="TextBox 30">
            <a:extLst>
              <a:ext uri="{FF2B5EF4-FFF2-40B4-BE49-F238E27FC236}">
                <a16:creationId xmlns:a16="http://schemas.microsoft.com/office/drawing/2014/main" id="{BE8212F9-ABF3-FB8A-ACFA-3CAD43A40B26}"/>
              </a:ext>
            </a:extLst>
          </p:cNvPr>
          <p:cNvSpPr txBox="1"/>
          <p:nvPr/>
        </p:nvSpPr>
        <p:spPr>
          <a:xfrm>
            <a:off x="921601" y="5190811"/>
            <a:ext cx="9501606"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err="1">
                <a:solidFill>
                  <a:srgbClr val="EAC12F"/>
                </a:solidFill>
                <a:latin typeface="Times New Roman" panose="02020603050405020304" pitchFamily="18" charset="0"/>
                <a:cs typeface="Times New Roman" panose="02020603050405020304" pitchFamily="18" charset="0"/>
              </a:rPr>
              <a:t>Youdao</a:t>
            </a:r>
            <a:r>
              <a:rPr lang="en-US" sz="2000" dirty="0">
                <a:solidFill>
                  <a:srgbClr val="EAC12F"/>
                </a:solidFill>
                <a:latin typeface="Times New Roman" panose="02020603050405020304" pitchFamily="18" charset="0"/>
                <a:cs typeface="Times New Roman" panose="02020603050405020304" pitchFamily="18" charset="0"/>
              </a:rPr>
              <a:t> is a highly popular dictionary, about half using it </a:t>
            </a:r>
            <a:r>
              <a:rPr lang="en-US" sz="2000" b="1" dirty="0">
                <a:solidFill>
                  <a:srgbClr val="EAC12F"/>
                </a:solidFill>
                <a:latin typeface="Times New Roman" panose="02020603050405020304" pitchFamily="18" charset="0"/>
                <a:cs typeface="Times New Roman" panose="02020603050405020304" pitchFamily="18" charset="0"/>
              </a:rPr>
              <a:t>multiple times a day</a:t>
            </a:r>
            <a:r>
              <a:rPr lang="en-US" sz="2000" dirty="0">
                <a:solidFill>
                  <a:srgbClr val="EAC12F"/>
                </a:solidFill>
                <a:latin typeface="Times New Roman" panose="02020603050405020304" pitchFamily="18" charset="0"/>
                <a:cs typeface="Times New Roman" panose="02020603050405020304" pitchFamily="18" charset="0"/>
              </a:rPr>
              <a:t>. </a:t>
            </a:r>
            <a:r>
              <a:rPr lang="en-US" altLang="zh-CN" sz="2000" dirty="0">
                <a:solidFill>
                  <a:srgbClr val="EAC12F"/>
                </a:solidFill>
                <a:latin typeface="Times New Roman" panose="02020603050405020304" pitchFamily="18" charset="0"/>
                <a:cs typeface="Times New Roman" panose="02020603050405020304" pitchFamily="18" charset="0"/>
              </a:rPr>
              <a:t>Chinese students tend to rely on E- dictionaries.</a:t>
            </a:r>
            <a:endParaRPr lang="en-US" sz="2000" dirty="0">
              <a:solidFill>
                <a:srgbClr val="EAC12F"/>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solidFill>
                  <a:srgbClr val="EAC12F"/>
                </a:solidFill>
                <a:latin typeface="Times New Roman" panose="02020603050405020304" pitchFamily="18" charset="0"/>
                <a:cs typeface="Times New Roman" panose="02020603050405020304" pitchFamily="18" charset="0"/>
              </a:rPr>
              <a:t>Most popular use scenario: </a:t>
            </a:r>
            <a:r>
              <a:rPr lang="en-US" sz="2000" b="1" dirty="0">
                <a:solidFill>
                  <a:srgbClr val="EAC12F"/>
                </a:solidFill>
                <a:latin typeface="Times New Roman" panose="02020603050405020304" pitchFamily="18" charset="0"/>
                <a:cs typeface="Times New Roman" panose="02020603050405020304" pitchFamily="18" charset="0"/>
              </a:rPr>
              <a:t>reading</a:t>
            </a:r>
            <a:r>
              <a:rPr lang="en-US" sz="2000" dirty="0">
                <a:solidFill>
                  <a:srgbClr val="EAC12F"/>
                </a:solidFill>
                <a:latin typeface="Times New Roman" panose="02020603050405020304" pitchFamily="18" charset="0"/>
                <a:cs typeface="Times New Roman" panose="02020603050405020304" pitchFamily="18" charset="0"/>
              </a:rPr>
              <a:t>.</a:t>
            </a:r>
          </a:p>
        </p:txBody>
      </p:sp>
      <p:grpSp>
        <p:nvGrpSpPr>
          <p:cNvPr id="9" name="组合 8">
            <a:extLst>
              <a:ext uri="{FF2B5EF4-FFF2-40B4-BE49-F238E27FC236}">
                <a16:creationId xmlns:a16="http://schemas.microsoft.com/office/drawing/2014/main" id="{F108A378-77BE-B16F-3E62-24828DEA5669}"/>
              </a:ext>
            </a:extLst>
          </p:cNvPr>
          <p:cNvGrpSpPr/>
          <p:nvPr/>
        </p:nvGrpSpPr>
        <p:grpSpPr>
          <a:xfrm>
            <a:off x="3255784" y="6509107"/>
            <a:ext cx="3035030" cy="291830"/>
            <a:chOff x="162212" y="6496145"/>
            <a:chExt cx="2828401" cy="291830"/>
          </a:xfrm>
          <a:solidFill>
            <a:srgbClr val="A85FB3"/>
          </a:solidFill>
        </p:grpSpPr>
        <p:sp>
          <p:nvSpPr>
            <p:cNvPr id="20" name="燕尾形 19">
              <a:extLst>
                <a:ext uri="{FF2B5EF4-FFF2-40B4-BE49-F238E27FC236}">
                  <a16:creationId xmlns:a16="http://schemas.microsoft.com/office/drawing/2014/main" id="{974EE128-5902-E882-5D9D-90F4639DCCFF}"/>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1" name="五边形 20">
              <a:extLst>
                <a:ext uri="{FF2B5EF4-FFF2-40B4-BE49-F238E27FC236}">
                  <a16:creationId xmlns:a16="http://schemas.microsoft.com/office/drawing/2014/main" id="{2EBED1D6-3050-BCA8-50C3-07F2EAEBEC1A}"/>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22" name="五边形 21">
            <a:extLst>
              <a:ext uri="{FF2B5EF4-FFF2-40B4-BE49-F238E27FC236}">
                <a16:creationId xmlns:a16="http://schemas.microsoft.com/office/drawing/2014/main" id="{670C10A2-E5FA-CCBC-12CE-67AD8E64DD3A}"/>
              </a:ext>
            </a:extLst>
          </p:cNvPr>
          <p:cNvSpPr/>
          <p:nvPr/>
        </p:nvSpPr>
        <p:spPr>
          <a:xfrm>
            <a:off x="351436" y="6509108"/>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23" name="组合 22">
            <a:extLst>
              <a:ext uri="{FF2B5EF4-FFF2-40B4-BE49-F238E27FC236}">
                <a16:creationId xmlns:a16="http://schemas.microsoft.com/office/drawing/2014/main" id="{2A781A29-36AD-9994-F4F3-731D968E641A}"/>
              </a:ext>
            </a:extLst>
          </p:cNvPr>
          <p:cNvGrpSpPr/>
          <p:nvPr/>
        </p:nvGrpSpPr>
        <p:grpSpPr>
          <a:xfrm>
            <a:off x="6273750" y="6509105"/>
            <a:ext cx="2923802" cy="291830"/>
            <a:chOff x="162212" y="6496145"/>
            <a:chExt cx="2828401" cy="291830"/>
          </a:xfrm>
        </p:grpSpPr>
        <p:sp>
          <p:nvSpPr>
            <p:cNvPr id="25" name="燕尾形 24">
              <a:extLst>
                <a:ext uri="{FF2B5EF4-FFF2-40B4-BE49-F238E27FC236}">
                  <a16:creationId xmlns:a16="http://schemas.microsoft.com/office/drawing/2014/main" id="{DA8FCC93-9954-C86D-6D47-796CE61835A3}"/>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6" name="五边形 25">
              <a:extLst>
                <a:ext uri="{FF2B5EF4-FFF2-40B4-BE49-F238E27FC236}">
                  <a16:creationId xmlns:a16="http://schemas.microsoft.com/office/drawing/2014/main" id="{F11F4F14-1AF2-D31B-9D84-18CEE7D76CE7}"/>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28" name="组合 27">
            <a:extLst>
              <a:ext uri="{FF2B5EF4-FFF2-40B4-BE49-F238E27FC236}">
                <a16:creationId xmlns:a16="http://schemas.microsoft.com/office/drawing/2014/main" id="{08E54768-858F-62B2-AEF6-2DC61757C332}"/>
              </a:ext>
            </a:extLst>
          </p:cNvPr>
          <p:cNvGrpSpPr/>
          <p:nvPr/>
        </p:nvGrpSpPr>
        <p:grpSpPr>
          <a:xfrm>
            <a:off x="9178095" y="6509105"/>
            <a:ext cx="2691711" cy="291831"/>
            <a:chOff x="8647415" y="6496143"/>
            <a:chExt cx="2828401" cy="291831"/>
          </a:xfrm>
          <a:solidFill>
            <a:srgbClr val="A85FB3"/>
          </a:solidFill>
        </p:grpSpPr>
        <p:grpSp>
          <p:nvGrpSpPr>
            <p:cNvPr id="29" name="组合 28">
              <a:extLst>
                <a:ext uri="{FF2B5EF4-FFF2-40B4-BE49-F238E27FC236}">
                  <a16:creationId xmlns:a16="http://schemas.microsoft.com/office/drawing/2014/main" id="{87C60B30-0AF8-86D5-3886-53BED1F6D4F7}"/>
                </a:ext>
              </a:extLst>
            </p:cNvPr>
            <p:cNvGrpSpPr/>
            <p:nvPr/>
          </p:nvGrpSpPr>
          <p:grpSpPr>
            <a:xfrm>
              <a:off x="8647415" y="6496143"/>
              <a:ext cx="2828401" cy="291830"/>
              <a:chOff x="162212" y="6496145"/>
              <a:chExt cx="2828401" cy="291830"/>
            </a:xfrm>
            <a:grpFill/>
          </p:grpSpPr>
          <p:sp>
            <p:nvSpPr>
              <p:cNvPr id="32" name="燕尾形 31">
                <a:extLst>
                  <a:ext uri="{FF2B5EF4-FFF2-40B4-BE49-F238E27FC236}">
                    <a16:creationId xmlns:a16="http://schemas.microsoft.com/office/drawing/2014/main" id="{F521B447-3CB2-227B-E51E-0DFCA5A3339F}"/>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3" name="五边形 32">
                <a:extLst>
                  <a:ext uri="{FF2B5EF4-FFF2-40B4-BE49-F238E27FC236}">
                    <a16:creationId xmlns:a16="http://schemas.microsoft.com/office/drawing/2014/main" id="{F4BCA60A-9887-BB31-33B8-79BEFB3AB9D9}"/>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30" name="矩形 29">
              <a:extLst>
                <a:ext uri="{FF2B5EF4-FFF2-40B4-BE49-F238E27FC236}">
                  <a16:creationId xmlns:a16="http://schemas.microsoft.com/office/drawing/2014/main" id="{A57A57D2-148C-2CDE-2FF8-A1D566B12F6F}"/>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13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746384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1.1</a:t>
            </a: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Background question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aphicFrame>
        <p:nvGraphicFramePr>
          <p:cNvPr id="8" name="图表 6">
            <a:extLst>
              <a:ext uri="{FF2B5EF4-FFF2-40B4-BE49-F238E27FC236}">
                <a16:creationId xmlns:a16="http://schemas.microsoft.com/office/drawing/2014/main" id="{F2CF56A4-E395-4FB5-0D04-6AC31D34215D}"/>
              </a:ext>
            </a:extLst>
          </p:cNvPr>
          <p:cNvGraphicFramePr/>
          <p:nvPr/>
        </p:nvGraphicFramePr>
        <p:xfrm>
          <a:off x="656192" y="1516147"/>
          <a:ext cx="4721225" cy="27352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图表 7">
            <a:extLst>
              <a:ext uri="{FF2B5EF4-FFF2-40B4-BE49-F238E27FC236}">
                <a16:creationId xmlns:a16="http://schemas.microsoft.com/office/drawing/2014/main" id="{FE467ED2-C0A1-90B5-0F0E-E80E70DB753A}"/>
              </a:ext>
            </a:extLst>
          </p:cNvPr>
          <p:cNvGraphicFramePr/>
          <p:nvPr/>
        </p:nvGraphicFramePr>
        <p:xfrm>
          <a:off x="6257277" y="1411932"/>
          <a:ext cx="4966543" cy="2839427"/>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FA69BE80-FA96-9642-D38B-AED074331A6D}"/>
              </a:ext>
            </a:extLst>
          </p:cNvPr>
          <p:cNvSpPr txBox="1"/>
          <p:nvPr/>
        </p:nvSpPr>
        <p:spPr>
          <a:xfrm>
            <a:off x="524968" y="4308109"/>
            <a:ext cx="4721225" cy="646331"/>
          </a:xfrm>
          <a:prstGeom prst="rect">
            <a:avLst/>
          </a:prstGeom>
          <a:noFill/>
        </p:spPr>
        <p:txBody>
          <a:bodyPr wrap="square">
            <a:spAutoFit/>
          </a:bodyPr>
          <a:lstStyle/>
          <a:p>
            <a:pPr marL="0" marR="0" algn="ctr">
              <a:spcBef>
                <a:spcPts val="0"/>
              </a:spcBef>
              <a:spcAft>
                <a:spcPts val="600"/>
              </a:spcAft>
            </a:pPr>
            <a:r>
              <a:rPr lang="en-US" b="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3. </a:t>
            </a:r>
            <a:r>
              <a:rPr lang="en-US"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The most frequently used dictionary in listening and reading</a:t>
            </a:r>
            <a:endParaRPr lang="en-US" sz="20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0" name="TextBox 19">
            <a:extLst>
              <a:ext uri="{FF2B5EF4-FFF2-40B4-BE49-F238E27FC236}">
                <a16:creationId xmlns:a16="http://schemas.microsoft.com/office/drawing/2014/main" id="{1B60F178-4BAF-43D6-DB11-25D4C7487C06}"/>
              </a:ext>
            </a:extLst>
          </p:cNvPr>
          <p:cNvSpPr txBox="1"/>
          <p:nvPr/>
        </p:nvSpPr>
        <p:spPr>
          <a:xfrm>
            <a:off x="5935303" y="4308109"/>
            <a:ext cx="4966543" cy="646331"/>
          </a:xfrm>
          <a:prstGeom prst="rect">
            <a:avLst/>
          </a:prstGeom>
          <a:noFill/>
        </p:spPr>
        <p:txBody>
          <a:bodyPr wrap="square">
            <a:spAutoFit/>
          </a:bodyPr>
          <a:lstStyle/>
          <a:p>
            <a:pPr marL="0" marR="0" algn="ctr">
              <a:spcBef>
                <a:spcPts val="0"/>
              </a:spcBef>
              <a:spcAft>
                <a:spcPts val="600"/>
              </a:spcAft>
            </a:pPr>
            <a:r>
              <a:rPr lang="en-US" b="1"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4.</a:t>
            </a:r>
            <a:r>
              <a:rPr lang="en-US"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Satisfaction with the definitions in the Concise Dictionary</a:t>
            </a:r>
            <a:endParaRPr lang="en-US" sz="20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1" name="TextBox 20">
            <a:extLst>
              <a:ext uri="{FF2B5EF4-FFF2-40B4-BE49-F238E27FC236}">
                <a16:creationId xmlns:a16="http://schemas.microsoft.com/office/drawing/2014/main" id="{AFD1E25B-BD3A-9CCD-6CB1-7E5E7F8A4C9F}"/>
              </a:ext>
            </a:extLst>
          </p:cNvPr>
          <p:cNvSpPr txBox="1"/>
          <p:nvPr/>
        </p:nvSpPr>
        <p:spPr>
          <a:xfrm>
            <a:off x="584757" y="5155577"/>
            <a:ext cx="11285050"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EAC12F"/>
                </a:solidFill>
                <a:latin typeface="Times New Roman" panose="02020603050405020304" pitchFamily="18" charset="0"/>
                <a:cs typeface="Times New Roman" panose="02020603050405020304" pitchFamily="18" charset="0"/>
              </a:rPr>
              <a:t>Majority of the participants preferred using the </a:t>
            </a:r>
            <a:r>
              <a:rPr lang="en-US" sz="2000" b="1" dirty="0">
                <a:solidFill>
                  <a:srgbClr val="EAC12F"/>
                </a:solidFill>
                <a:latin typeface="Times New Roman" panose="02020603050405020304" pitchFamily="18" charset="0"/>
                <a:cs typeface="Times New Roman" panose="02020603050405020304" pitchFamily="18" charset="0"/>
              </a:rPr>
              <a:t>concise dictionary </a:t>
            </a:r>
            <a:r>
              <a:rPr lang="en-US" sz="2000" dirty="0">
                <a:solidFill>
                  <a:srgbClr val="EAC12F"/>
                </a:solidFill>
                <a:latin typeface="Times New Roman" panose="02020603050405020304" pitchFamily="18" charset="0"/>
                <a:cs typeface="Times New Roman" panose="02020603050405020304" pitchFamily="18" charset="0"/>
              </a:rPr>
              <a:t>for convenience.</a:t>
            </a:r>
          </a:p>
          <a:p>
            <a:pPr marL="285750" indent="-285750">
              <a:buFont typeface="Arial" panose="020B0604020202020204" pitchFamily="34" charset="0"/>
              <a:buChar char="•"/>
            </a:pPr>
            <a:r>
              <a:rPr lang="en-US" sz="2000" dirty="0">
                <a:solidFill>
                  <a:srgbClr val="EAC12F"/>
                </a:solidFill>
                <a:latin typeface="Times New Roman" panose="02020603050405020304" pitchFamily="18" charset="0"/>
                <a:cs typeface="Times New Roman" panose="02020603050405020304" pitchFamily="18" charset="0"/>
              </a:rPr>
              <a:t>Perception towards CD quality varies but </a:t>
            </a:r>
            <a:r>
              <a:rPr lang="en-US" sz="2000" b="1" dirty="0">
                <a:solidFill>
                  <a:srgbClr val="EAC12F"/>
                </a:solidFill>
                <a:latin typeface="Times New Roman" panose="02020603050405020304" pitchFamily="18" charset="0"/>
                <a:cs typeface="Times New Roman" panose="02020603050405020304" pitchFamily="18" charset="0"/>
              </a:rPr>
              <a:t>the quality of CD definitions cannot keep up with users’ expectations</a:t>
            </a:r>
            <a:r>
              <a:rPr lang="en-US" sz="2000" dirty="0">
                <a:solidFill>
                  <a:srgbClr val="EAC12F"/>
                </a:solidFill>
                <a:latin typeface="Times New Roman" panose="02020603050405020304" pitchFamily="18" charset="0"/>
                <a:cs typeface="Times New Roman" panose="02020603050405020304" pitchFamily="18" charset="0"/>
              </a:rPr>
              <a:t>.</a:t>
            </a:r>
            <a:endParaRPr lang="en-US" dirty="0">
              <a:solidFill>
                <a:srgbClr val="EAC12F"/>
              </a:solidFill>
              <a:latin typeface="Times New Roman" panose="02020603050405020304" pitchFamily="18" charset="0"/>
              <a:cs typeface="Times New Roman" panose="02020603050405020304" pitchFamily="18" charset="0"/>
            </a:endParaRPr>
          </a:p>
        </p:txBody>
      </p:sp>
      <p:grpSp>
        <p:nvGrpSpPr>
          <p:cNvPr id="22" name="组合 21">
            <a:extLst>
              <a:ext uri="{FF2B5EF4-FFF2-40B4-BE49-F238E27FC236}">
                <a16:creationId xmlns:a16="http://schemas.microsoft.com/office/drawing/2014/main" id="{A197DDC7-4F48-68AD-B74C-F4D2F1398813}"/>
              </a:ext>
            </a:extLst>
          </p:cNvPr>
          <p:cNvGrpSpPr/>
          <p:nvPr/>
        </p:nvGrpSpPr>
        <p:grpSpPr>
          <a:xfrm>
            <a:off x="3255784" y="6509107"/>
            <a:ext cx="3035030" cy="291830"/>
            <a:chOff x="162212" y="6496145"/>
            <a:chExt cx="2828401" cy="291830"/>
          </a:xfrm>
          <a:solidFill>
            <a:srgbClr val="A85FB3"/>
          </a:solidFill>
        </p:grpSpPr>
        <p:sp>
          <p:nvSpPr>
            <p:cNvPr id="23" name="燕尾形 22">
              <a:extLst>
                <a:ext uri="{FF2B5EF4-FFF2-40B4-BE49-F238E27FC236}">
                  <a16:creationId xmlns:a16="http://schemas.microsoft.com/office/drawing/2014/main" id="{B7376065-A406-C24C-CDF8-E2727CDBB350}"/>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4" name="五边形 23">
              <a:extLst>
                <a:ext uri="{FF2B5EF4-FFF2-40B4-BE49-F238E27FC236}">
                  <a16:creationId xmlns:a16="http://schemas.microsoft.com/office/drawing/2014/main" id="{99CDFF96-AFF5-8D15-1E61-974E5CF5B8FA}"/>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25" name="五边形 24">
            <a:extLst>
              <a:ext uri="{FF2B5EF4-FFF2-40B4-BE49-F238E27FC236}">
                <a16:creationId xmlns:a16="http://schemas.microsoft.com/office/drawing/2014/main" id="{EF23B4F0-A878-E5FB-E17A-8627E7FB5FD5}"/>
              </a:ext>
            </a:extLst>
          </p:cNvPr>
          <p:cNvSpPr/>
          <p:nvPr/>
        </p:nvSpPr>
        <p:spPr>
          <a:xfrm>
            <a:off x="351436" y="6509108"/>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26" name="组合 25">
            <a:extLst>
              <a:ext uri="{FF2B5EF4-FFF2-40B4-BE49-F238E27FC236}">
                <a16:creationId xmlns:a16="http://schemas.microsoft.com/office/drawing/2014/main" id="{EEC8F4E7-92AC-2D4C-0F0C-9165F015304F}"/>
              </a:ext>
            </a:extLst>
          </p:cNvPr>
          <p:cNvGrpSpPr/>
          <p:nvPr/>
        </p:nvGrpSpPr>
        <p:grpSpPr>
          <a:xfrm>
            <a:off x="6273750" y="6509105"/>
            <a:ext cx="2923802" cy="291830"/>
            <a:chOff x="162212" y="6496145"/>
            <a:chExt cx="2828401" cy="291830"/>
          </a:xfrm>
        </p:grpSpPr>
        <p:sp>
          <p:nvSpPr>
            <p:cNvPr id="27" name="燕尾形 26">
              <a:extLst>
                <a:ext uri="{FF2B5EF4-FFF2-40B4-BE49-F238E27FC236}">
                  <a16:creationId xmlns:a16="http://schemas.microsoft.com/office/drawing/2014/main" id="{113B2F7A-17B3-534B-D976-4AA8BC0D5239}"/>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 name="五边形 27">
              <a:extLst>
                <a:ext uri="{FF2B5EF4-FFF2-40B4-BE49-F238E27FC236}">
                  <a16:creationId xmlns:a16="http://schemas.microsoft.com/office/drawing/2014/main" id="{E4DFF5E9-8584-FE52-457C-6760F7BDCCE1}"/>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29" name="组合 28">
            <a:extLst>
              <a:ext uri="{FF2B5EF4-FFF2-40B4-BE49-F238E27FC236}">
                <a16:creationId xmlns:a16="http://schemas.microsoft.com/office/drawing/2014/main" id="{30A05E14-88F9-4450-6754-682C27CDA6D1}"/>
              </a:ext>
            </a:extLst>
          </p:cNvPr>
          <p:cNvGrpSpPr/>
          <p:nvPr/>
        </p:nvGrpSpPr>
        <p:grpSpPr>
          <a:xfrm>
            <a:off x="9178095" y="6509105"/>
            <a:ext cx="2691711" cy="291831"/>
            <a:chOff x="8647415" y="6496143"/>
            <a:chExt cx="2828401" cy="291831"/>
          </a:xfrm>
          <a:solidFill>
            <a:srgbClr val="A85FB3"/>
          </a:solidFill>
        </p:grpSpPr>
        <p:grpSp>
          <p:nvGrpSpPr>
            <p:cNvPr id="30" name="组合 29">
              <a:extLst>
                <a:ext uri="{FF2B5EF4-FFF2-40B4-BE49-F238E27FC236}">
                  <a16:creationId xmlns:a16="http://schemas.microsoft.com/office/drawing/2014/main" id="{752F8137-DCFA-A045-9139-D866AFDF899A}"/>
                </a:ext>
              </a:extLst>
            </p:cNvPr>
            <p:cNvGrpSpPr/>
            <p:nvPr/>
          </p:nvGrpSpPr>
          <p:grpSpPr>
            <a:xfrm>
              <a:off x="8647415" y="6496143"/>
              <a:ext cx="2828401" cy="291830"/>
              <a:chOff x="162212" y="6496145"/>
              <a:chExt cx="2828401" cy="291830"/>
            </a:xfrm>
            <a:grpFill/>
          </p:grpSpPr>
          <p:sp>
            <p:nvSpPr>
              <p:cNvPr id="32" name="燕尾形 31">
                <a:extLst>
                  <a:ext uri="{FF2B5EF4-FFF2-40B4-BE49-F238E27FC236}">
                    <a16:creationId xmlns:a16="http://schemas.microsoft.com/office/drawing/2014/main" id="{AD169197-9185-2933-7AE0-CFB57451621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3" name="五边形 32">
                <a:extLst>
                  <a:ext uri="{FF2B5EF4-FFF2-40B4-BE49-F238E27FC236}">
                    <a16:creationId xmlns:a16="http://schemas.microsoft.com/office/drawing/2014/main" id="{E7640111-6EA0-C8C1-6F0A-C2C4E9FA1D6C}"/>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31" name="矩形 30">
              <a:extLst>
                <a:ext uri="{FF2B5EF4-FFF2-40B4-BE49-F238E27FC236}">
                  <a16:creationId xmlns:a16="http://schemas.microsoft.com/office/drawing/2014/main" id="{B314FE25-191B-6E1D-1D52-270005C3A8AF}"/>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316238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89725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1.2 </a:t>
            </a: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Chi-square test (cross-analysis)</a:t>
            </a:r>
            <a:endPar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32" name="TextBox 31">
            <a:extLst>
              <a:ext uri="{FF2B5EF4-FFF2-40B4-BE49-F238E27FC236}">
                <a16:creationId xmlns:a16="http://schemas.microsoft.com/office/drawing/2014/main" id="{6E43C0F9-F084-DFEB-034F-803A6B583A2E}"/>
              </a:ext>
            </a:extLst>
          </p:cNvPr>
          <p:cNvSpPr txBox="1"/>
          <p:nvPr/>
        </p:nvSpPr>
        <p:spPr>
          <a:xfrm>
            <a:off x="2476288" y="1456756"/>
            <a:ext cx="6524222" cy="369332"/>
          </a:xfrm>
          <a:prstGeom prst="rect">
            <a:avLst/>
          </a:prstGeom>
          <a:noFill/>
        </p:spPr>
        <p:txBody>
          <a:bodyPr wrap="none" rtlCol="0">
            <a:spAutoFit/>
          </a:bodyPr>
          <a:lstStyle/>
          <a:p>
            <a:r>
              <a:rPr lang="en-US" b="1" dirty="0">
                <a:solidFill>
                  <a:srgbClr val="633869"/>
                </a:solidFill>
                <a:latin typeface="Times New Roman" panose="02020603050405020304" pitchFamily="18" charset="0"/>
                <a:cs typeface="Times New Roman" panose="02020603050405020304" pitchFamily="18" charset="0"/>
              </a:rPr>
              <a:t>Table 1</a:t>
            </a:r>
            <a:r>
              <a:rPr lang="en-US" dirty="0">
                <a:solidFill>
                  <a:srgbClr val="633869"/>
                </a:solidFill>
                <a:latin typeface="Times New Roman" panose="02020603050405020304" pitchFamily="18" charset="0"/>
                <a:cs typeface="Times New Roman" panose="02020603050405020304" pitchFamily="18" charset="0"/>
              </a:rPr>
              <a:t>. Chi-square analysis between behavior factor and total score</a:t>
            </a:r>
          </a:p>
        </p:txBody>
      </p:sp>
      <p:pic>
        <p:nvPicPr>
          <p:cNvPr id="35" name="Picture 34">
            <a:extLst>
              <a:ext uri="{FF2B5EF4-FFF2-40B4-BE49-F238E27FC236}">
                <a16:creationId xmlns:a16="http://schemas.microsoft.com/office/drawing/2014/main" id="{26F7478D-AD31-3FEE-85D7-85EEA16974F7}"/>
              </a:ext>
            </a:extLst>
          </p:cNvPr>
          <p:cNvPicPr>
            <a:picLocks noChangeAspect="1"/>
          </p:cNvPicPr>
          <p:nvPr/>
        </p:nvPicPr>
        <p:blipFill>
          <a:blip r:embed="rId4"/>
          <a:stretch>
            <a:fillRect/>
          </a:stretch>
        </p:blipFill>
        <p:spPr>
          <a:xfrm>
            <a:off x="1834675" y="1201005"/>
            <a:ext cx="8269242" cy="4059749"/>
          </a:xfrm>
          <a:prstGeom prst="rect">
            <a:avLst/>
          </a:prstGeom>
        </p:spPr>
      </p:pic>
      <p:sp>
        <p:nvSpPr>
          <p:cNvPr id="36" name="Rounded Rectangle 35">
            <a:extLst>
              <a:ext uri="{FF2B5EF4-FFF2-40B4-BE49-F238E27FC236}">
                <a16:creationId xmlns:a16="http://schemas.microsoft.com/office/drawing/2014/main" id="{3B8FCC54-0D9C-943E-ECEA-5526A2ED8CC3}"/>
              </a:ext>
            </a:extLst>
          </p:cNvPr>
          <p:cNvSpPr/>
          <p:nvPr/>
        </p:nvSpPr>
        <p:spPr>
          <a:xfrm>
            <a:off x="2445841" y="2957748"/>
            <a:ext cx="7046909" cy="273133"/>
          </a:xfrm>
          <a:prstGeom prst="roundRect">
            <a:avLst/>
          </a:prstGeom>
          <a:noFill/>
          <a:ln w="41275">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A700424C-E507-89DB-A825-93DDBC6DFA70}"/>
              </a:ext>
            </a:extLst>
          </p:cNvPr>
          <p:cNvSpPr/>
          <p:nvPr/>
        </p:nvSpPr>
        <p:spPr>
          <a:xfrm>
            <a:off x="2445841" y="4461359"/>
            <a:ext cx="7046909" cy="273133"/>
          </a:xfrm>
          <a:prstGeom prst="roundRect">
            <a:avLst/>
          </a:prstGeom>
          <a:noFill/>
          <a:ln w="41275">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235DB9A9-727B-C315-3BB4-B84B88CED6F0}"/>
              </a:ext>
            </a:extLst>
          </p:cNvPr>
          <p:cNvSpPr txBox="1"/>
          <p:nvPr/>
        </p:nvSpPr>
        <p:spPr>
          <a:xfrm>
            <a:off x="1304382" y="5401244"/>
            <a:ext cx="9905789" cy="400110"/>
          </a:xfrm>
          <a:prstGeom prst="rect">
            <a:avLst/>
          </a:prstGeom>
          <a:noFill/>
        </p:spPr>
        <p:txBody>
          <a:bodyPr wrap="none" rtlCol="0">
            <a:spAutoFit/>
          </a:bodyPr>
          <a:lstStyle/>
          <a:p>
            <a:r>
              <a:rPr lang="en-US" sz="2000" b="1" dirty="0">
                <a:solidFill>
                  <a:srgbClr val="EAC12F"/>
                </a:solidFill>
                <a:latin typeface="Times New Roman" panose="02020603050405020304" pitchFamily="18" charset="0"/>
                <a:cs typeface="Times New Roman" panose="02020603050405020304" pitchFamily="18" charset="0"/>
              </a:rPr>
              <a:t>Behavior measured by the two factors impacts the participant’s translation performance.</a:t>
            </a:r>
          </a:p>
        </p:txBody>
      </p:sp>
      <p:grpSp>
        <p:nvGrpSpPr>
          <p:cNvPr id="8" name="组合 7">
            <a:extLst>
              <a:ext uri="{FF2B5EF4-FFF2-40B4-BE49-F238E27FC236}">
                <a16:creationId xmlns:a16="http://schemas.microsoft.com/office/drawing/2014/main" id="{CA7AC4A0-F0B7-1300-DC9B-39FAA83D95D1}"/>
              </a:ext>
            </a:extLst>
          </p:cNvPr>
          <p:cNvGrpSpPr/>
          <p:nvPr/>
        </p:nvGrpSpPr>
        <p:grpSpPr>
          <a:xfrm>
            <a:off x="3255784" y="6509107"/>
            <a:ext cx="3035030" cy="291830"/>
            <a:chOff x="162212" y="6496145"/>
            <a:chExt cx="2828401" cy="291830"/>
          </a:xfrm>
          <a:solidFill>
            <a:srgbClr val="A85FB3"/>
          </a:solidFill>
        </p:grpSpPr>
        <p:sp>
          <p:nvSpPr>
            <p:cNvPr id="9" name="燕尾形 8">
              <a:extLst>
                <a:ext uri="{FF2B5EF4-FFF2-40B4-BE49-F238E27FC236}">
                  <a16:creationId xmlns:a16="http://schemas.microsoft.com/office/drawing/2014/main" id="{838BE380-D280-1120-DF43-D58F5A15C2DB}"/>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3" name="五边形 12">
              <a:extLst>
                <a:ext uri="{FF2B5EF4-FFF2-40B4-BE49-F238E27FC236}">
                  <a16:creationId xmlns:a16="http://schemas.microsoft.com/office/drawing/2014/main" id="{75E04AFA-C52C-F8C4-FA4F-06A4DB3F1982}"/>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20" name="五边形 19">
            <a:extLst>
              <a:ext uri="{FF2B5EF4-FFF2-40B4-BE49-F238E27FC236}">
                <a16:creationId xmlns:a16="http://schemas.microsoft.com/office/drawing/2014/main" id="{C123B439-50A4-9FD2-65BE-A0A2686C18EA}"/>
              </a:ext>
            </a:extLst>
          </p:cNvPr>
          <p:cNvSpPr/>
          <p:nvPr/>
        </p:nvSpPr>
        <p:spPr>
          <a:xfrm>
            <a:off x="351436" y="6509108"/>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21" name="组合 20">
            <a:extLst>
              <a:ext uri="{FF2B5EF4-FFF2-40B4-BE49-F238E27FC236}">
                <a16:creationId xmlns:a16="http://schemas.microsoft.com/office/drawing/2014/main" id="{03A891AE-B22E-59AE-22AF-A1129825407D}"/>
              </a:ext>
            </a:extLst>
          </p:cNvPr>
          <p:cNvGrpSpPr/>
          <p:nvPr/>
        </p:nvGrpSpPr>
        <p:grpSpPr>
          <a:xfrm>
            <a:off x="6273750" y="6509105"/>
            <a:ext cx="2923802" cy="291830"/>
            <a:chOff x="162212" y="6496145"/>
            <a:chExt cx="2828401" cy="291830"/>
          </a:xfrm>
        </p:grpSpPr>
        <p:sp>
          <p:nvSpPr>
            <p:cNvPr id="22" name="燕尾形 21">
              <a:extLst>
                <a:ext uri="{FF2B5EF4-FFF2-40B4-BE49-F238E27FC236}">
                  <a16:creationId xmlns:a16="http://schemas.microsoft.com/office/drawing/2014/main" id="{AA97FD69-4C7C-ED42-0362-BEFEC65101B5}"/>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3" name="五边形 22">
              <a:extLst>
                <a:ext uri="{FF2B5EF4-FFF2-40B4-BE49-F238E27FC236}">
                  <a16:creationId xmlns:a16="http://schemas.microsoft.com/office/drawing/2014/main" id="{30D93BD7-5AF4-DD66-AC4D-8241B9200247}"/>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24" name="组合 23">
            <a:extLst>
              <a:ext uri="{FF2B5EF4-FFF2-40B4-BE49-F238E27FC236}">
                <a16:creationId xmlns:a16="http://schemas.microsoft.com/office/drawing/2014/main" id="{F3535AF4-0361-3DE2-2935-DB551ECE2F22}"/>
              </a:ext>
            </a:extLst>
          </p:cNvPr>
          <p:cNvGrpSpPr/>
          <p:nvPr/>
        </p:nvGrpSpPr>
        <p:grpSpPr>
          <a:xfrm>
            <a:off x="9178095" y="6509105"/>
            <a:ext cx="2691711" cy="291831"/>
            <a:chOff x="8647415" y="6496143"/>
            <a:chExt cx="2828401" cy="291831"/>
          </a:xfrm>
          <a:solidFill>
            <a:srgbClr val="A85FB3"/>
          </a:solidFill>
        </p:grpSpPr>
        <p:grpSp>
          <p:nvGrpSpPr>
            <p:cNvPr id="25" name="组合 24">
              <a:extLst>
                <a:ext uri="{FF2B5EF4-FFF2-40B4-BE49-F238E27FC236}">
                  <a16:creationId xmlns:a16="http://schemas.microsoft.com/office/drawing/2014/main" id="{36967991-3A56-E1A9-7A4B-958F7042485A}"/>
                </a:ext>
              </a:extLst>
            </p:cNvPr>
            <p:cNvGrpSpPr/>
            <p:nvPr/>
          </p:nvGrpSpPr>
          <p:grpSpPr>
            <a:xfrm>
              <a:off x="8647415" y="6496143"/>
              <a:ext cx="2828401" cy="291830"/>
              <a:chOff x="162212" y="6496145"/>
              <a:chExt cx="2828401" cy="291830"/>
            </a:xfrm>
            <a:grpFill/>
          </p:grpSpPr>
          <p:sp>
            <p:nvSpPr>
              <p:cNvPr id="27" name="燕尾形 26">
                <a:extLst>
                  <a:ext uri="{FF2B5EF4-FFF2-40B4-BE49-F238E27FC236}">
                    <a16:creationId xmlns:a16="http://schemas.microsoft.com/office/drawing/2014/main" id="{16CBADB2-5DBE-7DE4-866D-79CB3A1B7F50}"/>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 name="五边形 27">
                <a:extLst>
                  <a:ext uri="{FF2B5EF4-FFF2-40B4-BE49-F238E27FC236}">
                    <a16:creationId xmlns:a16="http://schemas.microsoft.com/office/drawing/2014/main" id="{D7574FAC-85B5-835C-68F8-E4797CA18D57}"/>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26" name="矩形 25">
              <a:extLst>
                <a:ext uri="{FF2B5EF4-FFF2-40B4-BE49-F238E27FC236}">
                  <a16:creationId xmlns:a16="http://schemas.microsoft.com/office/drawing/2014/main" id="{0CAA2094-5E1B-7020-BFA1-2DA07D0F6DE7}"/>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53889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746384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1.3 Descriptive statistical analysis</a:t>
            </a:r>
            <a:endPar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9" name="Picture 8">
            <a:extLst>
              <a:ext uri="{FF2B5EF4-FFF2-40B4-BE49-F238E27FC236}">
                <a16:creationId xmlns:a16="http://schemas.microsoft.com/office/drawing/2014/main" id="{CBCE4112-662F-40E2-92B5-3FE04355321C}"/>
              </a:ext>
            </a:extLst>
          </p:cNvPr>
          <p:cNvPicPr>
            <a:picLocks noChangeAspect="1"/>
          </p:cNvPicPr>
          <p:nvPr/>
        </p:nvPicPr>
        <p:blipFill>
          <a:blip r:embed="rId4"/>
          <a:stretch>
            <a:fillRect/>
          </a:stretch>
        </p:blipFill>
        <p:spPr>
          <a:xfrm>
            <a:off x="1006608" y="4394370"/>
            <a:ext cx="11286840" cy="1881140"/>
          </a:xfrm>
          <a:prstGeom prst="rect">
            <a:avLst/>
          </a:prstGeom>
        </p:spPr>
      </p:pic>
      <p:sp>
        <p:nvSpPr>
          <p:cNvPr id="20" name="TextBox 19">
            <a:extLst>
              <a:ext uri="{FF2B5EF4-FFF2-40B4-BE49-F238E27FC236}">
                <a16:creationId xmlns:a16="http://schemas.microsoft.com/office/drawing/2014/main" id="{48574EEC-E78D-5F61-2A4D-7BACF4E38465}"/>
              </a:ext>
            </a:extLst>
          </p:cNvPr>
          <p:cNvSpPr txBox="1"/>
          <p:nvPr/>
        </p:nvSpPr>
        <p:spPr>
          <a:xfrm>
            <a:off x="5971703" y="1759114"/>
            <a:ext cx="6097978" cy="1200329"/>
          </a:xfrm>
          <a:prstGeom prst="rect">
            <a:avLst/>
          </a:prstGeom>
          <a:noFill/>
        </p:spPr>
        <p:txBody>
          <a:bodyPr wrap="square">
            <a:spAutoFit/>
          </a:bodyPr>
          <a:lstStyle/>
          <a:p>
            <a:pPr marL="285750" indent="-285750">
              <a:buFont typeface="Arial" panose="020B0604020202020204" pitchFamily="34" charset="0"/>
              <a:buChar char="•"/>
            </a:pPr>
            <a:r>
              <a:rPr lang="en-US" sz="1800" dirty="0">
                <a:solidFill>
                  <a:srgbClr val="633869"/>
                </a:solidFill>
                <a:effectLst/>
                <a:latin typeface="Times New Roman" panose="02020603050405020304" pitchFamily="18" charset="0"/>
                <a:ea typeface="DengXian" panose="02010600030101010101" pitchFamily="2" charset="-122"/>
              </a:rPr>
              <a:t>factors are segmented into various sub-categories</a:t>
            </a:r>
          </a:p>
          <a:p>
            <a:pPr marL="285750" indent="-285750">
              <a:buFont typeface="Arial" panose="020B0604020202020204" pitchFamily="34" charset="0"/>
              <a:buChar char="•"/>
            </a:pPr>
            <a:r>
              <a:rPr lang="en-US" sz="1800" dirty="0">
                <a:solidFill>
                  <a:srgbClr val="633869"/>
                </a:solidFill>
                <a:effectLst/>
                <a:latin typeface="Times New Roman" panose="02020603050405020304" pitchFamily="18" charset="0"/>
                <a:ea typeface="DengXian" panose="02010600030101010101" pitchFamily="2" charset="-122"/>
              </a:rPr>
              <a:t>aggregated against the </a:t>
            </a:r>
            <a:r>
              <a:rPr lang="en-US" sz="1800" dirty="0" err="1">
                <a:solidFill>
                  <a:srgbClr val="633869"/>
                </a:solidFill>
                <a:effectLst/>
                <a:latin typeface="Times New Roman" panose="02020603050405020304" pitchFamily="18" charset="0"/>
                <a:ea typeface="DengXian" panose="02010600030101010101" pitchFamily="2" charset="-122"/>
              </a:rPr>
              <a:t>TotalScore</a:t>
            </a:r>
            <a:r>
              <a:rPr lang="en-US" sz="1800" dirty="0">
                <a:solidFill>
                  <a:srgbClr val="633869"/>
                </a:solidFill>
                <a:effectLst/>
                <a:latin typeface="Times New Roman" panose="02020603050405020304" pitchFamily="18" charset="0"/>
                <a:ea typeface="DengXian" panose="02010600030101010101" pitchFamily="2" charset="-122"/>
              </a:rPr>
              <a:t> metric</a:t>
            </a:r>
          </a:p>
          <a:p>
            <a:pPr marL="285750" indent="-285750">
              <a:buFont typeface="Arial" panose="020B0604020202020204" pitchFamily="34" charset="0"/>
              <a:buChar char="•"/>
            </a:pPr>
            <a:r>
              <a:rPr lang="en-US" sz="1800" dirty="0">
                <a:solidFill>
                  <a:srgbClr val="633869"/>
                </a:solidFill>
                <a:effectLst/>
                <a:latin typeface="Times New Roman" panose="02020603050405020304" pitchFamily="18" charset="0"/>
                <a:ea typeface="DengXian" panose="02010600030101010101" pitchFamily="2" charset="-122"/>
              </a:rPr>
              <a:t>examined how they can impact the overall translation performance when using E-dictionaries</a:t>
            </a:r>
            <a:endParaRPr lang="en-US" dirty="0">
              <a:solidFill>
                <a:srgbClr val="633869"/>
              </a:solidFill>
            </a:endParaRPr>
          </a:p>
        </p:txBody>
      </p:sp>
      <p:sp>
        <p:nvSpPr>
          <p:cNvPr id="22" name="TextBox 21">
            <a:extLst>
              <a:ext uri="{FF2B5EF4-FFF2-40B4-BE49-F238E27FC236}">
                <a16:creationId xmlns:a16="http://schemas.microsoft.com/office/drawing/2014/main" id="{EA159888-637E-0D6E-A9A6-24C630B784B3}"/>
              </a:ext>
            </a:extLst>
          </p:cNvPr>
          <p:cNvSpPr txBox="1"/>
          <p:nvPr/>
        </p:nvSpPr>
        <p:spPr>
          <a:xfrm>
            <a:off x="3045159" y="4110626"/>
            <a:ext cx="6097978" cy="258148"/>
          </a:xfrm>
          <a:prstGeom prst="rect">
            <a:avLst/>
          </a:prstGeom>
          <a:noFill/>
        </p:spPr>
        <p:txBody>
          <a:bodyPr wrap="square">
            <a:spAutoFit/>
          </a:bodyPr>
          <a:lstStyle/>
          <a:p>
            <a:pPr marL="0" marR="0" algn="ctr">
              <a:lnSpc>
                <a:spcPts val="1100"/>
              </a:lnSpc>
              <a:spcBef>
                <a:spcPts val="0"/>
              </a:spcBef>
              <a:spcAft>
                <a:spcPts val="1000"/>
              </a:spcAft>
            </a:pPr>
            <a:r>
              <a:rPr lang="en-US" sz="1800" b="1" i="0"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Table 1.</a:t>
            </a:r>
            <a:r>
              <a:rPr lang="en-US" sz="1800" i="0" kern="10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Descriptive statistical analysis</a:t>
            </a:r>
            <a:endParaRPr lang="en-US" sz="1600" i="1"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6" name="Rounded Rectangle 25">
            <a:extLst>
              <a:ext uri="{FF2B5EF4-FFF2-40B4-BE49-F238E27FC236}">
                <a16:creationId xmlns:a16="http://schemas.microsoft.com/office/drawing/2014/main" id="{74E426E2-8C17-DC48-F4A6-18314EA5701D}"/>
              </a:ext>
            </a:extLst>
          </p:cNvPr>
          <p:cNvSpPr/>
          <p:nvPr/>
        </p:nvSpPr>
        <p:spPr>
          <a:xfrm>
            <a:off x="759686" y="1970912"/>
            <a:ext cx="1436914" cy="641267"/>
          </a:xfrm>
          <a:prstGeom prst="roundRect">
            <a:avLst/>
          </a:prstGeom>
          <a:solidFill>
            <a:srgbClr val="B68B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Total Score</a:t>
            </a:r>
          </a:p>
        </p:txBody>
      </p:sp>
      <p:cxnSp>
        <p:nvCxnSpPr>
          <p:cNvPr id="28" name="Straight Arrow Connector 27">
            <a:extLst>
              <a:ext uri="{FF2B5EF4-FFF2-40B4-BE49-F238E27FC236}">
                <a16:creationId xmlns:a16="http://schemas.microsoft.com/office/drawing/2014/main" id="{D893CF39-1978-9504-7604-D92CB3599182}"/>
              </a:ext>
            </a:extLst>
          </p:cNvPr>
          <p:cNvCxnSpPr>
            <a:stCxn id="26" idx="3"/>
          </p:cNvCxnSpPr>
          <p:nvPr/>
        </p:nvCxnSpPr>
        <p:spPr>
          <a:xfrm flipV="1">
            <a:off x="2196600" y="1822641"/>
            <a:ext cx="1959764" cy="468905"/>
          </a:xfrm>
          <a:prstGeom prst="straightConnector1">
            <a:avLst/>
          </a:prstGeom>
          <a:ln w="28575">
            <a:solidFill>
              <a:srgbClr val="B68BC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82C9AEA-7688-F540-0038-A478FC8619F8}"/>
              </a:ext>
            </a:extLst>
          </p:cNvPr>
          <p:cNvCxnSpPr>
            <a:cxnSpLocks/>
          </p:cNvCxnSpPr>
          <p:nvPr/>
        </p:nvCxnSpPr>
        <p:spPr>
          <a:xfrm flipV="1">
            <a:off x="2196600" y="2057093"/>
            <a:ext cx="1959764" cy="234452"/>
          </a:xfrm>
          <a:prstGeom prst="straightConnector1">
            <a:avLst/>
          </a:prstGeom>
          <a:ln w="28575">
            <a:solidFill>
              <a:srgbClr val="B68BC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C8F0DB9-291D-4675-5CD8-0E03985EC948}"/>
              </a:ext>
            </a:extLst>
          </p:cNvPr>
          <p:cNvCxnSpPr>
            <a:cxnSpLocks/>
            <a:stCxn id="26" idx="3"/>
          </p:cNvCxnSpPr>
          <p:nvPr/>
        </p:nvCxnSpPr>
        <p:spPr>
          <a:xfrm>
            <a:off x="2196600" y="2291546"/>
            <a:ext cx="1959764" cy="262824"/>
          </a:xfrm>
          <a:prstGeom prst="straightConnector1">
            <a:avLst/>
          </a:prstGeom>
          <a:ln w="28575">
            <a:solidFill>
              <a:srgbClr val="B68BC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149941B-936C-57D8-D449-F5AB6F632078}"/>
              </a:ext>
            </a:extLst>
          </p:cNvPr>
          <p:cNvCxnSpPr>
            <a:cxnSpLocks/>
          </p:cNvCxnSpPr>
          <p:nvPr/>
        </p:nvCxnSpPr>
        <p:spPr>
          <a:xfrm>
            <a:off x="2196600" y="2291545"/>
            <a:ext cx="1959764" cy="525651"/>
          </a:xfrm>
          <a:prstGeom prst="straightConnector1">
            <a:avLst/>
          </a:prstGeom>
          <a:ln w="28575">
            <a:solidFill>
              <a:srgbClr val="B68BC0"/>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a:extLst>
              <a:ext uri="{FF2B5EF4-FFF2-40B4-BE49-F238E27FC236}">
                <a16:creationId xmlns:a16="http://schemas.microsoft.com/office/drawing/2014/main" id="{CA536134-069F-A5FE-CC05-53BDCBE9699B}"/>
              </a:ext>
            </a:extLst>
          </p:cNvPr>
          <p:cNvSpPr/>
          <p:nvPr/>
        </p:nvSpPr>
        <p:spPr>
          <a:xfrm>
            <a:off x="522514" y="1496291"/>
            <a:ext cx="11256828" cy="1675176"/>
          </a:xfrm>
          <a:prstGeom prst="roundRect">
            <a:avLst/>
          </a:prstGeom>
          <a:noFill/>
          <a:ln w="38100">
            <a:solidFill>
              <a:srgbClr val="B68B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E15CD25C-4E7C-6123-2049-6A5EF944406C}"/>
              </a:ext>
            </a:extLst>
          </p:cNvPr>
          <p:cNvCxnSpPr>
            <a:cxnSpLocks/>
            <a:stCxn id="41" idx="2"/>
          </p:cNvCxnSpPr>
          <p:nvPr/>
        </p:nvCxnSpPr>
        <p:spPr>
          <a:xfrm>
            <a:off x="6150928" y="3171467"/>
            <a:ext cx="0" cy="759265"/>
          </a:xfrm>
          <a:prstGeom prst="straightConnector1">
            <a:avLst/>
          </a:prstGeom>
          <a:ln w="38100">
            <a:solidFill>
              <a:srgbClr val="B68BC0"/>
            </a:solidFill>
            <a:tailEnd type="triangle"/>
          </a:ln>
        </p:spPr>
        <p:style>
          <a:lnRef idx="1">
            <a:schemeClr val="accent1"/>
          </a:lnRef>
          <a:fillRef idx="0">
            <a:schemeClr val="accent1"/>
          </a:fillRef>
          <a:effectRef idx="0">
            <a:schemeClr val="accent1"/>
          </a:effectRef>
          <a:fontRef idx="minor">
            <a:schemeClr val="tx1"/>
          </a:fontRef>
        </p:style>
      </p:cxnSp>
      <p:grpSp>
        <p:nvGrpSpPr>
          <p:cNvPr id="8" name="组合 7">
            <a:extLst>
              <a:ext uri="{FF2B5EF4-FFF2-40B4-BE49-F238E27FC236}">
                <a16:creationId xmlns:a16="http://schemas.microsoft.com/office/drawing/2014/main" id="{EF109720-4101-9984-6696-DA15F654D59C}"/>
              </a:ext>
            </a:extLst>
          </p:cNvPr>
          <p:cNvGrpSpPr/>
          <p:nvPr/>
        </p:nvGrpSpPr>
        <p:grpSpPr>
          <a:xfrm>
            <a:off x="3255784" y="6496752"/>
            <a:ext cx="3035030" cy="291830"/>
            <a:chOff x="162212" y="6496145"/>
            <a:chExt cx="2828401" cy="291830"/>
          </a:xfrm>
          <a:solidFill>
            <a:srgbClr val="A85FB3"/>
          </a:solidFill>
        </p:grpSpPr>
        <p:sp>
          <p:nvSpPr>
            <p:cNvPr id="13" name="燕尾形 12">
              <a:extLst>
                <a:ext uri="{FF2B5EF4-FFF2-40B4-BE49-F238E27FC236}">
                  <a16:creationId xmlns:a16="http://schemas.microsoft.com/office/drawing/2014/main" id="{3957E9C1-516C-1546-8163-DD04B67CC4DB}"/>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1" name="五边形 20">
              <a:extLst>
                <a:ext uri="{FF2B5EF4-FFF2-40B4-BE49-F238E27FC236}">
                  <a16:creationId xmlns:a16="http://schemas.microsoft.com/office/drawing/2014/main" id="{96CE48A6-66F0-06FE-1C6F-970C645F5CBF}"/>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23" name="五边形 22">
            <a:extLst>
              <a:ext uri="{FF2B5EF4-FFF2-40B4-BE49-F238E27FC236}">
                <a16:creationId xmlns:a16="http://schemas.microsoft.com/office/drawing/2014/main" id="{A20F5DE7-8CB2-0A0C-F865-DEC2E5F47ADD}"/>
              </a:ext>
            </a:extLst>
          </p:cNvPr>
          <p:cNvSpPr/>
          <p:nvPr/>
        </p:nvSpPr>
        <p:spPr>
          <a:xfrm>
            <a:off x="351436" y="6496753"/>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24" name="组合 23">
            <a:extLst>
              <a:ext uri="{FF2B5EF4-FFF2-40B4-BE49-F238E27FC236}">
                <a16:creationId xmlns:a16="http://schemas.microsoft.com/office/drawing/2014/main" id="{3C148CED-4805-BB2F-8AB7-96F7F327AF10}"/>
              </a:ext>
            </a:extLst>
          </p:cNvPr>
          <p:cNvGrpSpPr/>
          <p:nvPr/>
        </p:nvGrpSpPr>
        <p:grpSpPr>
          <a:xfrm>
            <a:off x="6273750" y="6496750"/>
            <a:ext cx="2923802" cy="291830"/>
            <a:chOff x="162212" y="6496145"/>
            <a:chExt cx="2828401" cy="291830"/>
          </a:xfrm>
        </p:grpSpPr>
        <p:sp>
          <p:nvSpPr>
            <p:cNvPr id="27" name="燕尾形 26">
              <a:extLst>
                <a:ext uri="{FF2B5EF4-FFF2-40B4-BE49-F238E27FC236}">
                  <a16:creationId xmlns:a16="http://schemas.microsoft.com/office/drawing/2014/main" id="{5B579DE9-4C6E-EB23-4688-91F08F59B7E6}"/>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 name="五边形 29">
              <a:extLst>
                <a:ext uri="{FF2B5EF4-FFF2-40B4-BE49-F238E27FC236}">
                  <a16:creationId xmlns:a16="http://schemas.microsoft.com/office/drawing/2014/main" id="{6A01FAAD-1D21-6954-B1AF-D4D2AF4D5E86}"/>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31" name="组合 30">
            <a:extLst>
              <a:ext uri="{FF2B5EF4-FFF2-40B4-BE49-F238E27FC236}">
                <a16:creationId xmlns:a16="http://schemas.microsoft.com/office/drawing/2014/main" id="{FD05524E-1F26-C8FF-BEE1-FF541B15FD96}"/>
              </a:ext>
            </a:extLst>
          </p:cNvPr>
          <p:cNvGrpSpPr/>
          <p:nvPr/>
        </p:nvGrpSpPr>
        <p:grpSpPr>
          <a:xfrm>
            <a:off x="9178095" y="6496750"/>
            <a:ext cx="2691711" cy="291831"/>
            <a:chOff x="8647415" y="6496143"/>
            <a:chExt cx="2828401" cy="291831"/>
          </a:xfrm>
          <a:solidFill>
            <a:srgbClr val="A85FB3"/>
          </a:solidFill>
        </p:grpSpPr>
        <p:grpSp>
          <p:nvGrpSpPr>
            <p:cNvPr id="33" name="组合 32">
              <a:extLst>
                <a:ext uri="{FF2B5EF4-FFF2-40B4-BE49-F238E27FC236}">
                  <a16:creationId xmlns:a16="http://schemas.microsoft.com/office/drawing/2014/main" id="{003DC270-F07D-5423-C07C-7C3D82D9BF03}"/>
                </a:ext>
              </a:extLst>
            </p:cNvPr>
            <p:cNvGrpSpPr/>
            <p:nvPr/>
          </p:nvGrpSpPr>
          <p:grpSpPr>
            <a:xfrm>
              <a:off x="8647415" y="6496143"/>
              <a:ext cx="2828401" cy="291830"/>
              <a:chOff x="162212" y="6496145"/>
              <a:chExt cx="2828401" cy="291830"/>
            </a:xfrm>
            <a:grpFill/>
          </p:grpSpPr>
          <p:sp>
            <p:nvSpPr>
              <p:cNvPr id="36" name="燕尾形 35">
                <a:extLst>
                  <a:ext uri="{FF2B5EF4-FFF2-40B4-BE49-F238E27FC236}">
                    <a16:creationId xmlns:a16="http://schemas.microsoft.com/office/drawing/2014/main" id="{2E88B74A-C6E6-49BE-2C1E-9483A19E9CFC}"/>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7" name="五边形 36">
                <a:extLst>
                  <a:ext uri="{FF2B5EF4-FFF2-40B4-BE49-F238E27FC236}">
                    <a16:creationId xmlns:a16="http://schemas.microsoft.com/office/drawing/2014/main" id="{78311B33-3011-AF18-495A-FC625B5E1E01}"/>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34" name="矩形 33">
              <a:extLst>
                <a:ext uri="{FF2B5EF4-FFF2-40B4-BE49-F238E27FC236}">
                  <a16:creationId xmlns:a16="http://schemas.microsoft.com/office/drawing/2014/main" id="{B7E83178-DF2B-663F-15F6-2CB8F8DB2138}"/>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38" name="图片 37" descr="文本&#10;&#10;中度可信度描述已自动生成">
            <a:extLst>
              <a:ext uri="{FF2B5EF4-FFF2-40B4-BE49-F238E27FC236}">
                <a16:creationId xmlns:a16="http://schemas.microsoft.com/office/drawing/2014/main" id="{A495D128-50E8-AD97-F3E6-F6A92583502A}"/>
              </a:ext>
            </a:extLst>
          </p:cNvPr>
          <p:cNvPicPr>
            <a:picLocks noChangeAspect="1"/>
          </p:cNvPicPr>
          <p:nvPr/>
        </p:nvPicPr>
        <p:blipFill rotWithShape="1">
          <a:blip r:embed="rId5"/>
          <a:srcRect l="11027" t="7304" r="26997" b="14663"/>
          <a:stretch/>
        </p:blipFill>
        <p:spPr>
          <a:xfrm>
            <a:off x="4260048" y="1657350"/>
            <a:ext cx="1421316" cy="1302093"/>
          </a:xfrm>
          <a:prstGeom prst="rect">
            <a:avLst/>
          </a:prstGeom>
        </p:spPr>
      </p:pic>
    </p:spTree>
    <p:extLst>
      <p:ext uri="{BB962C8B-B14F-4D97-AF65-F5344CB8AC3E}">
        <p14:creationId xmlns:p14="http://schemas.microsoft.com/office/powerpoint/2010/main" val="152357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3" y="531567"/>
            <a:ext cx="746384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1.4 Categorical summary analysis</a:t>
            </a:r>
            <a:endPar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21" name="TextBox 20">
            <a:extLst>
              <a:ext uri="{FF2B5EF4-FFF2-40B4-BE49-F238E27FC236}">
                <a16:creationId xmlns:a16="http://schemas.microsoft.com/office/drawing/2014/main" id="{7D76B4F3-AD02-592D-1C42-7EBC8ADCFB76}"/>
              </a:ext>
            </a:extLst>
          </p:cNvPr>
          <p:cNvSpPr txBox="1"/>
          <p:nvPr/>
        </p:nvSpPr>
        <p:spPr>
          <a:xfrm>
            <a:off x="4198335" y="1358683"/>
            <a:ext cx="6097978" cy="369332"/>
          </a:xfrm>
          <a:prstGeom prst="rect">
            <a:avLst/>
          </a:prstGeom>
          <a:noFill/>
        </p:spPr>
        <p:txBody>
          <a:bodyPr wrap="square">
            <a:spAutoFit/>
          </a:bodyPr>
          <a:lstStyle/>
          <a:p>
            <a:r>
              <a:rPr lang="en-US" sz="1800" b="1" dirty="0">
                <a:solidFill>
                  <a:srgbClr val="633869"/>
                </a:solidFill>
                <a:effectLst/>
                <a:latin typeface="Times New Roman" panose="02020603050405020304" pitchFamily="18" charset="0"/>
                <a:ea typeface="DengXian" panose="02010600030101010101" pitchFamily="2" charset="-122"/>
              </a:rPr>
              <a:t>Table 2. </a:t>
            </a:r>
            <a:r>
              <a:rPr lang="en-US" sz="1800" dirty="0">
                <a:solidFill>
                  <a:srgbClr val="633869"/>
                </a:solidFill>
                <a:effectLst/>
                <a:latin typeface="Times New Roman" panose="02020603050405020304" pitchFamily="18" charset="0"/>
                <a:ea typeface="DengXian" panose="02010600030101010101" pitchFamily="2" charset="-122"/>
              </a:rPr>
              <a:t>Categorical summary analysis</a:t>
            </a:r>
            <a:r>
              <a:rPr lang="en-US" dirty="0">
                <a:solidFill>
                  <a:srgbClr val="633869"/>
                </a:solidFill>
                <a:effectLst/>
              </a:rPr>
              <a:t> </a:t>
            </a:r>
            <a:endParaRPr lang="en-US" dirty="0">
              <a:solidFill>
                <a:srgbClr val="633869"/>
              </a:solidFill>
            </a:endParaRPr>
          </a:p>
        </p:txBody>
      </p:sp>
      <p:pic>
        <p:nvPicPr>
          <p:cNvPr id="22" name="Picture 21">
            <a:extLst>
              <a:ext uri="{FF2B5EF4-FFF2-40B4-BE49-F238E27FC236}">
                <a16:creationId xmlns:a16="http://schemas.microsoft.com/office/drawing/2014/main" id="{7CAEF713-8DC5-2BD1-603F-7B2060CD5AE4}"/>
              </a:ext>
            </a:extLst>
          </p:cNvPr>
          <p:cNvPicPr>
            <a:picLocks noChangeAspect="1"/>
          </p:cNvPicPr>
          <p:nvPr/>
        </p:nvPicPr>
        <p:blipFill>
          <a:blip r:embed="rId4"/>
          <a:stretch>
            <a:fillRect/>
          </a:stretch>
        </p:blipFill>
        <p:spPr>
          <a:xfrm>
            <a:off x="1930783" y="2007916"/>
            <a:ext cx="8652988" cy="3871542"/>
          </a:xfrm>
          <a:prstGeom prst="rect">
            <a:avLst/>
          </a:prstGeom>
        </p:spPr>
      </p:pic>
      <p:sp>
        <p:nvSpPr>
          <p:cNvPr id="23" name="Rounded Rectangle 22">
            <a:extLst>
              <a:ext uri="{FF2B5EF4-FFF2-40B4-BE49-F238E27FC236}">
                <a16:creationId xmlns:a16="http://schemas.microsoft.com/office/drawing/2014/main" id="{2DC24581-292B-56A2-6C1C-DC0F20B6EC03}"/>
              </a:ext>
            </a:extLst>
          </p:cNvPr>
          <p:cNvSpPr/>
          <p:nvPr/>
        </p:nvSpPr>
        <p:spPr>
          <a:xfrm>
            <a:off x="3344391" y="2677888"/>
            <a:ext cx="323514" cy="313320"/>
          </a:xfrm>
          <a:prstGeom prst="roundRect">
            <a:avLst/>
          </a:prstGeom>
          <a:noFill/>
          <a:ln w="38100">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BB927298-F4BA-70E3-BD42-BF11C1303529}"/>
              </a:ext>
            </a:extLst>
          </p:cNvPr>
          <p:cNvSpPr/>
          <p:nvPr/>
        </p:nvSpPr>
        <p:spPr>
          <a:xfrm>
            <a:off x="3409874" y="4187389"/>
            <a:ext cx="323514" cy="313320"/>
          </a:xfrm>
          <a:prstGeom prst="roundRect">
            <a:avLst/>
          </a:prstGeom>
          <a:noFill/>
          <a:ln w="38100">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4143591D-652A-71CE-7EBC-FC5181650B6C}"/>
              </a:ext>
            </a:extLst>
          </p:cNvPr>
          <p:cNvSpPr/>
          <p:nvPr/>
        </p:nvSpPr>
        <p:spPr>
          <a:xfrm>
            <a:off x="3917374" y="3091960"/>
            <a:ext cx="378934" cy="337040"/>
          </a:xfrm>
          <a:prstGeom prst="roundRect">
            <a:avLst/>
          </a:prstGeom>
          <a:noFill/>
          <a:ln w="38100">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6298684C-682C-1A91-63D3-5F9400EFDD9B}"/>
              </a:ext>
            </a:extLst>
          </p:cNvPr>
          <p:cNvSpPr/>
          <p:nvPr/>
        </p:nvSpPr>
        <p:spPr>
          <a:xfrm>
            <a:off x="4042067" y="5065881"/>
            <a:ext cx="323514" cy="313320"/>
          </a:xfrm>
          <a:prstGeom prst="roundRect">
            <a:avLst/>
          </a:prstGeom>
          <a:noFill/>
          <a:ln w="38100">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F00CBDD5-0771-4044-F7B5-60A03A6CA52D}"/>
              </a:ext>
            </a:extLst>
          </p:cNvPr>
          <p:cNvSpPr/>
          <p:nvPr/>
        </p:nvSpPr>
        <p:spPr>
          <a:xfrm>
            <a:off x="3415749" y="3924974"/>
            <a:ext cx="339669" cy="313320"/>
          </a:xfrm>
          <a:prstGeom prst="roundRect">
            <a:avLst/>
          </a:prstGeom>
          <a:noFill/>
          <a:ln w="38100">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9A7844EF-4FDD-75B7-1A7B-B1D01D2384E4}"/>
              </a:ext>
            </a:extLst>
          </p:cNvPr>
          <p:cNvSpPr/>
          <p:nvPr/>
        </p:nvSpPr>
        <p:spPr>
          <a:xfrm>
            <a:off x="3507523" y="5498862"/>
            <a:ext cx="323514" cy="313320"/>
          </a:xfrm>
          <a:prstGeom prst="roundRect">
            <a:avLst/>
          </a:prstGeom>
          <a:noFill/>
          <a:ln w="38100">
            <a:solidFill>
              <a:srgbClr val="FBC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a:extLst>
              <a:ext uri="{FF2B5EF4-FFF2-40B4-BE49-F238E27FC236}">
                <a16:creationId xmlns:a16="http://schemas.microsoft.com/office/drawing/2014/main" id="{F4BC6F78-4E2B-93BF-59FC-EFAEFA1ED78F}"/>
              </a:ext>
            </a:extLst>
          </p:cNvPr>
          <p:cNvGrpSpPr/>
          <p:nvPr/>
        </p:nvGrpSpPr>
        <p:grpSpPr>
          <a:xfrm>
            <a:off x="3255784" y="6509107"/>
            <a:ext cx="3035030" cy="291830"/>
            <a:chOff x="162212" y="6496145"/>
            <a:chExt cx="2828401" cy="291830"/>
          </a:xfrm>
          <a:solidFill>
            <a:srgbClr val="A85FB3"/>
          </a:solidFill>
        </p:grpSpPr>
        <p:sp>
          <p:nvSpPr>
            <p:cNvPr id="9" name="燕尾形 8">
              <a:extLst>
                <a:ext uri="{FF2B5EF4-FFF2-40B4-BE49-F238E27FC236}">
                  <a16:creationId xmlns:a16="http://schemas.microsoft.com/office/drawing/2014/main" id="{54E42819-DAA6-6FFA-C76F-B16CF90ECF2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3" name="五边形 12">
              <a:extLst>
                <a:ext uri="{FF2B5EF4-FFF2-40B4-BE49-F238E27FC236}">
                  <a16:creationId xmlns:a16="http://schemas.microsoft.com/office/drawing/2014/main" id="{0E0E4825-A039-FD91-B9EF-162813D6310C}"/>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20" name="五边形 19">
            <a:extLst>
              <a:ext uri="{FF2B5EF4-FFF2-40B4-BE49-F238E27FC236}">
                <a16:creationId xmlns:a16="http://schemas.microsoft.com/office/drawing/2014/main" id="{F98D5798-6742-7936-1467-2370D473BA45}"/>
              </a:ext>
            </a:extLst>
          </p:cNvPr>
          <p:cNvSpPr/>
          <p:nvPr/>
        </p:nvSpPr>
        <p:spPr>
          <a:xfrm>
            <a:off x="351436" y="6509108"/>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29" name="组合 28">
            <a:extLst>
              <a:ext uri="{FF2B5EF4-FFF2-40B4-BE49-F238E27FC236}">
                <a16:creationId xmlns:a16="http://schemas.microsoft.com/office/drawing/2014/main" id="{D6ECDC8D-21ED-53F1-E764-349E6E215D73}"/>
              </a:ext>
            </a:extLst>
          </p:cNvPr>
          <p:cNvGrpSpPr/>
          <p:nvPr/>
        </p:nvGrpSpPr>
        <p:grpSpPr>
          <a:xfrm>
            <a:off x="6273750" y="6509105"/>
            <a:ext cx="2923802" cy="291830"/>
            <a:chOff x="162212" y="6496145"/>
            <a:chExt cx="2828401" cy="291830"/>
          </a:xfrm>
        </p:grpSpPr>
        <p:sp>
          <p:nvSpPr>
            <p:cNvPr id="30" name="燕尾形 29">
              <a:extLst>
                <a:ext uri="{FF2B5EF4-FFF2-40B4-BE49-F238E27FC236}">
                  <a16:creationId xmlns:a16="http://schemas.microsoft.com/office/drawing/2014/main" id="{44997CEE-A66D-2201-E1B9-F86C34F5C4EA}"/>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1" name="五边形 30">
              <a:extLst>
                <a:ext uri="{FF2B5EF4-FFF2-40B4-BE49-F238E27FC236}">
                  <a16:creationId xmlns:a16="http://schemas.microsoft.com/office/drawing/2014/main" id="{831B839E-DA09-03EA-4EA3-15E5E7A736E7}"/>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32" name="组合 31">
            <a:extLst>
              <a:ext uri="{FF2B5EF4-FFF2-40B4-BE49-F238E27FC236}">
                <a16:creationId xmlns:a16="http://schemas.microsoft.com/office/drawing/2014/main" id="{92E376EF-A529-C942-CB07-78D0B220F781}"/>
              </a:ext>
            </a:extLst>
          </p:cNvPr>
          <p:cNvGrpSpPr/>
          <p:nvPr/>
        </p:nvGrpSpPr>
        <p:grpSpPr>
          <a:xfrm>
            <a:off x="9178095" y="6509105"/>
            <a:ext cx="2691711" cy="291831"/>
            <a:chOff x="8647415" y="6496143"/>
            <a:chExt cx="2828401" cy="291831"/>
          </a:xfrm>
          <a:solidFill>
            <a:srgbClr val="A85FB3"/>
          </a:solidFill>
        </p:grpSpPr>
        <p:grpSp>
          <p:nvGrpSpPr>
            <p:cNvPr id="33" name="组合 32">
              <a:extLst>
                <a:ext uri="{FF2B5EF4-FFF2-40B4-BE49-F238E27FC236}">
                  <a16:creationId xmlns:a16="http://schemas.microsoft.com/office/drawing/2014/main" id="{775A3036-DAA3-2751-25B7-FD2D57559E78}"/>
                </a:ext>
              </a:extLst>
            </p:cNvPr>
            <p:cNvGrpSpPr/>
            <p:nvPr/>
          </p:nvGrpSpPr>
          <p:grpSpPr>
            <a:xfrm>
              <a:off x="8647415" y="6496143"/>
              <a:ext cx="2828401" cy="291830"/>
              <a:chOff x="162212" y="6496145"/>
              <a:chExt cx="2828401" cy="291830"/>
            </a:xfrm>
            <a:grpFill/>
          </p:grpSpPr>
          <p:sp>
            <p:nvSpPr>
              <p:cNvPr id="35" name="燕尾形 34">
                <a:extLst>
                  <a:ext uri="{FF2B5EF4-FFF2-40B4-BE49-F238E27FC236}">
                    <a16:creationId xmlns:a16="http://schemas.microsoft.com/office/drawing/2014/main" id="{106DEE19-CD1F-9E86-A1B9-38C00B7202D1}"/>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6" name="五边形 35">
                <a:extLst>
                  <a:ext uri="{FF2B5EF4-FFF2-40B4-BE49-F238E27FC236}">
                    <a16:creationId xmlns:a16="http://schemas.microsoft.com/office/drawing/2014/main" id="{42C68BB8-EA2A-2204-AF96-398F76F4D692}"/>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34" name="矩形 33">
              <a:extLst>
                <a:ext uri="{FF2B5EF4-FFF2-40B4-BE49-F238E27FC236}">
                  <a16:creationId xmlns:a16="http://schemas.microsoft.com/office/drawing/2014/main" id="{9E60EB42-762E-8E14-35FC-1D7F82B39C36}"/>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425942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1105069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2. Overview of the translation performance</a:t>
            </a:r>
            <a:endPar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endParaRP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13" name="Picture 12">
            <a:extLst>
              <a:ext uri="{FF2B5EF4-FFF2-40B4-BE49-F238E27FC236}">
                <a16:creationId xmlns:a16="http://schemas.microsoft.com/office/drawing/2014/main" id="{8BB919CA-935A-D246-DB4B-FE5B6C7AF2E8}"/>
              </a:ext>
            </a:extLst>
          </p:cNvPr>
          <p:cNvPicPr>
            <a:picLocks noChangeAspect="1"/>
          </p:cNvPicPr>
          <p:nvPr/>
        </p:nvPicPr>
        <p:blipFill>
          <a:blip r:embed="rId4"/>
          <a:stretch>
            <a:fillRect/>
          </a:stretch>
        </p:blipFill>
        <p:spPr>
          <a:xfrm>
            <a:off x="2299711" y="1733833"/>
            <a:ext cx="9614468" cy="2752861"/>
          </a:xfrm>
          <a:prstGeom prst="rect">
            <a:avLst/>
          </a:prstGeom>
        </p:spPr>
      </p:pic>
      <p:sp>
        <p:nvSpPr>
          <p:cNvPr id="20" name="TextBox 19">
            <a:extLst>
              <a:ext uri="{FF2B5EF4-FFF2-40B4-BE49-F238E27FC236}">
                <a16:creationId xmlns:a16="http://schemas.microsoft.com/office/drawing/2014/main" id="{6E674015-016A-CFD2-F644-EE4048F3D35F}"/>
              </a:ext>
            </a:extLst>
          </p:cNvPr>
          <p:cNvSpPr txBox="1"/>
          <p:nvPr/>
        </p:nvSpPr>
        <p:spPr>
          <a:xfrm>
            <a:off x="1250580" y="1282755"/>
            <a:ext cx="98152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633869"/>
                </a:solidFill>
                <a:effectLst/>
                <a:uLnTx/>
                <a:uFillTx/>
                <a:latin typeface="Times New Roman" panose="02020603050405020304" pitchFamily="18" charset="0"/>
                <a:ea typeface="+mn-ea"/>
                <a:cs typeface="Times New Roman" panose="02020603050405020304" pitchFamily="18" charset="0"/>
              </a:rPr>
              <a:t>Table 3. </a:t>
            </a:r>
            <a:r>
              <a:rPr kumimoji="0" lang="en-US" sz="1800" b="0" i="0" u="none" strike="noStrike" kern="1200" cap="none" spc="0" normalizeH="0" baseline="0" noProof="0" dirty="0">
                <a:ln>
                  <a:noFill/>
                </a:ln>
                <a:solidFill>
                  <a:srgbClr val="633869"/>
                </a:solidFill>
                <a:effectLst/>
                <a:uLnTx/>
                <a:uFillTx/>
                <a:latin typeface="Times New Roman" panose="02020603050405020304" pitchFamily="18" charset="0"/>
                <a:ea typeface="+mn-ea"/>
                <a:cs typeface="Times New Roman" panose="02020603050405020304" pitchFamily="18" charset="0"/>
              </a:rPr>
              <a:t>Average point of the translation performance obtained through using two types of dictionaries</a:t>
            </a:r>
          </a:p>
        </p:txBody>
      </p:sp>
      <p:sp>
        <p:nvSpPr>
          <p:cNvPr id="21" name="TextBox 20">
            <a:extLst>
              <a:ext uri="{FF2B5EF4-FFF2-40B4-BE49-F238E27FC236}">
                <a16:creationId xmlns:a16="http://schemas.microsoft.com/office/drawing/2014/main" id="{881E2308-F128-FAF1-F716-74D2409BF465}"/>
              </a:ext>
            </a:extLst>
          </p:cNvPr>
          <p:cNvSpPr txBox="1"/>
          <p:nvPr/>
        </p:nvSpPr>
        <p:spPr>
          <a:xfrm>
            <a:off x="719214" y="4519317"/>
            <a:ext cx="10945091" cy="41549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rgbClr val="633869"/>
                </a:solidFill>
                <a:effectLst/>
                <a:uLnTx/>
                <a:uFillTx/>
                <a:latin typeface="Times New Roman" panose="02020603050405020304" pitchFamily="18" charset="0"/>
                <a:ea typeface="+mn-ea"/>
                <a:cs typeface="Times New Roman" panose="02020603050405020304" pitchFamily="18" charset="0"/>
              </a:rPr>
              <a:t>the average scores of </a:t>
            </a:r>
            <a:r>
              <a:rPr kumimoji="0" lang="en-US" sz="2100" b="1" i="0" u="none" strike="noStrike" kern="1200" cap="none" spc="0" normalizeH="0" baseline="0" noProof="0" dirty="0">
                <a:ln>
                  <a:noFill/>
                </a:ln>
                <a:solidFill>
                  <a:srgbClr val="EAC12F"/>
                </a:solidFill>
                <a:effectLst/>
                <a:uLnTx/>
                <a:uFillTx/>
                <a:latin typeface="Times New Roman" panose="02020603050405020304" pitchFamily="18" charset="0"/>
                <a:ea typeface="+mn-ea"/>
                <a:cs typeface="Times New Roman" panose="02020603050405020304" pitchFamily="18" charset="0"/>
              </a:rPr>
              <a:t>6 /10 </a:t>
            </a:r>
            <a:r>
              <a:rPr kumimoji="0" lang="en-US" sz="2100" b="0" i="0" u="none" strike="noStrike" kern="1200" cap="none" spc="0" normalizeH="0" baseline="0" noProof="0" dirty="0">
                <a:ln>
                  <a:noFill/>
                </a:ln>
                <a:solidFill>
                  <a:srgbClr val="633869"/>
                </a:solidFill>
                <a:effectLst/>
                <a:uLnTx/>
                <a:uFillTx/>
                <a:latin typeface="Times New Roman" panose="02020603050405020304" pitchFamily="18" charset="0"/>
                <a:ea typeface="+mn-ea"/>
                <a:cs typeface="Times New Roman" panose="02020603050405020304" pitchFamily="18" charset="0"/>
              </a:rPr>
              <a:t>tested words were </a:t>
            </a:r>
            <a:r>
              <a:rPr kumimoji="0" lang="en-US" sz="2100" b="1" i="0" u="none" strike="noStrike" kern="1200" cap="none" spc="0" normalizeH="0" baseline="0" noProof="0" dirty="0">
                <a:ln>
                  <a:noFill/>
                </a:ln>
                <a:solidFill>
                  <a:srgbClr val="EAC12F"/>
                </a:solidFill>
                <a:effectLst/>
                <a:uLnTx/>
                <a:uFillTx/>
                <a:latin typeface="Times New Roman" panose="02020603050405020304" pitchFamily="18" charset="0"/>
                <a:ea typeface="+mn-ea"/>
                <a:cs typeface="Times New Roman" panose="02020603050405020304" pitchFamily="18" charset="0"/>
              </a:rPr>
              <a:t>below 1</a:t>
            </a:r>
          </a:p>
        </p:txBody>
      </p:sp>
      <p:grpSp>
        <p:nvGrpSpPr>
          <p:cNvPr id="8" name="组合 7">
            <a:extLst>
              <a:ext uri="{FF2B5EF4-FFF2-40B4-BE49-F238E27FC236}">
                <a16:creationId xmlns:a16="http://schemas.microsoft.com/office/drawing/2014/main" id="{D63D87E5-90F2-5BC6-9791-D0D5766A26AD}"/>
              </a:ext>
            </a:extLst>
          </p:cNvPr>
          <p:cNvGrpSpPr/>
          <p:nvPr/>
        </p:nvGrpSpPr>
        <p:grpSpPr>
          <a:xfrm>
            <a:off x="3231071" y="6509107"/>
            <a:ext cx="3035030" cy="291830"/>
            <a:chOff x="162212" y="6496145"/>
            <a:chExt cx="2828401" cy="291830"/>
          </a:xfrm>
          <a:solidFill>
            <a:srgbClr val="A85FB3"/>
          </a:solidFill>
        </p:grpSpPr>
        <p:sp>
          <p:nvSpPr>
            <p:cNvPr id="9" name="燕尾形 8">
              <a:extLst>
                <a:ext uri="{FF2B5EF4-FFF2-40B4-BE49-F238E27FC236}">
                  <a16:creationId xmlns:a16="http://schemas.microsoft.com/office/drawing/2014/main" id="{B6A6F1A6-8EB1-F490-24C1-81CD559766D8}"/>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2" name="五边形 21">
              <a:extLst>
                <a:ext uri="{FF2B5EF4-FFF2-40B4-BE49-F238E27FC236}">
                  <a16:creationId xmlns:a16="http://schemas.microsoft.com/office/drawing/2014/main" id="{6BAA1EF7-534F-D5FF-0C29-41E64854434A}"/>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Methodology</a:t>
              </a:r>
              <a:endParaRPr kumimoji="0" lang="zh-CN" altLang="en-US"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endParaRPr>
            </a:p>
          </p:txBody>
        </p:sp>
      </p:grpSp>
      <p:sp>
        <p:nvSpPr>
          <p:cNvPr id="23" name="五边形 22">
            <a:extLst>
              <a:ext uri="{FF2B5EF4-FFF2-40B4-BE49-F238E27FC236}">
                <a16:creationId xmlns:a16="http://schemas.microsoft.com/office/drawing/2014/main" id="{EC4331C5-1366-29D4-7BD9-F0D129F64CDF}"/>
              </a:ext>
            </a:extLst>
          </p:cNvPr>
          <p:cNvSpPr/>
          <p:nvPr/>
        </p:nvSpPr>
        <p:spPr>
          <a:xfrm>
            <a:off x="326723" y="6509108"/>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Introduction</a:t>
            </a:r>
            <a:endParaRPr kumimoji="0" lang="zh-CN" altLang="en-US"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endParaRPr>
          </a:p>
        </p:txBody>
      </p:sp>
      <p:grpSp>
        <p:nvGrpSpPr>
          <p:cNvPr id="24" name="组合 23">
            <a:extLst>
              <a:ext uri="{FF2B5EF4-FFF2-40B4-BE49-F238E27FC236}">
                <a16:creationId xmlns:a16="http://schemas.microsoft.com/office/drawing/2014/main" id="{8EE06EC7-9D26-B090-4269-49810EA9D96B}"/>
              </a:ext>
            </a:extLst>
          </p:cNvPr>
          <p:cNvGrpSpPr/>
          <p:nvPr/>
        </p:nvGrpSpPr>
        <p:grpSpPr>
          <a:xfrm>
            <a:off x="6249037" y="6509105"/>
            <a:ext cx="2923802" cy="291830"/>
            <a:chOff x="162212" y="6496145"/>
            <a:chExt cx="2828401" cy="291830"/>
          </a:xfrm>
        </p:grpSpPr>
        <p:sp>
          <p:nvSpPr>
            <p:cNvPr id="25" name="燕尾形 24">
              <a:extLst>
                <a:ext uri="{FF2B5EF4-FFF2-40B4-BE49-F238E27FC236}">
                  <a16:creationId xmlns:a16="http://schemas.microsoft.com/office/drawing/2014/main" id="{C6DD2DA1-8387-0B19-E430-2D728CB99D14}"/>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6" name="五边形 25">
              <a:extLst>
                <a:ext uri="{FF2B5EF4-FFF2-40B4-BE49-F238E27FC236}">
                  <a16:creationId xmlns:a16="http://schemas.microsoft.com/office/drawing/2014/main" id="{CFAE7536-12CE-8009-BCEA-0BA493574694}"/>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Result</a:t>
              </a:r>
              <a:r>
                <a:rPr kumimoji="0" lang="zh-CN" altLang="en-US"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 </a:t>
              </a:r>
              <a:r>
                <a:rPr kumimoji="0" lang="en-US" altLang="zh-CN"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&amp;</a:t>
              </a:r>
              <a:r>
                <a:rPr kumimoji="0" lang="zh-CN" altLang="en-US"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 </a:t>
              </a:r>
              <a:r>
                <a:rPr kumimoji="0" lang="en-US" altLang="zh-CN"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Discussion</a:t>
              </a:r>
              <a:r>
                <a:rPr kumimoji="0" lang="zh-CN" altLang="en-US"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 </a:t>
              </a:r>
            </a:p>
          </p:txBody>
        </p:sp>
      </p:grpSp>
      <p:grpSp>
        <p:nvGrpSpPr>
          <p:cNvPr id="27" name="组合 26">
            <a:extLst>
              <a:ext uri="{FF2B5EF4-FFF2-40B4-BE49-F238E27FC236}">
                <a16:creationId xmlns:a16="http://schemas.microsoft.com/office/drawing/2014/main" id="{FB8E5AF6-F22F-C3A6-1AC0-F9AFC0E49885}"/>
              </a:ext>
            </a:extLst>
          </p:cNvPr>
          <p:cNvGrpSpPr/>
          <p:nvPr/>
        </p:nvGrpSpPr>
        <p:grpSpPr>
          <a:xfrm>
            <a:off x="9153382" y="6509105"/>
            <a:ext cx="2691711" cy="291831"/>
            <a:chOff x="8647415" y="6496143"/>
            <a:chExt cx="2828401" cy="291831"/>
          </a:xfrm>
          <a:solidFill>
            <a:srgbClr val="A85FB3"/>
          </a:solidFill>
        </p:grpSpPr>
        <p:grpSp>
          <p:nvGrpSpPr>
            <p:cNvPr id="28" name="组合 27">
              <a:extLst>
                <a:ext uri="{FF2B5EF4-FFF2-40B4-BE49-F238E27FC236}">
                  <a16:creationId xmlns:a16="http://schemas.microsoft.com/office/drawing/2014/main" id="{4F6313C5-9E1C-E741-2997-E25A4ACB5676}"/>
                </a:ext>
              </a:extLst>
            </p:cNvPr>
            <p:cNvGrpSpPr/>
            <p:nvPr/>
          </p:nvGrpSpPr>
          <p:grpSpPr>
            <a:xfrm>
              <a:off x="8647415" y="6496143"/>
              <a:ext cx="2828401" cy="291830"/>
              <a:chOff x="162212" y="6496145"/>
              <a:chExt cx="2828401" cy="291830"/>
            </a:xfrm>
            <a:grpFill/>
          </p:grpSpPr>
          <p:sp>
            <p:nvSpPr>
              <p:cNvPr id="30" name="燕尾形 29">
                <a:extLst>
                  <a:ext uri="{FF2B5EF4-FFF2-40B4-BE49-F238E27FC236}">
                    <a16:creationId xmlns:a16="http://schemas.microsoft.com/office/drawing/2014/main" id="{415699AF-5C85-ABAD-8182-CD3AD803645B}"/>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1" name="五边形 30">
                <a:extLst>
                  <a:ext uri="{FF2B5EF4-FFF2-40B4-BE49-F238E27FC236}">
                    <a16:creationId xmlns:a16="http://schemas.microsoft.com/office/drawing/2014/main" id="{7A1EE864-30CF-81CC-5974-1B0ECFF02767}"/>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rPr>
                  <a:t>Conclusion</a:t>
                </a:r>
                <a:endParaRPr kumimoji="0" lang="zh-CN" altLang="en-US" sz="1800" b="1" i="0" u="none" strike="noStrike" kern="1200" cap="none" spc="0" normalizeH="0" baseline="0" noProof="0" dirty="0">
                  <a:ln>
                    <a:noFill/>
                  </a:ln>
                  <a:solidFill>
                    <a:prstClr val="white"/>
                  </a:solidFill>
                  <a:effectLst/>
                  <a:uLnTx/>
                  <a:uFillTx/>
                  <a:latin typeface="Georgia" panose="02040502050405020303" pitchFamily="18" charset="0"/>
                  <a:ea typeface="HEITI TC MEDIUM" pitchFamily="2" charset="-128"/>
                  <a:cs typeface="Arial" panose="020B0604020202020204" pitchFamily="34" charset="0"/>
                </a:endParaRPr>
              </a:p>
            </p:txBody>
          </p:sp>
        </p:grpSp>
        <p:sp>
          <p:nvSpPr>
            <p:cNvPr id="29" name="矩形 28">
              <a:extLst>
                <a:ext uri="{FF2B5EF4-FFF2-40B4-BE49-F238E27FC236}">
                  <a16:creationId xmlns:a16="http://schemas.microsoft.com/office/drawing/2014/main" id="{A7EAFF3B-641D-19EE-C8E0-E10328BA274F}"/>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33" name="文本框 32">
            <a:extLst>
              <a:ext uri="{FF2B5EF4-FFF2-40B4-BE49-F238E27FC236}">
                <a16:creationId xmlns:a16="http://schemas.microsoft.com/office/drawing/2014/main" id="{90E0A3B4-7FD4-7A04-DC6C-A6003332FE6A}"/>
              </a:ext>
            </a:extLst>
          </p:cNvPr>
          <p:cNvSpPr txBox="1"/>
          <p:nvPr/>
        </p:nvSpPr>
        <p:spPr>
          <a:xfrm>
            <a:off x="719214" y="5019017"/>
            <a:ext cx="9317582" cy="40011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000" b="1" i="0" u="none" strike="noStrike" kern="1200" cap="none" spc="0" normalizeH="0" baseline="0" noProof="0" dirty="0">
                <a:ln>
                  <a:noFill/>
                </a:ln>
                <a:solidFill>
                  <a:srgbClr val="5C3462"/>
                </a:solidFill>
                <a:effectLst/>
                <a:uLnTx/>
                <a:uFillTx/>
                <a:latin typeface="Times New Roman" panose="02020603050405020304" pitchFamily="18" charset="0"/>
                <a:ea typeface="等线" panose="02010600030101010101" pitchFamily="2" charset="-122"/>
                <a:cs typeface="Times New Roman" panose="02020603050405020304" pitchFamily="18" charset="0"/>
              </a:rPr>
              <a:t>2</a:t>
            </a:r>
            <a:r>
              <a:rPr kumimoji="0" lang="en-US" altLang="zh-CN" sz="2000" b="0" i="0" u="none" strike="noStrike" kern="1200" cap="none" spc="0" normalizeH="0" baseline="0" noProof="0" dirty="0">
                <a:ln>
                  <a:noFill/>
                </a:ln>
                <a:solidFill>
                  <a:srgbClr val="5C3462"/>
                </a:solidFill>
                <a:effectLst/>
                <a:uLnTx/>
                <a:uFillTx/>
                <a:latin typeface="Times New Roman" panose="02020603050405020304" pitchFamily="18" charset="0"/>
                <a:ea typeface="等线" panose="02010600030101010101" pitchFamily="2" charset="-122"/>
                <a:cs typeface="Times New Roman" panose="02020603050405020304" pitchFamily="18" charset="0"/>
              </a:rPr>
              <a:t> </a:t>
            </a:r>
            <a:r>
              <a:rPr kumimoji="0" lang="en-US" altLang="zh-CN" sz="2000" b="0" i="0" u="none" strike="noStrike" kern="1200" cap="none" spc="0" normalizeH="0" baseline="0" noProof="0" dirty="0">
                <a:ln>
                  <a:noFill/>
                </a:ln>
                <a:solidFill>
                  <a:srgbClr val="633869"/>
                </a:solidFill>
                <a:effectLst/>
                <a:uLnTx/>
                <a:uFillTx/>
                <a:latin typeface="Times New Roman" panose="02020603050405020304" pitchFamily="18" charset="0"/>
                <a:ea typeface="等线" panose="02010600030101010101" pitchFamily="2" charset="-122"/>
                <a:cs typeface="Times New Roman" panose="02020603050405020304" pitchFamily="18" charset="0"/>
              </a:rPr>
              <a:t>scored between 1 to 1.5, and </a:t>
            </a:r>
            <a:r>
              <a:rPr kumimoji="0" lang="en-US" altLang="zh-CN" sz="2000" b="1" i="0" u="none" strike="noStrike" kern="1200" cap="none" spc="0" normalizeH="0" baseline="0" noProof="0" dirty="0">
                <a:ln>
                  <a:noFill/>
                </a:ln>
                <a:solidFill>
                  <a:srgbClr val="EAC12F"/>
                </a:solidFill>
                <a:effectLst/>
                <a:uLnTx/>
                <a:uFillTx/>
                <a:latin typeface="Times New Roman" panose="02020603050405020304" pitchFamily="18" charset="0"/>
                <a:ea typeface="等线" panose="02010600030101010101" pitchFamily="2" charset="-122"/>
                <a:cs typeface="Times New Roman" panose="02020603050405020304" pitchFamily="18" charset="0"/>
              </a:rPr>
              <a:t>2</a:t>
            </a:r>
            <a:r>
              <a:rPr kumimoji="0" lang="en-US" altLang="zh-CN" sz="2000" b="0" i="0" u="none" strike="noStrike" kern="1200" cap="none" spc="0" normalizeH="0" baseline="0" noProof="0" dirty="0">
                <a:ln>
                  <a:noFill/>
                </a:ln>
                <a:solidFill>
                  <a:srgbClr val="633869"/>
                </a:solidFill>
                <a:effectLst/>
                <a:uLnTx/>
                <a:uFillTx/>
                <a:latin typeface="Times New Roman" panose="02020603050405020304" pitchFamily="18" charset="0"/>
                <a:ea typeface="等线" panose="02010600030101010101" pitchFamily="2" charset="-122"/>
                <a:cs typeface="Times New Roman" panose="02020603050405020304" pitchFamily="18" charset="0"/>
              </a:rPr>
              <a:t> scored higher than 1.5. </a:t>
            </a:r>
          </a:p>
        </p:txBody>
      </p:sp>
      <p:sp>
        <p:nvSpPr>
          <p:cNvPr id="35" name="文本框 34">
            <a:extLst>
              <a:ext uri="{FF2B5EF4-FFF2-40B4-BE49-F238E27FC236}">
                <a16:creationId xmlns:a16="http://schemas.microsoft.com/office/drawing/2014/main" id="{3E88318A-425B-0B4D-B971-22410306EFE7}"/>
              </a:ext>
            </a:extLst>
          </p:cNvPr>
          <p:cNvSpPr txBox="1"/>
          <p:nvPr/>
        </p:nvSpPr>
        <p:spPr>
          <a:xfrm>
            <a:off x="719214" y="5398400"/>
            <a:ext cx="10686019"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srgbClr val="633869"/>
                </a:solidFill>
                <a:effectLst/>
                <a:uLnTx/>
                <a:uFillTx/>
                <a:latin typeface="Times New Roman" panose="02020603050405020304" pitchFamily="18" charset="0"/>
                <a:ea typeface="等线" panose="02010600030101010101" pitchFamily="2" charset="-122"/>
                <a:cs typeface="Times New Roman" panose="02020603050405020304" pitchFamily="18" charset="0"/>
              </a:rPr>
              <a:t>the average scores for all tested words </a:t>
            </a:r>
            <a:r>
              <a:rPr kumimoji="0" lang="en-US" altLang="zh-CN" sz="2000" b="1" i="0" u="none" strike="noStrike" kern="1200" cap="none" spc="0" normalizeH="0" baseline="0" noProof="0" dirty="0">
                <a:ln>
                  <a:noFill/>
                </a:ln>
                <a:solidFill>
                  <a:srgbClr val="EAC12F"/>
                </a:solidFill>
                <a:effectLst/>
                <a:uLnTx/>
                <a:uFillTx/>
                <a:latin typeface="Times New Roman" panose="02020603050405020304" pitchFamily="18" charset="0"/>
                <a:ea typeface="等线" panose="02010600030101010101" pitchFamily="2" charset="-122"/>
                <a:cs typeface="Times New Roman" panose="02020603050405020304" pitchFamily="18" charset="0"/>
              </a:rPr>
              <a:t>increased</a:t>
            </a:r>
            <a:r>
              <a:rPr kumimoji="0" lang="en-US" altLang="zh-CN" sz="2000" b="0" i="0" u="none" strike="noStrike" kern="1200" cap="none" spc="0" normalizeH="0" baseline="0" noProof="0" dirty="0">
                <a:ln>
                  <a:noFill/>
                </a:ln>
                <a:solidFill>
                  <a:srgbClr val="633869"/>
                </a:solidFill>
                <a:effectLst/>
                <a:uLnTx/>
                <a:uFillTx/>
                <a:latin typeface="Times New Roman" panose="02020603050405020304" pitchFamily="18" charset="0"/>
                <a:ea typeface="等线" panose="02010600030101010101" pitchFamily="2" charset="-122"/>
                <a:cs typeface="Times New Roman" panose="02020603050405020304" pitchFamily="18" charset="0"/>
              </a:rPr>
              <a:t> after consulting the authoritative dictionaries. </a:t>
            </a:r>
          </a:p>
        </p:txBody>
      </p:sp>
      <p:sp>
        <p:nvSpPr>
          <p:cNvPr id="37" name="文本框 36">
            <a:extLst>
              <a:ext uri="{FF2B5EF4-FFF2-40B4-BE49-F238E27FC236}">
                <a16:creationId xmlns:a16="http://schemas.microsoft.com/office/drawing/2014/main" id="{FC185C21-D27C-CE0C-1247-3EE96E83BA83}"/>
              </a:ext>
            </a:extLst>
          </p:cNvPr>
          <p:cNvSpPr txBox="1"/>
          <p:nvPr/>
        </p:nvSpPr>
        <p:spPr>
          <a:xfrm>
            <a:off x="719214" y="5820625"/>
            <a:ext cx="9999481"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srgbClr val="633869"/>
                </a:solidFill>
                <a:effectLst/>
                <a:uLnTx/>
                <a:uFillTx/>
                <a:latin typeface="Times New Roman" panose="02020603050405020304" pitchFamily="18" charset="0"/>
                <a:ea typeface="等线" panose="02010600030101010101" pitchFamily="2" charset="-122"/>
                <a:cs typeface="Times New Roman" panose="02020603050405020304" pitchFamily="18" charset="0"/>
              </a:rPr>
              <a:t>the differences between consulting the two dictionaries ranged from </a:t>
            </a:r>
            <a:r>
              <a:rPr kumimoji="0" lang="en-US" altLang="zh-CN" sz="2000" b="1" i="0" u="none" strike="noStrike" kern="1200" cap="none" spc="0" normalizeH="0" baseline="0" noProof="0" dirty="0">
                <a:ln>
                  <a:noFill/>
                </a:ln>
                <a:solidFill>
                  <a:srgbClr val="EAC12F"/>
                </a:solidFill>
                <a:effectLst/>
                <a:uLnTx/>
                <a:uFillTx/>
                <a:latin typeface="Times New Roman" panose="02020603050405020304" pitchFamily="18" charset="0"/>
                <a:ea typeface="等线" panose="02010600030101010101" pitchFamily="2" charset="-122"/>
                <a:cs typeface="Times New Roman" panose="02020603050405020304" pitchFamily="18" charset="0"/>
              </a:rPr>
              <a:t>0.12 to 1.08</a:t>
            </a:r>
            <a:r>
              <a:rPr kumimoji="0" lang="en-US" altLang="zh-CN" sz="2000" b="1" i="0" u="none" strike="noStrike" kern="1200" cap="none" spc="0" normalizeH="0" baseline="0" noProof="0" dirty="0">
                <a:ln>
                  <a:noFill/>
                </a:ln>
                <a:solidFill>
                  <a:srgbClr val="633869"/>
                </a:solidFill>
                <a:effectLst/>
                <a:uLnTx/>
                <a:uFillTx/>
                <a:latin typeface="Times New Roman" panose="02020603050405020304" pitchFamily="18" charset="0"/>
                <a:ea typeface="等线" panose="02010600030101010101" pitchFamily="2" charset="-122"/>
                <a:cs typeface="Times New Roman" panose="02020603050405020304" pitchFamily="18" charset="0"/>
              </a:rPr>
              <a:t>.</a:t>
            </a:r>
          </a:p>
        </p:txBody>
      </p:sp>
      <p:sp>
        <p:nvSpPr>
          <p:cNvPr id="38" name="圆角矩形 37">
            <a:extLst>
              <a:ext uri="{FF2B5EF4-FFF2-40B4-BE49-F238E27FC236}">
                <a16:creationId xmlns:a16="http://schemas.microsoft.com/office/drawing/2014/main" id="{2FB378D3-03C6-A47C-BC97-6E5385687ABB}"/>
              </a:ext>
            </a:extLst>
          </p:cNvPr>
          <p:cNvSpPr/>
          <p:nvPr/>
        </p:nvSpPr>
        <p:spPr>
          <a:xfrm>
            <a:off x="4829577" y="1985764"/>
            <a:ext cx="700098" cy="199147"/>
          </a:xfrm>
          <a:prstGeom prst="roundRect">
            <a:avLst/>
          </a:prstGeom>
          <a:noFill/>
          <a:ln w="25400">
            <a:solidFill>
              <a:srgbClr val="FBCE2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9" name="圆角矩形 38">
            <a:extLst>
              <a:ext uri="{FF2B5EF4-FFF2-40B4-BE49-F238E27FC236}">
                <a16:creationId xmlns:a16="http://schemas.microsoft.com/office/drawing/2014/main" id="{85B101B0-AE3A-21CE-2893-46095AE36783}"/>
              </a:ext>
            </a:extLst>
          </p:cNvPr>
          <p:cNvSpPr/>
          <p:nvPr/>
        </p:nvSpPr>
        <p:spPr>
          <a:xfrm>
            <a:off x="4829577" y="2435476"/>
            <a:ext cx="700098" cy="199147"/>
          </a:xfrm>
          <a:prstGeom prst="roundRect">
            <a:avLst/>
          </a:prstGeom>
          <a:noFill/>
          <a:ln w="25400">
            <a:solidFill>
              <a:srgbClr val="FBCE2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40" name="圆角矩形 39">
            <a:extLst>
              <a:ext uri="{FF2B5EF4-FFF2-40B4-BE49-F238E27FC236}">
                <a16:creationId xmlns:a16="http://schemas.microsoft.com/office/drawing/2014/main" id="{2FB378D3-03C6-A47C-BC97-6E5385687ABB}"/>
              </a:ext>
            </a:extLst>
          </p:cNvPr>
          <p:cNvSpPr/>
          <p:nvPr/>
        </p:nvSpPr>
        <p:spPr>
          <a:xfrm>
            <a:off x="4829577" y="2889185"/>
            <a:ext cx="700098" cy="639626"/>
          </a:xfrm>
          <a:prstGeom prst="roundRect">
            <a:avLst/>
          </a:prstGeom>
          <a:noFill/>
          <a:ln w="25400">
            <a:solidFill>
              <a:srgbClr val="FBCE2F"/>
            </a:solidFill>
          </a:ln>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1" name="圆角矩形 40">
            <a:extLst>
              <a:ext uri="{FF2B5EF4-FFF2-40B4-BE49-F238E27FC236}">
                <a16:creationId xmlns:a16="http://schemas.microsoft.com/office/drawing/2014/main" id="{2FB378D3-03C6-A47C-BC97-6E5385687ABB}"/>
              </a:ext>
            </a:extLst>
          </p:cNvPr>
          <p:cNvSpPr/>
          <p:nvPr/>
        </p:nvSpPr>
        <p:spPr>
          <a:xfrm>
            <a:off x="4830722" y="4040360"/>
            <a:ext cx="700098" cy="199147"/>
          </a:xfrm>
          <a:prstGeom prst="roundRect">
            <a:avLst/>
          </a:prstGeom>
          <a:noFill/>
          <a:ln w="25400">
            <a:solidFill>
              <a:srgbClr val="FBCE2F"/>
            </a:solidFill>
          </a:ln>
        </p:spPr>
        <p:style>
          <a:lnRef idx="2">
            <a:schemeClr val="accent6"/>
          </a:lnRef>
          <a:fillRef idx="1">
            <a:schemeClr val="lt1"/>
          </a:fillRef>
          <a:effectRef idx="0">
            <a:schemeClr val="accent6"/>
          </a:effectRef>
          <a:fontRef idx="minor">
            <a:schemeClr val="dk1"/>
          </a:fontRef>
        </p:style>
        <p:txBody>
          <a:bodyPr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5" name="圆角矩形 44">
            <a:extLst>
              <a:ext uri="{FF2B5EF4-FFF2-40B4-BE49-F238E27FC236}">
                <a16:creationId xmlns:a16="http://schemas.microsoft.com/office/drawing/2014/main" id="{F4390EBE-D56A-53B5-DE03-A1D2DA96CA6B}"/>
              </a:ext>
            </a:extLst>
          </p:cNvPr>
          <p:cNvSpPr/>
          <p:nvPr/>
        </p:nvSpPr>
        <p:spPr>
          <a:xfrm>
            <a:off x="4896290" y="3545656"/>
            <a:ext cx="566671" cy="250564"/>
          </a:xfrm>
          <a:prstGeom prst="roundRect">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6" name="圆角矩形 45">
            <a:extLst>
              <a:ext uri="{FF2B5EF4-FFF2-40B4-BE49-F238E27FC236}">
                <a16:creationId xmlns:a16="http://schemas.microsoft.com/office/drawing/2014/main" id="{30332FFA-438E-1B9D-09BD-45222DE02968}"/>
              </a:ext>
            </a:extLst>
          </p:cNvPr>
          <p:cNvSpPr/>
          <p:nvPr/>
        </p:nvSpPr>
        <p:spPr>
          <a:xfrm>
            <a:off x="4875171" y="2667246"/>
            <a:ext cx="566671" cy="250564"/>
          </a:xfrm>
          <a:prstGeom prst="roundRect">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7" name="圆角矩形 46">
            <a:extLst>
              <a:ext uri="{FF2B5EF4-FFF2-40B4-BE49-F238E27FC236}">
                <a16:creationId xmlns:a16="http://schemas.microsoft.com/office/drawing/2014/main" id="{ED4A8A73-D28D-04C3-B24B-8FBB5B9F8957}"/>
              </a:ext>
            </a:extLst>
          </p:cNvPr>
          <p:cNvSpPr/>
          <p:nvPr/>
        </p:nvSpPr>
        <p:spPr>
          <a:xfrm>
            <a:off x="4869250" y="2200471"/>
            <a:ext cx="566671" cy="250564"/>
          </a:xfrm>
          <a:prstGeom prst="roundRect">
            <a:avLst/>
          </a:prstGeom>
          <a:noFill/>
          <a:ln w="25400">
            <a:solidFill>
              <a:srgbClr val="A85FB3"/>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8" name="圆角矩形 47">
            <a:extLst>
              <a:ext uri="{FF2B5EF4-FFF2-40B4-BE49-F238E27FC236}">
                <a16:creationId xmlns:a16="http://schemas.microsoft.com/office/drawing/2014/main" id="{3F86F493-42E5-8DE3-0D37-AAA6564F1107}"/>
              </a:ext>
            </a:extLst>
          </p:cNvPr>
          <p:cNvSpPr/>
          <p:nvPr/>
        </p:nvSpPr>
        <p:spPr>
          <a:xfrm>
            <a:off x="4897326" y="3782912"/>
            <a:ext cx="566671" cy="250564"/>
          </a:xfrm>
          <a:prstGeom prst="roundRect">
            <a:avLst/>
          </a:prstGeom>
          <a:noFill/>
          <a:ln w="25400">
            <a:solidFill>
              <a:srgbClr val="A85FB3"/>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9" name="圆角矩形 48">
            <a:extLst>
              <a:ext uri="{FF2B5EF4-FFF2-40B4-BE49-F238E27FC236}">
                <a16:creationId xmlns:a16="http://schemas.microsoft.com/office/drawing/2014/main" id="{1E4E85FD-95B2-F3BE-1AF9-2A3D38B485FA}"/>
              </a:ext>
            </a:extLst>
          </p:cNvPr>
          <p:cNvSpPr/>
          <p:nvPr/>
        </p:nvSpPr>
        <p:spPr>
          <a:xfrm>
            <a:off x="7106945" y="1902575"/>
            <a:ext cx="877766" cy="2384949"/>
          </a:xfrm>
          <a:prstGeom prst="roundRect">
            <a:avLst/>
          </a:prstGeom>
          <a:noFill/>
          <a:ln w="25400">
            <a:solidFill>
              <a:srgbClr val="FBCE2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0" name="圆角矩形 49">
            <a:extLst>
              <a:ext uri="{FF2B5EF4-FFF2-40B4-BE49-F238E27FC236}">
                <a16:creationId xmlns:a16="http://schemas.microsoft.com/office/drawing/2014/main" id="{1FF6FB32-8148-0737-9E5D-5D8535BE4F3F}"/>
              </a:ext>
            </a:extLst>
          </p:cNvPr>
          <p:cNvSpPr/>
          <p:nvPr/>
        </p:nvSpPr>
        <p:spPr>
          <a:xfrm>
            <a:off x="4740742" y="1939426"/>
            <a:ext cx="877766" cy="2384949"/>
          </a:xfrm>
          <a:prstGeom prst="roundRect">
            <a:avLst/>
          </a:prstGeom>
          <a:noFill/>
          <a:ln w="25400">
            <a:solidFill>
              <a:srgbClr val="FBCE2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1" name="圆角矩形 50">
            <a:extLst>
              <a:ext uri="{FF2B5EF4-FFF2-40B4-BE49-F238E27FC236}">
                <a16:creationId xmlns:a16="http://schemas.microsoft.com/office/drawing/2014/main" id="{F813AF2B-1038-4F06-ECB4-4F48FB1A9ED2}"/>
              </a:ext>
            </a:extLst>
          </p:cNvPr>
          <p:cNvSpPr/>
          <p:nvPr/>
        </p:nvSpPr>
        <p:spPr>
          <a:xfrm>
            <a:off x="9071470" y="2433617"/>
            <a:ext cx="465196" cy="240416"/>
          </a:xfrm>
          <a:prstGeom prst="roundRect">
            <a:avLst/>
          </a:prstGeom>
          <a:noFill/>
          <a:ln w="25400">
            <a:solidFill>
              <a:srgbClr val="A85FB3"/>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2" name="圆角矩形 51">
            <a:extLst>
              <a:ext uri="{FF2B5EF4-FFF2-40B4-BE49-F238E27FC236}">
                <a16:creationId xmlns:a16="http://schemas.microsoft.com/office/drawing/2014/main" id="{961FA608-1A80-84FF-B276-7C91E500BDB1}"/>
              </a:ext>
            </a:extLst>
          </p:cNvPr>
          <p:cNvSpPr/>
          <p:nvPr/>
        </p:nvSpPr>
        <p:spPr>
          <a:xfrm>
            <a:off x="9071470" y="2175868"/>
            <a:ext cx="465196" cy="240416"/>
          </a:xfrm>
          <a:prstGeom prst="roundRect">
            <a:avLst/>
          </a:prstGeom>
          <a:noFill/>
          <a:ln w="25400">
            <a:solidFill>
              <a:srgbClr val="FBCE2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68999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xit" presetSubtype="10" fill="hold" grpId="1" nodeType="clickEffect">
                                  <p:stCondLst>
                                    <p:cond delay="0"/>
                                  </p:stCondLst>
                                  <p:childTnLst>
                                    <p:animEffect transition="out" filter="blinds(horizontal)">
                                      <p:cBhvr>
                                        <p:cTn id="18" dur="500"/>
                                        <p:tgtEl>
                                          <p:spTgt spid="38"/>
                                        </p:tgtEl>
                                      </p:cBhvr>
                                    </p:animEffect>
                                    <p:set>
                                      <p:cBhvr>
                                        <p:cTn id="19" dur="1" fill="hold">
                                          <p:stCondLst>
                                            <p:cond delay="499"/>
                                          </p:stCondLst>
                                        </p:cTn>
                                        <p:tgtEl>
                                          <p:spTgt spid="38"/>
                                        </p:tgtEl>
                                        <p:attrNameLst>
                                          <p:attrName>style.visibility</p:attrName>
                                        </p:attrNameLst>
                                      </p:cBhvr>
                                      <p:to>
                                        <p:strVal val="hidden"/>
                                      </p:to>
                                    </p:set>
                                  </p:childTnLst>
                                </p:cTn>
                              </p:par>
                              <p:par>
                                <p:cTn id="20" presetID="3" presetClass="exit" presetSubtype="10" fill="hold" grpId="1" nodeType="withEffect">
                                  <p:stCondLst>
                                    <p:cond delay="0"/>
                                  </p:stCondLst>
                                  <p:childTnLst>
                                    <p:animEffect transition="out" filter="blinds(horizontal)">
                                      <p:cBhvr>
                                        <p:cTn id="21" dur="500"/>
                                        <p:tgtEl>
                                          <p:spTgt spid="39"/>
                                        </p:tgtEl>
                                      </p:cBhvr>
                                    </p:animEffect>
                                    <p:set>
                                      <p:cBhvr>
                                        <p:cTn id="22" dur="1" fill="hold">
                                          <p:stCondLst>
                                            <p:cond delay="499"/>
                                          </p:stCondLst>
                                        </p:cTn>
                                        <p:tgtEl>
                                          <p:spTgt spid="39"/>
                                        </p:tgtEl>
                                        <p:attrNameLst>
                                          <p:attrName>style.visibility</p:attrName>
                                        </p:attrNameLst>
                                      </p:cBhvr>
                                      <p:to>
                                        <p:strVal val="hidden"/>
                                      </p:to>
                                    </p:set>
                                  </p:childTnLst>
                                </p:cTn>
                              </p:par>
                              <p:par>
                                <p:cTn id="23" presetID="3" presetClass="exit" presetSubtype="10" fill="hold" grpId="1" nodeType="withEffect">
                                  <p:stCondLst>
                                    <p:cond delay="0"/>
                                  </p:stCondLst>
                                  <p:childTnLst>
                                    <p:animEffect transition="out" filter="blinds(horizontal)">
                                      <p:cBhvr>
                                        <p:cTn id="24" dur="500"/>
                                        <p:tgtEl>
                                          <p:spTgt spid="40"/>
                                        </p:tgtEl>
                                      </p:cBhvr>
                                    </p:animEffect>
                                    <p:set>
                                      <p:cBhvr>
                                        <p:cTn id="25" dur="1" fill="hold">
                                          <p:stCondLst>
                                            <p:cond delay="499"/>
                                          </p:stCondLst>
                                        </p:cTn>
                                        <p:tgtEl>
                                          <p:spTgt spid="40"/>
                                        </p:tgtEl>
                                        <p:attrNameLst>
                                          <p:attrName>style.visibility</p:attrName>
                                        </p:attrNameLst>
                                      </p:cBhvr>
                                      <p:to>
                                        <p:strVal val="hidden"/>
                                      </p:to>
                                    </p:set>
                                  </p:childTnLst>
                                </p:cTn>
                              </p:par>
                              <p:par>
                                <p:cTn id="26" presetID="3" presetClass="exit" presetSubtype="10" fill="hold" grpId="1" nodeType="withEffect">
                                  <p:stCondLst>
                                    <p:cond delay="0"/>
                                  </p:stCondLst>
                                  <p:childTnLst>
                                    <p:animEffect transition="out" filter="blinds(horizontal)">
                                      <p:cBhvr>
                                        <p:cTn id="27" dur="500"/>
                                        <p:tgtEl>
                                          <p:spTgt spid="41"/>
                                        </p:tgtEl>
                                      </p:cBhvr>
                                    </p:animEffect>
                                    <p:set>
                                      <p:cBhvr>
                                        <p:cTn id="28" dur="1" fill="hold">
                                          <p:stCondLst>
                                            <p:cond delay="499"/>
                                          </p:stCondLst>
                                        </p:cTn>
                                        <p:tgtEl>
                                          <p:spTgt spid="4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3" presetClass="exit" presetSubtype="10" fill="hold" grpId="1" nodeType="clickEffect">
                                  <p:stCondLst>
                                    <p:cond delay="0"/>
                                  </p:stCondLst>
                                  <p:childTnLst>
                                    <p:animEffect transition="out" filter="blinds(horizontal)">
                                      <p:cBhvr>
                                        <p:cTn id="44" dur="500"/>
                                        <p:tgtEl>
                                          <p:spTgt spid="47"/>
                                        </p:tgtEl>
                                      </p:cBhvr>
                                    </p:animEffect>
                                    <p:set>
                                      <p:cBhvr>
                                        <p:cTn id="45" dur="1" fill="hold">
                                          <p:stCondLst>
                                            <p:cond delay="499"/>
                                          </p:stCondLst>
                                        </p:cTn>
                                        <p:tgtEl>
                                          <p:spTgt spid="47"/>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46"/>
                                        </p:tgtEl>
                                      </p:cBhvr>
                                    </p:animEffect>
                                    <p:set>
                                      <p:cBhvr>
                                        <p:cTn id="48" dur="1" fill="hold">
                                          <p:stCondLst>
                                            <p:cond delay="499"/>
                                          </p:stCondLst>
                                        </p:cTn>
                                        <p:tgtEl>
                                          <p:spTgt spid="46"/>
                                        </p:tgtEl>
                                        <p:attrNameLst>
                                          <p:attrName>style.visibility</p:attrName>
                                        </p:attrNameLst>
                                      </p:cBhvr>
                                      <p:to>
                                        <p:strVal val="hidden"/>
                                      </p:to>
                                    </p:set>
                                  </p:childTnLst>
                                </p:cTn>
                              </p:par>
                              <p:par>
                                <p:cTn id="49" presetID="3" presetClass="exit" presetSubtype="10" fill="hold" grpId="1" nodeType="withEffect">
                                  <p:stCondLst>
                                    <p:cond delay="0"/>
                                  </p:stCondLst>
                                  <p:childTnLst>
                                    <p:animEffect transition="out" filter="blinds(horizontal)">
                                      <p:cBhvr>
                                        <p:cTn id="50" dur="500"/>
                                        <p:tgtEl>
                                          <p:spTgt spid="48"/>
                                        </p:tgtEl>
                                      </p:cBhvr>
                                    </p:animEffect>
                                    <p:set>
                                      <p:cBhvr>
                                        <p:cTn id="51" dur="1" fill="hold">
                                          <p:stCondLst>
                                            <p:cond delay="499"/>
                                          </p:stCondLst>
                                        </p:cTn>
                                        <p:tgtEl>
                                          <p:spTgt spid="48"/>
                                        </p:tgtEl>
                                        <p:attrNameLst>
                                          <p:attrName>style.visibility</p:attrName>
                                        </p:attrNameLst>
                                      </p:cBhvr>
                                      <p:to>
                                        <p:strVal val="hidden"/>
                                      </p:to>
                                    </p:set>
                                  </p:childTnLst>
                                </p:cTn>
                              </p:par>
                              <p:par>
                                <p:cTn id="52" presetID="3" presetClass="exit" presetSubtype="10" fill="hold" grpId="1" nodeType="withEffect">
                                  <p:stCondLst>
                                    <p:cond delay="0"/>
                                  </p:stCondLst>
                                  <p:childTnLst>
                                    <p:animEffect transition="out" filter="blinds(horizontal)">
                                      <p:cBhvr>
                                        <p:cTn id="53" dur="500"/>
                                        <p:tgtEl>
                                          <p:spTgt spid="45"/>
                                        </p:tgtEl>
                                      </p:cBhvr>
                                    </p:animEffect>
                                    <p:set>
                                      <p:cBhvr>
                                        <p:cTn id="54" dur="1" fill="hold">
                                          <p:stCondLst>
                                            <p:cond delay="499"/>
                                          </p:stCondLst>
                                        </p:cTn>
                                        <p:tgtEl>
                                          <p:spTgt spid="4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grpId="1" nodeType="clickEffect">
                                  <p:stCondLst>
                                    <p:cond delay="0"/>
                                  </p:stCondLst>
                                  <p:childTnLst>
                                    <p:animEffect transition="out" filter="blinds(horizontal)">
                                      <p:cBhvr>
                                        <p:cTn id="66" dur="500"/>
                                        <p:tgtEl>
                                          <p:spTgt spid="50"/>
                                        </p:tgtEl>
                                      </p:cBhvr>
                                    </p:animEffect>
                                    <p:set>
                                      <p:cBhvr>
                                        <p:cTn id="67" dur="1" fill="hold">
                                          <p:stCondLst>
                                            <p:cond delay="499"/>
                                          </p:stCondLst>
                                        </p:cTn>
                                        <p:tgtEl>
                                          <p:spTgt spid="50"/>
                                        </p:tgtEl>
                                        <p:attrNameLst>
                                          <p:attrName>style.visibility</p:attrName>
                                        </p:attrNameLst>
                                      </p:cBhvr>
                                      <p:to>
                                        <p:strVal val="hidden"/>
                                      </p:to>
                                    </p:set>
                                  </p:childTnLst>
                                </p:cTn>
                              </p:par>
                              <p:par>
                                <p:cTn id="68" presetID="3" presetClass="exit" presetSubtype="10" fill="hold" grpId="1" nodeType="withEffect">
                                  <p:stCondLst>
                                    <p:cond delay="0"/>
                                  </p:stCondLst>
                                  <p:childTnLst>
                                    <p:animEffect transition="out" filter="blinds(horizontal)">
                                      <p:cBhvr>
                                        <p:cTn id="69" dur="500"/>
                                        <p:tgtEl>
                                          <p:spTgt spid="49"/>
                                        </p:tgtEl>
                                      </p:cBhvr>
                                    </p:animEffect>
                                    <p:set>
                                      <p:cBhvr>
                                        <p:cTn id="70" dur="1" fill="hold">
                                          <p:stCondLst>
                                            <p:cond delay="499"/>
                                          </p:stCondLst>
                                        </p:cTn>
                                        <p:tgtEl>
                                          <p:spTgt spid="49"/>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5" grpId="0"/>
      <p:bldP spid="37" grpId="0"/>
      <p:bldP spid="38" grpId="0" animBg="1"/>
      <p:bldP spid="38" grpId="1" animBg="1"/>
      <p:bldP spid="39" grpId="0" animBg="1"/>
      <p:bldP spid="39" grpId="1" animBg="1"/>
      <p:bldP spid="40" grpId="0" animBg="1"/>
      <p:bldP spid="40" grpId="1" animBg="1"/>
      <p:bldP spid="41" grpId="0" animBg="1"/>
      <p:bldP spid="41"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1077218"/>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 Analysis of the translation performance</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Methodology</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Introduction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Result</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&amp;</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Discussion</a:t>
              </a:r>
              <a:r>
                <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Conclusion</a:t>
                </a:r>
                <a:endParaRPr kumimoji="1"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 name="文本框 8">
            <a:extLst>
              <a:ext uri="{FF2B5EF4-FFF2-40B4-BE49-F238E27FC236}">
                <a16:creationId xmlns:a16="http://schemas.microsoft.com/office/drawing/2014/main" id="{EC2C60A8-B4B7-780C-C32E-0C05799B9479}"/>
              </a:ext>
            </a:extLst>
          </p:cNvPr>
          <p:cNvSpPr txBox="1"/>
          <p:nvPr/>
        </p:nvSpPr>
        <p:spPr>
          <a:xfrm>
            <a:off x="2062771" y="1362871"/>
            <a:ext cx="8389011" cy="707886"/>
          </a:xfrm>
          <a:prstGeom prst="rect">
            <a:avLst/>
          </a:prstGeom>
          <a:noFill/>
        </p:spPr>
        <p:txBody>
          <a:bodyPr wrap="square">
            <a:spAutoFit/>
          </a:bodyPr>
          <a:lstStyle/>
          <a:p>
            <a:pPr algn="ctr">
              <a:spcAft>
                <a:spcPts val="1000"/>
              </a:spcAft>
            </a:pPr>
            <a:r>
              <a:rPr lang="en-US" altLang="zh-CN" sz="2000" b="1" dirty="0">
                <a:solidFill>
                  <a:srgbClr val="633869"/>
                </a:solidFill>
                <a:latin typeface="Times New Roman" panose="02020603050405020304" pitchFamily="18" charset="0"/>
                <a:ea typeface="Heiti TC Medium" pitchFamily="2" charset="-128"/>
                <a:cs typeface="Times New Roman" panose="02020603050405020304" pitchFamily="18" charset="0"/>
              </a:rPr>
              <a:t>Table 4.</a:t>
            </a:r>
            <a:r>
              <a:rPr lang="en-US" altLang="zh-CN" sz="2000" dirty="0">
                <a:solidFill>
                  <a:srgbClr val="633869"/>
                </a:solidFill>
                <a:latin typeface="Times New Roman" panose="02020603050405020304" pitchFamily="18" charset="0"/>
                <a:ea typeface="Heiti TC Medium" pitchFamily="2" charset="-128"/>
                <a:cs typeface="Times New Roman" panose="02020603050405020304" pitchFamily="18" charset="0"/>
              </a:rPr>
              <a:t> Average point of the translation performance obtained through using two types of dictionaries</a:t>
            </a:r>
            <a:endParaRPr lang="zh-CN" altLang="zh-CN" sz="2000"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pic>
        <p:nvPicPr>
          <p:cNvPr id="23" name="图形 22">
            <a:extLst>
              <a:ext uri="{FF2B5EF4-FFF2-40B4-BE49-F238E27FC236}">
                <a16:creationId xmlns:a16="http://schemas.microsoft.com/office/drawing/2014/main" id="{3D98C69B-A947-ED28-8317-FA3269BE3D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07948" y="2193871"/>
            <a:ext cx="7772400" cy="4032297"/>
          </a:xfrm>
          <a:prstGeom prst="rect">
            <a:avLst/>
          </a:prstGeom>
        </p:spPr>
      </p:pic>
      <p:sp>
        <p:nvSpPr>
          <p:cNvPr id="13" name="圆角矩形 12">
            <a:extLst>
              <a:ext uri="{FF2B5EF4-FFF2-40B4-BE49-F238E27FC236}">
                <a16:creationId xmlns:a16="http://schemas.microsoft.com/office/drawing/2014/main" id="{1E5FCB69-0078-251D-683B-2342170C5E89}"/>
              </a:ext>
            </a:extLst>
          </p:cNvPr>
          <p:cNvSpPr/>
          <p:nvPr/>
        </p:nvSpPr>
        <p:spPr>
          <a:xfrm>
            <a:off x="2509238" y="3552020"/>
            <a:ext cx="1534126" cy="248455"/>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FBCE2F"/>
              </a:solidFill>
            </a:endParaRPr>
          </a:p>
        </p:txBody>
      </p:sp>
      <p:sp>
        <p:nvSpPr>
          <p:cNvPr id="21" name="圆角矩形 20">
            <a:extLst>
              <a:ext uri="{FF2B5EF4-FFF2-40B4-BE49-F238E27FC236}">
                <a16:creationId xmlns:a16="http://schemas.microsoft.com/office/drawing/2014/main" id="{BB769F04-5F5F-D8DA-43F7-AAFA8A1641AE}"/>
              </a:ext>
            </a:extLst>
          </p:cNvPr>
          <p:cNvSpPr/>
          <p:nvPr/>
        </p:nvSpPr>
        <p:spPr>
          <a:xfrm>
            <a:off x="2501851" y="4211780"/>
            <a:ext cx="1534127" cy="920697"/>
          </a:xfrm>
          <a:prstGeom prst="roundRect">
            <a:avLst>
              <a:gd name="adj" fmla="val 12012"/>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22" name="圆角矩形 21">
            <a:extLst>
              <a:ext uri="{FF2B5EF4-FFF2-40B4-BE49-F238E27FC236}">
                <a16:creationId xmlns:a16="http://schemas.microsoft.com/office/drawing/2014/main" id="{BB769F04-5F5F-D8DA-43F7-AAFA8A1641AE}"/>
              </a:ext>
            </a:extLst>
          </p:cNvPr>
          <p:cNvSpPr/>
          <p:nvPr/>
        </p:nvSpPr>
        <p:spPr>
          <a:xfrm>
            <a:off x="2513815" y="5768278"/>
            <a:ext cx="1529549" cy="273908"/>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grpSp>
        <p:nvGrpSpPr>
          <p:cNvPr id="8" name="组合 7">
            <a:extLst>
              <a:ext uri="{FF2B5EF4-FFF2-40B4-BE49-F238E27FC236}">
                <a16:creationId xmlns:a16="http://schemas.microsoft.com/office/drawing/2014/main" id="{27717AE2-8017-EF5A-D3C5-C4D0948A6F7A}"/>
              </a:ext>
            </a:extLst>
          </p:cNvPr>
          <p:cNvGrpSpPr/>
          <p:nvPr/>
        </p:nvGrpSpPr>
        <p:grpSpPr>
          <a:xfrm>
            <a:off x="3231071" y="6509107"/>
            <a:ext cx="3035030" cy="291830"/>
            <a:chOff x="162212" y="6496145"/>
            <a:chExt cx="2828401" cy="291830"/>
          </a:xfrm>
          <a:solidFill>
            <a:srgbClr val="A85FB3"/>
          </a:solidFill>
        </p:grpSpPr>
        <p:sp>
          <p:nvSpPr>
            <p:cNvPr id="20" name="燕尾形 19">
              <a:extLst>
                <a:ext uri="{FF2B5EF4-FFF2-40B4-BE49-F238E27FC236}">
                  <a16:creationId xmlns:a16="http://schemas.microsoft.com/office/drawing/2014/main" id="{F05F6EB6-FAE0-00D2-111B-68727D431AD9}"/>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4" name="五边形 23">
              <a:extLst>
                <a:ext uri="{FF2B5EF4-FFF2-40B4-BE49-F238E27FC236}">
                  <a16:creationId xmlns:a16="http://schemas.microsoft.com/office/drawing/2014/main" id="{91854185-A0AF-6BA5-8ED4-42FC1A704462}"/>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25" name="五边形 24">
            <a:extLst>
              <a:ext uri="{FF2B5EF4-FFF2-40B4-BE49-F238E27FC236}">
                <a16:creationId xmlns:a16="http://schemas.microsoft.com/office/drawing/2014/main" id="{DE407D97-EA62-C68C-52E1-D98BCED0C6AA}"/>
              </a:ext>
            </a:extLst>
          </p:cNvPr>
          <p:cNvSpPr/>
          <p:nvPr/>
        </p:nvSpPr>
        <p:spPr>
          <a:xfrm>
            <a:off x="326723" y="6509108"/>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26" name="组合 25">
            <a:extLst>
              <a:ext uri="{FF2B5EF4-FFF2-40B4-BE49-F238E27FC236}">
                <a16:creationId xmlns:a16="http://schemas.microsoft.com/office/drawing/2014/main" id="{0164958C-24F8-683E-B15E-E79886C7E536}"/>
              </a:ext>
            </a:extLst>
          </p:cNvPr>
          <p:cNvGrpSpPr/>
          <p:nvPr/>
        </p:nvGrpSpPr>
        <p:grpSpPr>
          <a:xfrm>
            <a:off x="6249037" y="6509105"/>
            <a:ext cx="2923802" cy="291830"/>
            <a:chOff x="162212" y="6496145"/>
            <a:chExt cx="2828401" cy="291830"/>
          </a:xfrm>
        </p:grpSpPr>
        <p:sp>
          <p:nvSpPr>
            <p:cNvPr id="27" name="燕尾形 26">
              <a:extLst>
                <a:ext uri="{FF2B5EF4-FFF2-40B4-BE49-F238E27FC236}">
                  <a16:creationId xmlns:a16="http://schemas.microsoft.com/office/drawing/2014/main" id="{2A69B70B-DE1B-75AB-38F9-96C4B9C31105}"/>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 name="五边形 27">
              <a:extLst>
                <a:ext uri="{FF2B5EF4-FFF2-40B4-BE49-F238E27FC236}">
                  <a16:creationId xmlns:a16="http://schemas.microsoft.com/office/drawing/2014/main" id="{2FEC8612-D677-84FB-906B-DA02AFC2496D}"/>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29" name="组合 28">
            <a:extLst>
              <a:ext uri="{FF2B5EF4-FFF2-40B4-BE49-F238E27FC236}">
                <a16:creationId xmlns:a16="http://schemas.microsoft.com/office/drawing/2014/main" id="{C024FC7D-81C4-AFF7-E85D-6D1A145B3886}"/>
              </a:ext>
            </a:extLst>
          </p:cNvPr>
          <p:cNvGrpSpPr/>
          <p:nvPr/>
        </p:nvGrpSpPr>
        <p:grpSpPr>
          <a:xfrm>
            <a:off x="9153382" y="6509105"/>
            <a:ext cx="2691711" cy="291831"/>
            <a:chOff x="8647415" y="6496143"/>
            <a:chExt cx="2828401" cy="291831"/>
          </a:xfrm>
          <a:solidFill>
            <a:srgbClr val="A85FB3"/>
          </a:solidFill>
        </p:grpSpPr>
        <p:grpSp>
          <p:nvGrpSpPr>
            <p:cNvPr id="30" name="组合 29">
              <a:extLst>
                <a:ext uri="{FF2B5EF4-FFF2-40B4-BE49-F238E27FC236}">
                  <a16:creationId xmlns:a16="http://schemas.microsoft.com/office/drawing/2014/main" id="{9ED3DF6B-0D93-F810-C6BB-9A3FC699B966}"/>
                </a:ext>
              </a:extLst>
            </p:cNvPr>
            <p:cNvGrpSpPr/>
            <p:nvPr/>
          </p:nvGrpSpPr>
          <p:grpSpPr>
            <a:xfrm>
              <a:off x="8647415" y="6496143"/>
              <a:ext cx="2828401" cy="291830"/>
              <a:chOff x="162212" y="6496145"/>
              <a:chExt cx="2828401" cy="291830"/>
            </a:xfrm>
            <a:grpFill/>
          </p:grpSpPr>
          <p:sp>
            <p:nvSpPr>
              <p:cNvPr id="32" name="燕尾形 31">
                <a:extLst>
                  <a:ext uri="{FF2B5EF4-FFF2-40B4-BE49-F238E27FC236}">
                    <a16:creationId xmlns:a16="http://schemas.microsoft.com/office/drawing/2014/main" id="{88B61D1A-9870-50FB-9B00-26E0733E95BA}"/>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3" name="五边形 32">
                <a:extLst>
                  <a:ext uri="{FF2B5EF4-FFF2-40B4-BE49-F238E27FC236}">
                    <a16:creationId xmlns:a16="http://schemas.microsoft.com/office/drawing/2014/main" id="{8A3C47E7-0B93-A6CD-FFE3-4CD43273A053}"/>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31" name="矩形 30">
              <a:extLst>
                <a:ext uri="{FF2B5EF4-FFF2-40B4-BE49-F238E27FC236}">
                  <a16:creationId xmlns:a16="http://schemas.microsoft.com/office/drawing/2014/main" id="{0F887624-BDB9-7B42-CD94-576BD9766CF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35" name="文本框 34">
            <a:extLst>
              <a:ext uri="{FF2B5EF4-FFF2-40B4-BE49-F238E27FC236}">
                <a16:creationId xmlns:a16="http://schemas.microsoft.com/office/drawing/2014/main" id="{3BC2E7E4-649C-7B63-7097-6344B10613E6}"/>
              </a:ext>
            </a:extLst>
          </p:cNvPr>
          <p:cNvSpPr txBox="1"/>
          <p:nvPr/>
        </p:nvSpPr>
        <p:spPr>
          <a:xfrm>
            <a:off x="523011" y="3972219"/>
            <a:ext cx="1322798" cy="1754326"/>
          </a:xfrm>
          <a:prstGeom prst="rect">
            <a:avLst/>
          </a:prstGeom>
          <a:noFill/>
        </p:spPr>
        <p:txBody>
          <a:bodyPr wrap="none" rtlCol="0">
            <a:spAutoFit/>
          </a:bodyPr>
          <a:lstStyle/>
          <a:p>
            <a:pPr>
              <a:lnSpc>
                <a:spcPct val="150000"/>
              </a:lnSpc>
            </a:pPr>
            <a:r>
              <a:rPr kumimoji="1" lang="en-US" altLang="zh-CN" sz="2000" b="1" dirty="0">
                <a:solidFill>
                  <a:srgbClr val="E8AE03"/>
                </a:solidFill>
                <a:latin typeface="Times New Roman" panose="02020603050405020304" pitchFamily="18" charset="0"/>
                <a:cs typeface="Times New Roman" panose="02020603050405020304" pitchFamily="18" charset="0"/>
              </a:rPr>
              <a:t>Deficient</a:t>
            </a:r>
          </a:p>
          <a:p>
            <a:pPr>
              <a:lnSpc>
                <a:spcPct val="150000"/>
              </a:lnSpc>
            </a:pPr>
            <a:r>
              <a:rPr kumimoji="1" lang="en-US" altLang="zh-CN" sz="2000" b="1" dirty="0">
                <a:solidFill>
                  <a:srgbClr val="E8AE03"/>
                </a:solidFill>
                <a:latin typeface="Times New Roman" panose="02020603050405020304" pitchFamily="18" charset="0"/>
                <a:cs typeface="Times New Roman" panose="02020603050405020304" pitchFamily="18" charset="0"/>
              </a:rPr>
              <a:t>Incorrect</a:t>
            </a:r>
          </a:p>
          <a:p>
            <a:pPr>
              <a:lnSpc>
                <a:spcPct val="150000"/>
              </a:lnSpc>
            </a:pPr>
            <a:r>
              <a:rPr kumimoji="1" lang="en-US" altLang="zh-CN" sz="2000" b="1" dirty="0">
                <a:solidFill>
                  <a:srgbClr val="E8AE03"/>
                </a:solidFill>
                <a:latin typeface="Times New Roman" panose="02020603050405020304" pitchFamily="18" charset="0"/>
                <a:cs typeface="Times New Roman" panose="02020603050405020304" pitchFamily="18" charset="0"/>
              </a:rPr>
              <a:t>Confusing</a:t>
            </a:r>
          </a:p>
          <a:p>
            <a:endParaRPr kumimoji="1" lang="zh-CN" altLang="en-US" dirty="0"/>
          </a:p>
        </p:txBody>
      </p:sp>
      <p:cxnSp>
        <p:nvCxnSpPr>
          <p:cNvPr id="39" name="Straight Arrow Connector 27">
            <a:extLst>
              <a:ext uri="{FF2B5EF4-FFF2-40B4-BE49-F238E27FC236}">
                <a16:creationId xmlns:a16="http://schemas.microsoft.com/office/drawing/2014/main" id="{1B1C5FAE-5742-4444-5E98-44369DC2AAF3}"/>
              </a:ext>
            </a:extLst>
          </p:cNvPr>
          <p:cNvCxnSpPr>
            <a:cxnSpLocks/>
          </p:cNvCxnSpPr>
          <p:nvPr/>
        </p:nvCxnSpPr>
        <p:spPr>
          <a:xfrm flipH="1">
            <a:off x="1788624" y="3690953"/>
            <a:ext cx="713227" cy="852472"/>
          </a:xfrm>
          <a:prstGeom prst="straightConnector1">
            <a:avLst/>
          </a:prstGeom>
          <a:ln w="28575">
            <a:solidFill>
              <a:srgbClr val="FBCE2F"/>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27">
            <a:extLst>
              <a:ext uri="{FF2B5EF4-FFF2-40B4-BE49-F238E27FC236}">
                <a16:creationId xmlns:a16="http://schemas.microsoft.com/office/drawing/2014/main" id="{E47C6D0B-F292-0829-D6FB-98EAC4E6F150}"/>
              </a:ext>
            </a:extLst>
          </p:cNvPr>
          <p:cNvCxnSpPr>
            <a:cxnSpLocks/>
          </p:cNvCxnSpPr>
          <p:nvPr/>
        </p:nvCxnSpPr>
        <p:spPr>
          <a:xfrm flipH="1">
            <a:off x="1845809" y="4718697"/>
            <a:ext cx="640012" cy="18716"/>
          </a:xfrm>
          <a:prstGeom prst="straightConnector1">
            <a:avLst/>
          </a:prstGeom>
          <a:ln w="28575">
            <a:solidFill>
              <a:srgbClr val="FBCE2F"/>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27">
            <a:extLst>
              <a:ext uri="{FF2B5EF4-FFF2-40B4-BE49-F238E27FC236}">
                <a16:creationId xmlns:a16="http://schemas.microsoft.com/office/drawing/2014/main" id="{BC3560A6-A578-18EC-63D0-E04D1EC9DE65}"/>
              </a:ext>
            </a:extLst>
          </p:cNvPr>
          <p:cNvCxnSpPr>
            <a:cxnSpLocks/>
          </p:cNvCxnSpPr>
          <p:nvPr/>
        </p:nvCxnSpPr>
        <p:spPr>
          <a:xfrm flipH="1" flipV="1">
            <a:off x="1803950" y="4968834"/>
            <a:ext cx="713227" cy="950237"/>
          </a:xfrm>
          <a:prstGeom prst="straightConnector1">
            <a:avLst/>
          </a:prstGeom>
          <a:ln w="28575">
            <a:solidFill>
              <a:srgbClr val="FBCE2F"/>
            </a:solidFill>
            <a:tailEnd type="triangle"/>
          </a:ln>
        </p:spPr>
        <p:style>
          <a:lnRef idx="1">
            <a:schemeClr val="accent1"/>
          </a:lnRef>
          <a:fillRef idx="0">
            <a:schemeClr val="accent1"/>
          </a:fillRef>
          <a:effectRef idx="0">
            <a:schemeClr val="accent1"/>
          </a:effectRef>
          <a:fontRef idx="minor">
            <a:schemeClr val="tx1"/>
          </a:fontRef>
        </p:style>
      </p:cxnSp>
      <p:sp>
        <p:nvSpPr>
          <p:cNvPr id="36" name="圆角矩形 35">
            <a:extLst>
              <a:ext uri="{FF2B5EF4-FFF2-40B4-BE49-F238E27FC236}">
                <a16:creationId xmlns:a16="http://schemas.microsoft.com/office/drawing/2014/main" id="{FF120B17-C679-0705-7B94-BFC5A6F935F1}"/>
              </a:ext>
            </a:extLst>
          </p:cNvPr>
          <p:cNvSpPr/>
          <p:nvPr/>
        </p:nvSpPr>
        <p:spPr>
          <a:xfrm>
            <a:off x="8558214" y="3562206"/>
            <a:ext cx="999608" cy="248455"/>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37" name="圆角矩形 36">
            <a:extLst>
              <a:ext uri="{FF2B5EF4-FFF2-40B4-BE49-F238E27FC236}">
                <a16:creationId xmlns:a16="http://schemas.microsoft.com/office/drawing/2014/main" id="{582E659D-BFB7-4766-6872-A7EFEAA28225}"/>
              </a:ext>
            </a:extLst>
          </p:cNvPr>
          <p:cNvSpPr/>
          <p:nvPr/>
        </p:nvSpPr>
        <p:spPr>
          <a:xfrm>
            <a:off x="8552302" y="4195731"/>
            <a:ext cx="999608" cy="920697"/>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38" name="圆角矩形 37">
            <a:extLst>
              <a:ext uri="{FF2B5EF4-FFF2-40B4-BE49-F238E27FC236}">
                <a16:creationId xmlns:a16="http://schemas.microsoft.com/office/drawing/2014/main" id="{FF120B17-C679-0705-7B94-BFC5A6F935F1}"/>
              </a:ext>
            </a:extLst>
          </p:cNvPr>
          <p:cNvSpPr/>
          <p:nvPr/>
        </p:nvSpPr>
        <p:spPr>
          <a:xfrm>
            <a:off x="8594979" y="5758351"/>
            <a:ext cx="999608" cy="283835"/>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Tree>
    <p:extLst>
      <p:ext uri="{BB962C8B-B14F-4D97-AF65-F5344CB8AC3E}">
        <p14:creationId xmlns:p14="http://schemas.microsoft.com/office/powerpoint/2010/main" val="167085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1569660"/>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.1 Deficient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irritant</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20" name="文本框 19">
            <a:extLst>
              <a:ext uri="{FF2B5EF4-FFF2-40B4-BE49-F238E27FC236}">
                <a16:creationId xmlns:a16="http://schemas.microsoft.com/office/drawing/2014/main" id="{8BAA025F-4CE6-67F7-5F7D-EFE425337E80}"/>
              </a:ext>
            </a:extLst>
          </p:cNvPr>
          <p:cNvSpPr txBox="1"/>
          <p:nvPr/>
        </p:nvSpPr>
        <p:spPr>
          <a:xfrm>
            <a:off x="791314" y="4024458"/>
            <a:ext cx="10420900" cy="258148"/>
          </a:xfrm>
          <a:prstGeom prst="rect">
            <a:avLst/>
          </a:prstGeom>
          <a:noFill/>
        </p:spPr>
        <p:txBody>
          <a:bodyPr wrap="square">
            <a:spAutoFit/>
          </a:bodyPr>
          <a:lstStyle/>
          <a:p>
            <a:pPr algn="ctr">
              <a:lnSpc>
                <a:spcPts val="1100"/>
              </a:lnSpc>
              <a:spcAft>
                <a:spcPts val="1000"/>
              </a:spcAft>
            </a:pPr>
            <a:r>
              <a:rPr lang="en-US" altLang="zh-CN" sz="1800" b="1" i="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Table 5</a:t>
            </a:r>
            <a:r>
              <a:rPr lang="en-US" altLang="zh-CN" sz="1800" i="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Average point of the translation performance obtained through using two types of dictionaries</a:t>
            </a:r>
            <a:endParaRPr lang="zh-CN" altLang="zh-CN" sz="1600" i="1"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pic>
        <p:nvPicPr>
          <p:cNvPr id="21" name="图形 20">
            <a:extLst>
              <a:ext uri="{FF2B5EF4-FFF2-40B4-BE49-F238E27FC236}">
                <a16:creationId xmlns:a16="http://schemas.microsoft.com/office/drawing/2014/main" id="{DD08F3E7-4ADE-AB47-9237-81FD3809D0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5216" y="3186406"/>
            <a:ext cx="9820247" cy="812010"/>
          </a:xfrm>
          <a:prstGeom prst="rect">
            <a:avLst/>
          </a:prstGeom>
        </p:spPr>
      </p:pic>
      <p:pic>
        <p:nvPicPr>
          <p:cNvPr id="22" name="图形 21">
            <a:extLst>
              <a:ext uri="{FF2B5EF4-FFF2-40B4-BE49-F238E27FC236}">
                <a16:creationId xmlns:a16="http://schemas.microsoft.com/office/drawing/2014/main" id="{EA608D12-3694-D8A3-9EB5-0CE505104557}"/>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b="41760"/>
          <a:stretch/>
        </p:blipFill>
        <p:spPr>
          <a:xfrm>
            <a:off x="1313223" y="4417957"/>
            <a:ext cx="6654409" cy="1573940"/>
          </a:xfrm>
          <a:prstGeom prst="rect">
            <a:avLst/>
          </a:prstGeom>
        </p:spPr>
      </p:pic>
      <p:sp>
        <p:nvSpPr>
          <p:cNvPr id="23" name="文本框 22">
            <a:extLst>
              <a:ext uri="{FF2B5EF4-FFF2-40B4-BE49-F238E27FC236}">
                <a16:creationId xmlns:a16="http://schemas.microsoft.com/office/drawing/2014/main" id="{5FF69DAB-A87F-C5F3-DA93-6495C37909EA}"/>
              </a:ext>
            </a:extLst>
          </p:cNvPr>
          <p:cNvSpPr txBox="1"/>
          <p:nvPr/>
        </p:nvSpPr>
        <p:spPr>
          <a:xfrm>
            <a:off x="530630" y="6090995"/>
            <a:ext cx="6098582" cy="258148"/>
          </a:xfrm>
          <a:prstGeom prst="rect">
            <a:avLst/>
          </a:prstGeom>
          <a:noFill/>
        </p:spPr>
        <p:txBody>
          <a:bodyPr wrap="square">
            <a:spAutoFit/>
          </a:bodyPr>
          <a:lstStyle/>
          <a:p>
            <a:pPr algn="ctr">
              <a:lnSpc>
                <a:spcPts val="1100"/>
              </a:lnSpc>
              <a:spcAft>
                <a:spcPts val="1000"/>
              </a:spcAft>
            </a:pPr>
            <a:r>
              <a:rPr lang="en-US" altLang="zh-CN" sz="1800" b="1"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Table 6.</a:t>
            </a:r>
            <a:r>
              <a:rPr lang="en-US" altLang="zh-CN"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 Categorical summary analysis</a:t>
            </a:r>
            <a:r>
              <a:rPr lang="zh-CN" altLang="en-US"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of </a:t>
            </a:r>
            <a:r>
              <a:rPr lang="en-US" altLang="zh-CN" sz="1800" i="1"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irritant</a:t>
            </a:r>
            <a:endParaRPr lang="zh-CN" altLang="zh-CN" sz="1600" i="1"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13" name="圆角矩形 12">
            <a:extLst>
              <a:ext uri="{FF2B5EF4-FFF2-40B4-BE49-F238E27FC236}">
                <a16:creationId xmlns:a16="http://schemas.microsoft.com/office/drawing/2014/main" id="{EFEB7761-0FAF-1942-A36E-EAD13E162043}"/>
              </a:ext>
            </a:extLst>
          </p:cNvPr>
          <p:cNvSpPr/>
          <p:nvPr/>
        </p:nvSpPr>
        <p:spPr>
          <a:xfrm>
            <a:off x="2768795" y="3278226"/>
            <a:ext cx="2874191" cy="640260"/>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FBCE2F"/>
              </a:solidFill>
            </a:endParaRPr>
          </a:p>
        </p:txBody>
      </p:sp>
      <p:sp>
        <p:nvSpPr>
          <p:cNvPr id="24" name="圆角矩形 23">
            <a:extLst>
              <a:ext uri="{FF2B5EF4-FFF2-40B4-BE49-F238E27FC236}">
                <a16:creationId xmlns:a16="http://schemas.microsoft.com/office/drawing/2014/main" id="{1E5FCB69-0078-251D-683B-2342170C5E89}"/>
              </a:ext>
            </a:extLst>
          </p:cNvPr>
          <p:cNvSpPr/>
          <p:nvPr/>
        </p:nvSpPr>
        <p:spPr>
          <a:xfrm>
            <a:off x="1319855" y="5611047"/>
            <a:ext cx="5315989" cy="288380"/>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8" name="圆角矩形 7">
            <a:extLst>
              <a:ext uri="{FF2B5EF4-FFF2-40B4-BE49-F238E27FC236}">
                <a16:creationId xmlns:a16="http://schemas.microsoft.com/office/drawing/2014/main" id="{75A1C56E-58BF-B136-30BA-A97EDA006B5E}"/>
              </a:ext>
            </a:extLst>
          </p:cNvPr>
          <p:cNvSpPr/>
          <p:nvPr/>
        </p:nvSpPr>
        <p:spPr>
          <a:xfrm>
            <a:off x="8252914" y="3246546"/>
            <a:ext cx="2874191" cy="640260"/>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FBCE2F"/>
              </a:solidFill>
            </a:endParaRPr>
          </a:p>
        </p:txBody>
      </p:sp>
      <p:sp>
        <p:nvSpPr>
          <p:cNvPr id="9" name="文本框 8">
            <a:extLst>
              <a:ext uri="{FF2B5EF4-FFF2-40B4-BE49-F238E27FC236}">
                <a16:creationId xmlns:a16="http://schemas.microsoft.com/office/drawing/2014/main" id="{41A8160D-2329-9EE5-3542-875B9B43574E}"/>
              </a:ext>
            </a:extLst>
          </p:cNvPr>
          <p:cNvSpPr txBox="1"/>
          <p:nvPr/>
        </p:nvSpPr>
        <p:spPr>
          <a:xfrm>
            <a:off x="1228240" y="1511966"/>
            <a:ext cx="10843576" cy="1384995"/>
          </a:xfrm>
          <a:prstGeom prst="rect">
            <a:avLst/>
          </a:prstGeom>
          <a:noFill/>
        </p:spPr>
        <p:txBody>
          <a:bodyPr wrap="square">
            <a:spAutoFit/>
          </a:bodyPr>
          <a:lstStyle/>
          <a:p>
            <a:pPr algn="l"/>
            <a:r>
              <a:rPr lang="en-US" altLang="zh-CN" sz="24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Reference answer:</a:t>
            </a:r>
          </a:p>
          <a:p>
            <a:pPr algn="l"/>
            <a:r>
              <a:rPr lang="en-US" altLang="zh-CN" sz="2000" i="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He admitted that this problem was a main</a:t>
            </a:r>
            <a:r>
              <a:rPr lang="en-US" altLang="zh-CN" sz="2000" b="1" i="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irritant</a:t>
            </a:r>
            <a:r>
              <a:rPr lang="en-US" altLang="zh-CN" sz="2000" i="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24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l"/>
            <a:r>
              <a:rPr lang="zh-CN" altLang="zh-CN" sz="2000"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他承认这个问题是</a:t>
            </a:r>
            <a:r>
              <a:rPr lang="zh-CN" altLang="zh-CN" sz="2000" b="1"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让他恼火的</a:t>
            </a:r>
            <a:r>
              <a:rPr lang="zh-CN" altLang="zh-CN" sz="2000"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主要</a:t>
            </a:r>
            <a:r>
              <a:rPr lang="zh-CN" altLang="zh-CN" sz="2000" b="1"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原因</a:t>
            </a:r>
            <a:r>
              <a:rPr lang="zh-CN" altLang="zh-CN" sz="2000"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4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l">
              <a:spcAft>
                <a:spcPts val="600"/>
              </a:spcAft>
            </a:pP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ta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cheng</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ren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ge</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wen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ti</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shi</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rang ta </a:t>
            </a:r>
            <a:r>
              <a:rPr lang="en-US" altLang="zh-CN" sz="2000" b="1"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nao</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b="1"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huo</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de</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zhu</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yao</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yuan yin</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a:t>
            </a:r>
            <a:endParaRPr lang="en-US" altLang="zh-CN" sz="18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2073650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1569660"/>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.1 Deficient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irritant</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 name="文本框 8">
            <a:extLst>
              <a:ext uri="{FF2B5EF4-FFF2-40B4-BE49-F238E27FC236}">
                <a16:creationId xmlns:a16="http://schemas.microsoft.com/office/drawing/2014/main" id="{EC2C60A8-B4B7-780C-C32E-0C05799B9479}"/>
              </a:ext>
            </a:extLst>
          </p:cNvPr>
          <p:cNvSpPr txBox="1"/>
          <p:nvPr/>
        </p:nvSpPr>
        <p:spPr>
          <a:xfrm>
            <a:off x="-1399964" y="1276617"/>
            <a:ext cx="8389011" cy="866904"/>
          </a:xfrm>
          <a:prstGeom prst="rect">
            <a:avLst/>
          </a:prstGeom>
          <a:noFill/>
        </p:spPr>
        <p:txBody>
          <a:bodyPr wrap="square">
            <a:spAutoFit/>
          </a:bodyPr>
          <a:lstStyle/>
          <a:p>
            <a:pPr algn="ctr">
              <a:spcAft>
                <a:spcPts val="1000"/>
              </a:spcAft>
            </a:pPr>
            <a:r>
              <a:rPr lang="en-US" altLang="zh-CN" sz="1800" b="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5</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The entry of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irritant</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in the concise dictionary</a:t>
            </a:r>
            <a:endParaRPr lang="zh-CN" altLang="zh-CN" sz="18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ctr">
              <a:spcAft>
                <a:spcPts val="1000"/>
              </a:spcAft>
            </a:pPr>
            <a:endParaRPr lang="zh-CN"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pic>
        <p:nvPicPr>
          <p:cNvPr id="8" name="图片 7">
            <a:extLst>
              <a:ext uri="{FF2B5EF4-FFF2-40B4-BE49-F238E27FC236}">
                <a16:creationId xmlns:a16="http://schemas.microsoft.com/office/drawing/2014/main" id="{68D5346B-A570-472E-93D6-7E6DD58FE6A4}"/>
              </a:ext>
            </a:extLst>
          </p:cNvPr>
          <p:cNvPicPr>
            <a:picLocks noChangeAspect="1"/>
          </p:cNvPicPr>
          <p:nvPr/>
        </p:nvPicPr>
        <p:blipFill rotWithShape="1">
          <a:blip r:embed="rId4"/>
          <a:srcRect r="20602" b="37809"/>
          <a:stretch/>
        </p:blipFill>
        <p:spPr>
          <a:xfrm>
            <a:off x="224999" y="1711273"/>
            <a:ext cx="5139086" cy="2616307"/>
          </a:xfrm>
          <a:prstGeom prst="rect">
            <a:avLst/>
          </a:prstGeom>
        </p:spPr>
      </p:pic>
      <p:pic>
        <p:nvPicPr>
          <p:cNvPr id="21" name="图片 20">
            <a:extLst>
              <a:ext uri="{FF2B5EF4-FFF2-40B4-BE49-F238E27FC236}">
                <a16:creationId xmlns:a16="http://schemas.microsoft.com/office/drawing/2014/main" id="{759B8D53-D559-FDDD-F872-A884FC888596}"/>
              </a:ext>
            </a:extLst>
          </p:cNvPr>
          <p:cNvPicPr>
            <a:picLocks noChangeAspect="1"/>
          </p:cNvPicPr>
          <p:nvPr/>
        </p:nvPicPr>
        <p:blipFill>
          <a:blip r:embed="rId5"/>
          <a:stretch>
            <a:fillRect/>
          </a:stretch>
        </p:blipFill>
        <p:spPr>
          <a:xfrm>
            <a:off x="5363750" y="2240794"/>
            <a:ext cx="6764039" cy="1931023"/>
          </a:xfrm>
          <a:prstGeom prst="rect">
            <a:avLst/>
          </a:prstGeom>
        </p:spPr>
      </p:pic>
      <p:sp>
        <p:nvSpPr>
          <p:cNvPr id="22" name="圆角矩形 21">
            <a:extLst>
              <a:ext uri="{FF2B5EF4-FFF2-40B4-BE49-F238E27FC236}">
                <a16:creationId xmlns:a16="http://schemas.microsoft.com/office/drawing/2014/main" id="{D7EE3503-6D62-D66F-F9F6-B0D8DF3AE597}"/>
              </a:ext>
            </a:extLst>
          </p:cNvPr>
          <p:cNvSpPr/>
          <p:nvPr/>
        </p:nvSpPr>
        <p:spPr>
          <a:xfrm>
            <a:off x="927388" y="3338937"/>
            <a:ext cx="10149839" cy="214348"/>
          </a:xfrm>
          <a:prstGeom prst="roundRect">
            <a:avLst/>
          </a:prstGeom>
          <a:noFill/>
          <a:ln w="41275">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A85FB3"/>
              </a:solidFill>
            </a:endParaRPr>
          </a:p>
        </p:txBody>
      </p:sp>
      <p:pic>
        <p:nvPicPr>
          <p:cNvPr id="27" name="图形 26" descr="徽章勾号 1 纯色填充">
            <a:extLst>
              <a:ext uri="{FF2B5EF4-FFF2-40B4-BE49-F238E27FC236}">
                <a16:creationId xmlns:a16="http://schemas.microsoft.com/office/drawing/2014/main" id="{B20CA5D2-3283-1898-113A-475E219263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44643" y="3195563"/>
            <a:ext cx="489211" cy="489211"/>
          </a:xfrm>
          <a:prstGeom prst="rect">
            <a:avLst/>
          </a:prstGeom>
        </p:spPr>
      </p:pic>
      <p:sp>
        <p:nvSpPr>
          <p:cNvPr id="28" name="圆角矩形 27">
            <a:extLst>
              <a:ext uri="{FF2B5EF4-FFF2-40B4-BE49-F238E27FC236}">
                <a16:creationId xmlns:a16="http://schemas.microsoft.com/office/drawing/2014/main" id="{44C6F35F-B86B-A010-FF48-C06A49CC8D45}"/>
              </a:ext>
            </a:extLst>
          </p:cNvPr>
          <p:cNvSpPr/>
          <p:nvPr/>
        </p:nvSpPr>
        <p:spPr>
          <a:xfrm>
            <a:off x="5377796" y="3738004"/>
            <a:ext cx="6571158" cy="272879"/>
          </a:xfrm>
          <a:prstGeom prst="roundRect">
            <a:avLst/>
          </a:prstGeom>
          <a:noFill/>
          <a:ln w="41275">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A85FB3"/>
              </a:solidFill>
            </a:endParaRPr>
          </a:p>
        </p:txBody>
      </p:sp>
      <p:pic>
        <p:nvPicPr>
          <p:cNvPr id="31" name="图形 30" descr="关闭 纯色填充">
            <a:extLst>
              <a:ext uri="{FF2B5EF4-FFF2-40B4-BE49-F238E27FC236}">
                <a16:creationId xmlns:a16="http://schemas.microsoft.com/office/drawing/2014/main" id="{87C159BC-F80E-205B-9097-5B454F6668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97690" y="3653271"/>
            <a:ext cx="375526" cy="375526"/>
          </a:xfrm>
          <a:prstGeom prst="rect">
            <a:avLst/>
          </a:prstGeom>
        </p:spPr>
      </p:pic>
      <p:sp>
        <p:nvSpPr>
          <p:cNvPr id="32" name="文本框 31">
            <a:extLst>
              <a:ext uri="{FF2B5EF4-FFF2-40B4-BE49-F238E27FC236}">
                <a16:creationId xmlns:a16="http://schemas.microsoft.com/office/drawing/2014/main" id="{9171E479-FB06-7367-663E-EC8A1F41FFE5}"/>
              </a:ext>
            </a:extLst>
          </p:cNvPr>
          <p:cNvSpPr txBox="1"/>
          <p:nvPr/>
        </p:nvSpPr>
        <p:spPr>
          <a:xfrm>
            <a:off x="4016546" y="1287553"/>
            <a:ext cx="8389011" cy="866904"/>
          </a:xfrm>
          <a:prstGeom prst="rect">
            <a:avLst/>
          </a:prstGeom>
          <a:noFill/>
        </p:spPr>
        <p:txBody>
          <a:bodyPr wrap="square">
            <a:spAutoFit/>
          </a:bodyPr>
          <a:lstStyle/>
          <a:p>
            <a:pPr algn="ctr">
              <a:spcAft>
                <a:spcPts val="1000"/>
              </a:spcAft>
            </a:pPr>
            <a:r>
              <a:rPr lang="en-US" altLang="zh-CN" sz="1800" b="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6</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The entry of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irritant</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in the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Oxford </a:t>
            </a:r>
            <a:r>
              <a:rPr lang="en-US" altLang="zh-CN" i="1" kern="0" dirty="0">
                <a:solidFill>
                  <a:srgbClr val="633869"/>
                </a:solidFill>
                <a:latin typeface="Times New Roman" panose="02020603050405020304" pitchFamily="18" charset="0"/>
                <a:ea typeface="DengXian" panose="02010600030101010101" pitchFamily="2" charset="-122"/>
                <a:cs typeface="Arial" panose="020B0604020202020204" pitchFamily="34" charset="0"/>
              </a:rPr>
              <a:t>D</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ictionary</a:t>
            </a:r>
            <a:endParaRPr lang="zh-CN" altLang="zh-CN" sz="1800" i="1"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ctr">
              <a:spcAft>
                <a:spcPts val="1000"/>
              </a:spcAft>
            </a:pPr>
            <a:endParaRPr lang="zh-CN"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
        <p:nvSpPr>
          <p:cNvPr id="33" name="文本框 32">
            <a:extLst>
              <a:ext uri="{FF2B5EF4-FFF2-40B4-BE49-F238E27FC236}">
                <a16:creationId xmlns:a16="http://schemas.microsoft.com/office/drawing/2014/main" id="{0130F371-E58F-30FF-2EFA-1B789A204A22}"/>
              </a:ext>
            </a:extLst>
          </p:cNvPr>
          <p:cNvSpPr txBox="1"/>
          <p:nvPr/>
        </p:nvSpPr>
        <p:spPr>
          <a:xfrm>
            <a:off x="1769997" y="4931177"/>
            <a:ext cx="8401407" cy="1215717"/>
          </a:xfrm>
          <a:prstGeom prst="rect">
            <a:avLst/>
          </a:prstGeom>
          <a:noFill/>
        </p:spPr>
        <p:txBody>
          <a:bodyPr wrap="square" rtlCol="0">
            <a:spAutoFit/>
          </a:bodyPr>
          <a:lstStyle/>
          <a:p>
            <a:pPr algn="ctr"/>
            <a:r>
              <a:rPr lang="en-US" altLang="zh-CN"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Lacks</a:t>
            </a:r>
            <a:r>
              <a:rPr lang="zh-CN" altLang="en-US"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 </a:t>
            </a:r>
            <a:r>
              <a:rPr lang="en-US" altLang="zh-CN"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the</a:t>
            </a:r>
            <a:r>
              <a:rPr lang="zh-CN" altLang="en-US"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 </a:t>
            </a:r>
            <a:r>
              <a:rPr lang="en-US" altLang="zh-CN"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second</a:t>
            </a:r>
            <a:r>
              <a:rPr lang="zh-CN" altLang="en-US"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 </a:t>
            </a:r>
            <a:r>
              <a:rPr lang="en-US" altLang="zh-CN"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sense</a:t>
            </a:r>
            <a:r>
              <a:rPr lang="zh-CN" altLang="en-US"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a:t>
            </a:r>
            <a:r>
              <a:rPr lang="en-US" altLang="zh-CN" sz="2800" b="1"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 </a:t>
            </a:r>
          </a:p>
          <a:p>
            <a:pPr algn="ctr"/>
            <a:r>
              <a:rPr lang="en-US" altLang="zh-CN" sz="2700" kern="0" dirty="0">
                <a:solidFill>
                  <a:srgbClr val="EAC12F"/>
                </a:solidFill>
                <a:effectLst/>
                <a:latin typeface="Times New Roman" panose="02020603050405020304" pitchFamily="18" charset="0"/>
                <a:ea typeface="宋体" panose="02010600030101010101" pitchFamily="2" charset="-122"/>
                <a:cs typeface="Arial" panose="020B0604020202020204" pitchFamily="34" charset="0"/>
              </a:rPr>
              <a:t>“something that makes you annoyed or causes trouble.”</a:t>
            </a:r>
            <a:endParaRPr lang="zh-CN" altLang="zh-CN" sz="2700" kern="100" dirty="0">
              <a:solidFill>
                <a:srgbClr val="EAC12F"/>
              </a:solidFill>
              <a:effectLst/>
              <a:latin typeface="DengXian" panose="02010600030101010101" pitchFamily="2" charset="-122"/>
              <a:ea typeface="DengXian" panose="02010600030101010101" pitchFamily="2" charset="-122"/>
              <a:cs typeface="Arial" panose="020B0604020202020204" pitchFamily="34" charset="0"/>
            </a:endParaRPr>
          </a:p>
          <a:p>
            <a:endParaRPr kumimoji="1" lang="zh-CN" altLang="en-US" dirty="0"/>
          </a:p>
        </p:txBody>
      </p:sp>
      <p:cxnSp>
        <p:nvCxnSpPr>
          <p:cNvPr id="35" name="直线箭头连接符 34">
            <a:extLst>
              <a:ext uri="{FF2B5EF4-FFF2-40B4-BE49-F238E27FC236}">
                <a16:creationId xmlns:a16="http://schemas.microsoft.com/office/drawing/2014/main" id="{A3AA8829-8E3D-9251-0A70-FC5F5AD8D78B}"/>
              </a:ext>
            </a:extLst>
          </p:cNvPr>
          <p:cNvCxnSpPr>
            <a:cxnSpLocks/>
            <a:stCxn id="31" idx="2"/>
          </p:cNvCxnSpPr>
          <p:nvPr/>
        </p:nvCxnSpPr>
        <p:spPr>
          <a:xfrm>
            <a:off x="5185453" y="4028797"/>
            <a:ext cx="0" cy="871816"/>
          </a:xfrm>
          <a:prstGeom prst="straightConnector1">
            <a:avLst/>
          </a:prstGeom>
          <a:ln w="57150">
            <a:solidFill>
              <a:srgbClr val="A85FB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584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1569660"/>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.1 Deficient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irritant</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8" name="文本框 7">
            <a:extLst>
              <a:ext uri="{FF2B5EF4-FFF2-40B4-BE49-F238E27FC236}">
                <a16:creationId xmlns:a16="http://schemas.microsoft.com/office/drawing/2014/main" id="{E3BAD045-A677-9090-3C52-B9CEEC346EBE}"/>
              </a:ext>
            </a:extLst>
          </p:cNvPr>
          <p:cNvSpPr txBox="1"/>
          <p:nvPr/>
        </p:nvSpPr>
        <p:spPr>
          <a:xfrm>
            <a:off x="413791" y="1865230"/>
            <a:ext cx="7951787" cy="3570208"/>
          </a:xfrm>
          <a:prstGeom prst="rect">
            <a:avLst/>
          </a:prstGeom>
          <a:noFill/>
        </p:spPr>
        <p:txBody>
          <a:bodyPr wrap="square">
            <a:spAutoFit/>
          </a:bodyPr>
          <a:lstStyle/>
          <a:p>
            <a:pPr algn="l"/>
            <a:r>
              <a:rPr lang="en-US" altLang="zh-CN" sz="24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Reference answer:</a:t>
            </a:r>
          </a:p>
          <a:p>
            <a:pPr algn="l"/>
            <a:r>
              <a:rPr lang="en-US" altLang="zh-CN" sz="2000" i="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He admitted that this problem was a main</a:t>
            </a:r>
            <a:r>
              <a:rPr lang="en-US" altLang="zh-CN" sz="2000" b="1" i="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irritant</a:t>
            </a:r>
            <a:r>
              <a:rPr lang="en-US" altLang="zh-CN" sz="2000" i="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24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l"/>
            <a:r>
              <a:rPr lang="zh-CN" altLang="zh-CN" sz="2000"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他承认这个问题是</a:t>
            </a:r>
            <a:r>
              <a:rPr lang="zh-CN" altLang="zh-CN" sz="2000" b="1"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让他恼火的</a:t>
            </a:r>
            <a:r>
              <a:rPr lang="zh-CN" altLang="zh-CN" sz="2000"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主要</a:t>
            </a:r>
            <a:r>
              <a:rPr lang="zh-CN" altLang="zh-CN" sz="2000" b="1"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原因</a:t>
            </a:r>
            <a:r>
              <a:rPr lang="zh-CN" altLang="zh-CN" sz="2000" kern="0" dirty="0">
                <a:solidFill>
                  <a:srgbClr val="633869"/>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4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l">
              <a:spcAft>
                <a:spcPts val="600"/>
              </a:spcAft>
            </a:pP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ta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cheng</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ren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ge</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wen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ti</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shi</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rang ta </a:t>
            </a:r>
            <a:r>
              <a:rPr lang="en-US" altLang="zh-CN" sz="2000" b="1"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nao</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b="1"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huo</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de</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zhu</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effectLst/>
                <a:latin typeface="Times New Roman" panose="02020603050405020304" pitchFamily="18" charset="0"/>
                <a:ea typeface="宋体" panose="02010600030101010101" pitchFamily="2" charset="-122"/>
                <a:cs typeface="Arial" panose="020B0604020202020204" pitchFamily="34" charset="0"/>
              </a:rPr>
              <a:t>yao</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b="1"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yuan yin</a:t>
            </a:r>
            <a:r>
              <a:rPr lang="en-US" altLang="zh-CN" sz="2000" kern="0" dirty="0">
                <a:solidFill>
                  <a:srgbClr val="633869"/>
                </a:solidFill>
                <a:effectLst/>
                <a:latin typeface="Times New Roman" panose="02020603050405020304" pitchFamily="18" charset="0"/>
                <a:ea typeface="宋体" panose="02010600030101010101" pitchFamily="2" charset="-122"/>
                <a:cs typeface="Arial" panose="020B0604020202020204" pitchFamily="34" charset="0"/>
              </a:rPr>
              <a:t>.</a:t>
            </a:r>
          </a:p>
          <a:p>
            <a:pPr algn="l">
              <a:spcAft>
                <a:spcPts val="600"/>
              </a:spcAft>
            </a:pPr>
            <a:endPar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endParaRPr>
          </a:p>
          <a:p>
            <a:pPr algn="l">
              <a:spcAft>
                <a:spcPts val="600"/>
              </a:spcAft>
            </a:pPr>
            <a:r>
              <a:rPr lang="en-US" altLang="zh-CN" sz="2400" b="1"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Participants’ translation:</a:t>
            </a:r>
          </a:p>
          <a:p>
            <a:pPr algn="l"/>
            <a:r>
              <a:rPr lang="zh-CN"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他承认这个问题是一个主要的</a:t>
            </a:r>
            <a:r>
              <a:rPr lang="zh-CN" altLang="zh-CN" sz="2000" b="1" kern="0" dirty="0">
                <a:solidFill>
                  <a:srgbClr val="A85FB3"/>
                </a:solidFill>
                <a:latin typeface="Times New Roman" panose="02020603050405020304" pitchFamily="18" charset="0"/>
                <a:ea typeface="宋体" panose="02010600030101010101" pitchFamily="2" charset="-122"/>
                <a:cs typeface="Arial" panose="020B0604020202020204" pitchFamily="34" charset="0"/>
              </a:rPr>
              <a:t>刺激物</a:t>
            </a:r>
            <a:r>
              <a:rPr lang="zh-CN"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a:t>
            </a:r>
          </a:p>
          <a:p>
            <a:pPr algn="l"/>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(ta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cheng</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ren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zhe</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ge</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wen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ti</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shi</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yi</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ge</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zhu</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633869"/>
                </a:solidFill>
                <a:latin typeface="Times New Roman" panose="02020603050405020304" pitchFamily="18" charset="0"/>
                <a:ea typeface="宋体" panose="02010600030101010101" pitchFamily="2" charset="-122"/>
                <a:cs typeface="Arial" panose="020B0604020202020204" pitchFamily="34" charset="0"/>
              </a:rPr>
              <a:t>yao</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de </a:t>
            </a:r>
            <a:r>
              <a:rPr lang="en-US" altLang="zh-CN" sz="2000" b="1" kern="0" dirty="0">
                <a:solidFill>
                  <a:srgbClr val="A85FB3"/>
                </a:solidFill>
                <a:latin typeface="Times New Roman" panose="02020603050405020304" pitchFamily="18" charset="0"/>
                <a:ea typeface="宋体" panose="02010600030101010101" pitchFamily="2" charset="-122"/>
                <a:cs typeface="Arial" panose="020B0604020202020204" pitchFamily="34" charset="0"/>
              </a:rPr>
              <a:t>ci ji </a:t>
            </a:r>
            <a:r>
              <a:rPr lang="en-US" altLang="zh-CN" sz="2000" b="1" kern="0" dirty="0" err="1">
                <a:solidFill>
                  <a:srgbClr val="A85FB3"/>
                </a:solidFill>
                <a:latin typeface="Times New Roman" panose="02020603050405020304" pitchFamily="18" charset="0"/>
                <a:ea typeface="宋体" panose="02010600030101010101" pitchFamily="2" charset="-122"/>
                <a:cs typeface="Arial" panose="020B0604020202020204" pitchFamily="34" charset="0"/>
              </a:rPr>
              <a:t>wu</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 </a:t>
            </a:r>
            <a:endParaRPr lang="zh-CN"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endParaRPr>
          </a:p>
          <a:p>
            <a:pPr algn="l">
              <a:spcAft>
                <a:spcPts val="600"/>
              </a:spcAft>
            </a:pP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(He admitted that this problem was a main </a:t>
            </a:r>
            <a:r>
              <a:rPr lang="en-US" altLang="zh-CN" sz="2000" b="1" kern="0" dirty="0">
                <a:solidFill>
                  <a:srgbClr val="A85FB3"/>
                </a:solidFill>
                <a:latin typeface="Times New Roman" panose="02020603050405020304" pitchFamily="18" charset="0"/>
                <a:ea typeface="宋体" panose="02010600030101010101" pitchFamily="2" charset="-122"/>
                <a:cs typeface="Arial" panose="020B0604020202020204" pitchFamily="34" charset="0"/>
              </a:rPr>
              <a:t>thing that stimulated him</a:t>
            </a:r>
            <a:r>
              <a:rPr lang="en-US"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a:t>
            </a:r>
            <a:endParaRPr lang="zh-CN" altLang="zh-CN" sz="2000" kern="0" dirty="0">
              <a:solidFill>
                <a:srgbClr val="633869"/>
              </a:solidFill>
              <a:latin typeface="Times New Roman" panose="02020603050405020304" pitchFamily="18" charset="0"/>
              <a:ea typeface="宋体" panose="02010600030101010101" pitchFamily="2" charset="-122"/>
              <a:cs typeface="Arial" panose="020B0604020202020204" pitchFamily="34" charset="0"/>
            </a:endParaRPr>
          </a:p>
          <a:p>
            <a:pPr algn="l">
              <a:spcAft>
                <a:spcPts val="600"/>
              </a:spcAft>
            </a:pPr>
            <a:endParaRPr lang="zh-CN" altLang="zh-CN" sz="20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p:txBody>
      </p:sp>
      <p:pic>
        <p:nvPicPr>
          <p:cNvPr id="29" name="图形 28">
            <a:extLst>
              <a:ext uri="{FF2B5EF4-FFF2-40B4-BE49-F238E27FC236}">
                <a16:creationId xmlns:a16="http://schemas.microsoft.com/office/drawing/2014/main" id="{7DDFB72C-8A78-1231-8D40-BDC13064A7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02316" y="1715597"/>
            <a:ext cx="3844657" cy="3876563"/>
          </a:xfrm>
          <a:prstGeom prst="rect">
            <a:avLst/>
          </a:prstGeom>
        </p:spPr>
      </p:pic>
      <p:sp>
        <p:nvSpPr>
          <p:cNvPr id="9" name="文本框 8">
            <a:extLst>
              <a:ext uri="{FF2B5EF4-FFF2-40B4-BE49-F238E27FC236}">
                <a16:creationId xmlns:a16="http://schemas.microsoft.com/office/drawing/2014/main" id="{F7DD2849-B3AB-760F-723A-EE07744C21BB}"/>
              </a:ext>
            </a:extLst>
          </p:cNvPr>
          <p:cNvSpPr txBox="1"/>
          <p:nvPr/>
        </p:nvSpPr>
        <p:spPr>
          <a:xfrm>
            <a:off x="8307846" y="5650187"/>
            <a:ext cx="3442326" cy="1143903"/>
          </a:xfrm>
          <a:prstGeom prst="rect">
            <a:avLst/>
          </a:prstGeom>
          <a:noFill/>
        </p:spPr>
        <p:txBody>
          <a:bodyPr wrap="square">
            <a:spAutoFit/>
          </a:bodyPr>
          <a:lstStyle/>
          <a:p>
            <a:pPr algn="ctr">
              <a:spcAft>
                <a:spcPts val="1000"/>
              </a:spcAft>
            </a:pPr>
            <a:r>
              <a:rPr lang="en-US" altLang="zh-CN" sz="1800" b="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7</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Proportion</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of</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different</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translations</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of</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irritant</a:t>
            </a:r>
            <a:endParaRPr lang="zh-CN" altLang="zh-CN" sz="1800" i="1"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ctr">
              <a:spcAft>
                <a:spcPts val="1000"/>
              </a:spcAft>
            </a:pPr>
            <a:endParaRPr lang="zh-CN"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Tree>
    <p:extLst>
      <p:ext uri="{BB962C8B-B14F-4D97-AF65-F5344CB8AC3E}">
        <p14:creationId xmlns:p14="http://schemas.microsoft.com/office/powerpoint/2010/main" val="2264099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2062103"/>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.2 Incorrect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nostrum</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8" name="图形 7">
            <a:extLst>
              <a:ext uri="{FF2B5EF4-FFF2-40B4-BE49-F238E27FC236}">
                <a16:creationId xmlns:a16="http://schemas.microsoft.com/office/drawing/2014/main" id="{991C81CD-25FE-E3AF-85F9-29324F4919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78572" y="2974360"/>
            <a:ext cx="9191537" cy="1010058"/>
          </a:xfrm>
          <a:prstGeom prst="rect">
            <a:avLst/>
          </a:prstGeom>
        </p:spPr>
      </p:pic>
      <p:pic>
        <p:nvPicPr>
          <p:cNvPr id="22" name="图形 21">
            <a:extLst>
              <a:ext uri="{FF2B5EF4-FFF2-40B4-BE49-F238E27FC236}">
                <a16:creationId xmlns:a16="http://schemas.microsoft.com/office/drawing/2014/main" id="{782C0B53-39C3-5F1E-15F0-52D3538257DE}"/>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b="39724"/>
          <a:stretch/>
        </p:blipFill>
        <p:spPr>
          <a:xfrm>
            <a:off x="1687116" y="4207043"/>
            <a:ext cx="6121350" cy="1870040"/>
          </a:xfrm>
          <a:prstGeom prst="rect">
            <a:avLst/>
          </a:prstGeom>
        </p:spPr>
      </p:pic>
      <p:sp>
        <p:nvSpPr>
          <p:cNvPr id="24" name="文本框 23">
            <a:extLst>
              <a:ext uri="{FF2B5EF4-FFF2-40B4-BE49-F238E27FC236}">
                <a16:creationId xmlns:a16="http://schemas.microsoft.com/office/drawing/2014/main" id="{78BC8DB8-2A19-72A3-1B89-60036C6AA3EE}"/>
              </a:ext>
            </a:extLst>
          </p:cNvPr>
          <p:cNvSpPr txBox="1"/>
          <p:nvPr/>
        </p:nvSpPr>
        <p:spPr>
          <a:xfrm>
            <a:off x="1215406" y="3975457"/>
            <a:ext cx="10420900" cy="258148"/>
          </a:xfrm>
          <a:prstGeom prst="rect">
            <a:avLst/>
          </a:prstGeom>
          <a:noFill/>
        </p:spPr>
        <p:txBody>
          <a:bodyPr wrap="square">
            <a:spAutoFit/>
          </a:bodyPr>
          <a:lstStyle/>
          <a:p>
            <a:pPr algn="ctr">
              <a:lnSpc>
                <a:spcPts val="1100"/>
              </a:lnSpc>
              <a:spcAft>
                <a:spcPts val="1000"/>
              </a:spcAft>
            </a:pPr>
            <a:r>
              <a:rPr lang="en-US" altLang="zh-CN" sz="1800" b="1" i="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Table 7</a:t>
            </a:r>
            <a:r>
              <a:rPr lang="en-US" altLang="zh-CN" sz="1800" i="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Average point of the translation performance obtained through using two types of dictionaries</a:t>
            </a:r>
            <a:endParaRPr lang="zh-CN" altLang="zh-CN" sz="1600" i="1"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6" name="文本框 25">
            <a:extLst>
              <a:ext uri="{FF2B5EF4-FFF2-40B4-BE49-F238E27FC236}">
                <a16:creationId xmlns:a16="http://schemas.microsoft.com/office/drawing/2014/main" id="{85691164-2C61-3644-666E-59E6D889FE7E}"/>
              </a:ext>
            </a:extLst>
          </p:cNvPr>
          <p:cNvSpPr txBox="1"/>
          <p:nvPr/>
        </p:nvSpPr>
        <p:spPr>
          <a:xfrm>
            <a:off x="938817" y="6143300"/>
            <a:ext cx="6098582" cy="258148"/>
          </a:xfrm>
          <a:prstGeom prst="rect">
            <a:avLst/>
          </a:prstGeom>
          <a:noFill/>
        </p:spPr>
        <p:txBody>
          <a:bodyPr wrap="square">
            <a:spAutoFit/>
          </a:bodyPr>
          <a:lstStyle/>
          <a:p>
            <a:pPr algn="ctr">
              <a:lnSpc>
                <a:spcPts val="1100"/>
              </a:lnSpc>
              <a:spcAft>
                <a:spcPts val="1000"/>
              </a:spcAft>
            </a:pPr>
            <a:r>
              <a:rPr lang="en-US" altLang="zh-CN" sz="1800" b="1"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Table 8.</a:t>
            </a:r>
            <a:r>
              <a:rPr lang="en-US" altLang="zh-CN"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 Categorical summary analysis</a:t>
            </a:r>
            <a:r>
              <a:rPr lang="zh-CN" altLang="en-US"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of </a:t>
            </a:r>
            <a:r>
              <a:rPr lang="en-US" altLang="zh-CN" sz="1800" i="1"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nostrum</a:t>
            </a:r>
            <a:endParaRPr lang="zh-CN" altLang="zh-CN" sz="1600" i="1"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9" name="圆角矩形 8">
            <a:extLst>
              <a:ext uri="{FF2B5EF4-FFF2-40B4-BE49-F238E27FC236}">
                <a16:creationId xmlns:a16="http://schemas.microsoft.com/office/drawing/2014/main" id="{1E5FCB69-0078-251D-683B-2342170C5E89}"/>
              </a:ext>
            </a:extLst>
          </p:cNvPr>
          <p:cNvSpPr/>
          <p:nvPr/>
        </p:nvSpPr>
        <p:spPr>
          <a:xfrm>
            <a:off x="9181080" y="3082344"/>
            <a:ext cx="1689030" cy="730654"/>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13" name="圆角矩形 12">
            <a:extLst>
              <a:ext uri="{FF2B5EF4-FFF2-40B4-BE49-F238E27FC236}">
                <a16:creationId xmlns:a16="http://schemas.microsoft.com/office/drawing/2014/main" id="{1E5FCB69-0078-251D-683B-2342170C5E89}"/>
              </a:ext>
            </a:extLst>
          </p:cNvPr>
          <p:cNvSpPr/>
          <p:nvPr/>
        </p:nvSpPr>
        <p:spPr>
          <a:xfrm>
            <a:off x="1695180" y="4753206"/>
            <a:ext cx="5118990" cy="325774"/>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21" name="文本框 20">
            <a:extLst>
              <a:ext uri="{FF2B5EF4-FFF2-40B4-BE49-F238E27FC236}">
                <a16:creationId xmlns:a16="http://schemas.microsoft.com/office/drawing/2014/main" id="{69B94B17-38AC-DD06-9D2F-6F8FAA798C55}"/>
              </a:ext>
            </a:extLst>
          </p:cNvPr>
          <p:cNvSpPr txBox="1"/>
          <p:nvPr/>
        </p:nvSpPr>
        <p:spPr>
          <a:xfrm>
            <a:off x="1013461" y="1250377"/>
            <a:ext cx="10965349" cy="1754326"/>
          </a:xfrm>
          <a:prstGeom prst="rect">
            <a:avLst/>
          </a:prstGeom>
          <a:noFill/>
        </p:spPr>
        <p:txBody>
          <a:bodyPr wrap="square">
            <a:spAutoFit/>
          </a:bodyPr>
          <a:lstStyle/>
          <a:p>
            <a:pPr algn="l"/>
            <a:r>
              <a:rPr lang="en-US" altLang="zh-CN" b="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Reference answer:</a:t>
            </a:r>
          </a:p>
          <a:p>
            <a:pPr algn="l"/>
            <a:r>
              <a:rPr lang="en-US" altLang="zh-CN"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Although my sister is not a doctor, she thinks she can cure any illness and is quick to suggest a</a:t>
            </a:r>
            <a:r>
              <a:rPr lang="en-US" altLang="zh-CN" b="1"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nostrum </a:t>
            </a:r>
            <a:r>
              <a:rPr lang="en-US" altLang="zh-CN"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to her friends. </a:t>
            </a:r>
            <a:endParaRPr lang="zh-CN" altLang="zh-CN" sz="20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algn="l"/>
            <a:r>
              <a:rPr lang="zh-CN" altLang="zh-CN"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虽然我姐姐不是医生，但她认为她可以治愈任何疾病，并且很快就向她的朋友推荐了一种</a:t>
            </a:r>
            <a:r>
              <a:rPr lang="zh-CN" altLang="zh-CN" b="1"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江湖药</a:t>
            </a:r>
            <a:r>
              <a:rPr lang="zh-CN" altLang="zh-CN"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sui ran wo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jie</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jie</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bu</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shi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yi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sheng </a:t>
            </a:r>
            <a:r>
              <a:rPr lang="zh-CN" altLang="zh-CN"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dan ta ren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wei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ta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ke</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yi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zhi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yu</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ren he ji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bing</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zh-CN" altLang="zh-CN"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bing</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qie</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hen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kuai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jiu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xiang</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ta de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peng</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you tui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jian</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le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yi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zhong</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b="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jiang hu </a:t>
            </a:r>
            <a:r>
              <a:rPr lang="en-US" altLang="zh-CN" b="1"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yao</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20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0" name="圆角矩形 19">
            <a:extLst>
              <a:ext uri="{FF2B5EF4-FFF2-40B4-BE49-F238E27FC236}">
                <a16:creationId xmlns:a16="http://schemas.microsoft.com/office/drawing/2014/main" id="{7801406F-8E7A-3554-1D37-028F4D51354F}"/>
              </a:ext>
            </a:extLst>
          </p:cNvPr>
          <p:cNvSpPr/>
          <p:nvPr/>
        </p:nvSpPr>
        <p:spPr>
          <a:xfrm>
            <a:off x="3903276" y="3046555"/>
            <a:ext cx="2532578" cy="730654"/>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Tree>
    <p:extLst>
      <p:ext uri="{BB962C8B-B14F-4D97-AF65-F5344CB8AC3E}">
        <p14:creationId xmlns:p14="http://schemas.microsoft.com/office/powerpoint/2010/main" val="1679040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2062103"/>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.2 Incorrect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nostrum</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8" name="图片 7" descr="图形用户界面, 文本, 应用程序, 电子邮件&#10;&#10;描述已自动生成">
            <a:extLst>
              <a:ext uri="{FF2B5EF4-FFF2-40B4-BE49-F238E27FC236}">
                <a16:creationId xmlns:a16="http://schemas.microsoft.com/office/drawing/2014/main" id="{6DC234DE-9BB1-0B0D-9642-CB3732FA37B1}"/>
              </a:ext>
            </a:extLst>
          </p:cNvPr>
          <p:cNvPicPr>
            <a:picLocks noChangeAspect="1"/>
          </p:cNvPicPr>
          <p:nvPr/>
        </p:nvPicPr>
        <p:blipFill rotWithShape="1">
          <a:blip r:embed="rId4"/>
          <a:srcRect l="1" r="32863"/>
          <a:stretch/>
        </p:blipFill>
        <p:spPr>
          <a:xfrm>
            <a:off x="395907" y="1701117"/>
            <a:ext cx="4742685" cy="4301745"/>
          </a:xfrm>
          <a:prstGeom prst="rect">
            <a:avLst/>
          </a:prstGeom>
        </p:spPr>
      </p:pic>
      <p:sp>
        <p:nvSpPr>
          <p:cNvPr id="23" name="文本框 22">
            <a:extLst>
              <a:ext uri="{FF2B5EF4-FFF2-40B4-BE49-F238E27FC236}">
                <a16:creationId xmlns:a16="http://schemas.microsoft.com/office/drawing/2014/main" id="{A6CE9030-7B7E-BAB4-52E6-3368C3E1BB04}"/>
              </a:ext>
            </a:extLst>
          </p:cNvPr>
          <p:cNvSpPr txBox="1"/>
          <p:nvPr/>
        </p:nvSpPr>
        <p:spPr>
          <a:xfrm>
            <a:off x="5973987" y="1611366"/>
            <a:ext cx="5801858" cy="2031325"/>
          </a:xfrm>
          <a:prstGeom prst="rect">
            <a:avLst/>
          </a:prstGeom>
          <a:noFill/>
        </p:spPr>
        <p:txBody>
          <a:bodyPr wrap="square">
            <a:spAutoFit/>
          </a:bodyPr>
          <a:lstStyle/>
          <a:p>
            <a:r>
              <a:rPr lang="en" altLang="zh-CN"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1.( </a:t>
            </a:r>
            <a:r>
              <a:rPr lang="en" altLang="zh-CN" i="1"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formal</a:t>
            </a:r>
            <a:r>
              <a:rPr lang="en" altLang="zh-CN"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 altLang="zh-CN" i="1"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disapproving</a:t>
            </a:r>
            <a:r>
              <a:rPr lang="en" altLang="zh-CN"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 an idea that is intended to solve a problem but that will probably not succeed </a:t>
            </a:r>
            <a:r>
              <a:rPr lang="zh-CN" altLang="en-US" dirty="0">
                <a:solidFill>
                  <a:srgbClr val="5C3462"/>
                </a:solidFill>
                <a:effectLst/>
                <a:latin typeface="SimSun" panose="02010600030101010101" pitchFamily="2" charset="-122"/>
                <a:ea typeface="SimSun" panose="02010600030101010101" pitchFamily="2" charset="-122"/>
                <a:cs typeface="Times New Roman" panose="02020603050405020304" pitchFamily="18" charset="0"/>
              </a:rPr>
              <a:t>并非灵验的招数；不会奏效的计策</a:t>
            </a:r>
            <a:endParaRPr lang="en-US" altLang="zh-CN" dirty="0">
              <a:solidFill>
                <a:srgbClr val="5C3462"/>
              </a:solidFill>
              <a:effectLst/>
              <a:latin typeface="SimSun" panose="02010600030101010101" pitchFamily="2" charset="-122"/>
              <a:ea typeface="SimSun" panose="02010600030101010101" pitchFamily="2" charset="-122"/>
              <a:cs typeface="Times New Roman" panose="02020603050405020304" pitchFamily="18" charset="0"/>
            </a:endParaRPr>
          </a:p>
          <a:p>
            <a:endParaRPr lang="zh-CN" altLang="en-US" dirty="0">
              <a:solidFill>
                <a:srgbClr val="5C3462"/>
              </a:solidFill>
              <a:effectLst/>
              <a:latin typeface="SimSun" panose="02010600030101010101" pitchFamily="2" charset="-122"/>
              <a:ea typeface="SimSun" panose="02010600030101010101" pitchFamily="2" charset="-122"/>
              <a:cs typeface="Times New Roman" panose="02020603050405020304" pitchFamily="18" charset="0"/>
            </a:endParaRPr>
          </a:p>
          <a:p>
            <a:r>
              <a:rPr lang="en-US" altLang="zh-CN"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2.(</a:t>
            </a:r>
            <a:r>
              <a:rPr lang="en" altLang="zh-CN" i="1"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old-fashioned</a:t>
            </a:r>
            <a:r>
              <a:rPr lang="en" altLang="zh-CN" dirty="0">
                <a:solidFill>
                  <a:srgbClr val="5C3462"/>
                </a:solidFill>
                <a:effectLst/>
                <a:latin typeface="Times New Roman" panose="02020603050405020304" pitchFamily="18" charset="0"/>
                <a:ea typeface="SimSun" panose="02010600030101010101" pitchFamily="2" charset="-122"/>
                <a:cs typeface="Times New Roman" panose="02020603050405020304" pitchFamily="18" charset="0"/>
              </a:rPr>
              <a:t>) a medicine that is not made in a scientific way, and that is not effective </a:t>
            </a:r>
            <a:r>
              <a:rPr lang="zh-CN" altLang="en-US" dirty="0">
                <a:solidFill>
                  <a:srgbClr val="5C3462"/>
                </a:solidFill>
                <a:effectLst/>
                <a:latin typeface="SimSun" panose="02010600030101010101" pitchFamily="2" charset="-122"/>
                <a:ea typeface="SimSun" panose="02010600030101010101" pitchFamily="2" charset="-122"/>
                <a:cs typeface="Times New Roman" panose="02020603050405020304" pitchFamily="18" charset="0"/>
              </a:rPr>
              <a:t>江湖药</a:t>
            </a:r>
            <a:endParaRPr lang="en-US" altLang="zh-CN" dirty="0">
              <a:solidFill>
                <a:srgbClr val="5C3462"/>
              </a:solidFill>
              <a:effectLst/>
              <a:latin typeface="SimSun" panose="02010600030101010101" pitchFamily="2" charset="-122"/>
              <a:ea typeface="SimSun" panose="02010600030101010101" pitchFamily="2" charset="-122"/>
              <a:cs typeface="Times New Roman" panose="02020603050405020304" pitchFamily="18" charset="0"/>
            </a:endParaRPr>
          </a:p>
          <a:p>
            <a:r>
              <a:rPr lang="en-US" altLang="zh-CN" dirty="0">
                <a:solidFill>
                  <a:srgbClr val="5C3462"/>
                </a:solidFill>
                <a:latin typeface="SimSun" panose="02010600030101010101" pitchFamily="2" charset="-122"/>
                <a:ea typeface="SimSun" panose="02010600030101010101" pitchFamily="2" charset="-122"/>
                <a:cs typeface="Times New Roman" panose="02020603050405020304" pitchFamily="18" charset="0"/>
              </a:rPr>
              <a:t>			</a:t>
            </a:r>
            <a:r>
              <a:rPr lang="zh-CN" altLang="en-US" dirty="0">
                <a:solidFill>
                  <a:srgbClr val="5C3462"/>
                </a:solidFill>
                <a:latin typeface="SimSun" panose="02010600030101010101" pitchFamily="2" charset="-122"/>
                <a:ea typeface="SimSun" panose="02010600030101010101" pitchFamily="2" charset="-122"/>
                <a:cs typeface="Times New Roman" panose="02020603050405020304" pitchFamily="18" charset="0"/>
              </a:rPr>
              <a:t> </a:t>
            </a:r>
            <a:r>
              <a:rPr lang="en-US" altLang="zh-CN" dirty="0">
                <a:solidFill>
                  <a:srgbClr val="5C3462"/>
                </a:solidFill>
                <a:latin typeface="Times New Roman" panose="02020603050405020304" pitchFamily="18" charset="0"/>
                <a:ea typeface="SimSun" panose="02010600030101010101" pitchFamily="2" charset="-122"/>
                <a:cs typeface="Times New Roman" panose="02020603050405020304" pitchFamily="18" charset="0"/>
              </a:rPr>
              <a:t>——</a:t>
            </a:r>
            <a:r>
              <a:rPr lang="zh-CN" altLang="en-US" dirty="0">
                <a:solidFill>
                  <a:srgbClr val="5C3462"/>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i="1" dirty="0">
                <a:solidFill>
                  <a:srgbClr val="5C3462"/>
                </a:solidFill>
                <a:latin typeface="Times New Roman" panose="02020603050405020304" pitchFamily="18" charset="0"/>
                <a:ea typeface="SimSun" panose="02010600030101010101" pitchFamily="2" charset="-122"/>
                <a:cs typeface="Times New Roman" panose="02020603050405020304" pitchFamily="18" charset="0"/>
              </a:rPr>
              <a:t>Oxford</a:t>
            </a:r>
            <a:r>
              <a:rPr lang="zh-CN" altLang="en-US" i="1" dirty="0">
                <a:solidFill>
                  <a:srgbClr val="5C3462"/>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i="1" dirty="0">
                <a:solidFill>
                  <a:srgbClr val="5C3462"/>
                </a:solidFill>
                <a:latin typeface="Times New Roman" panose="02020603050405020304" pitchFamily="18" charset="0"/>
                <a:ea typeface="SimSun" panose="02010600030101010101" pitchFamily="2" charset="-122"/>
                <a:cs typeface="Times New Roman" panose="02020603050405020304" pitchFamily="18" charset="0"/>
              </a:rPr>
              <a:t>Dictionary</a:t>
            </a:r>
            <a:endParaRPr lang="zh-CN" altLang="en-US" i="1" dirty="0">
              <a:solidFill>
                <a:srgbClr val="5C3462"/>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24" name="圆角矩形 23">
            <a:extLst>
              <a:ext uri="{FF2B5EF4-FFF2-40B4-BE49-F238E27FC236}">
                <a16:creationId xmlns:a16="http://schemas.microsoft.com/office/drawing/2014/main" id="{5DFDA82F-7E85-7C31-D31B-EA7B960EFF25}"/>
              </a:ext>
            </a:extLst>
          </p:cNvPr>
          <p:cNvSpPr/>
          <p:nvPr/>
        </p:nvSpPr>
        <p:spPr>
          <a:xfrm>
            <a:off x="1210185" y="3377589"/>
            <a:ext cx="2865133" cy="345537"/>
          </a:xfrm>
          <a:prstGeom prst="roundRect">
            <a:avLst/>
          </a:prstGeom>
          <a:noFill/>
          <a:ln w="41275">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A85FB3"/>
              </a:solidFill>
            </a:endParaRPr>
          </a:p>
        </p:txBody>
      </p:sp>
      <p:sp>
        <p:nvSpPr>
          <p:cNvPr id="25" name="圆角矩形 24">
            <a:extLst>
              <a:ext uri="{FF2B5EF4-FFF2-40B4-BE49-F238E27FC236}">
                <a16:creationId xmlns:a16="http://schemas.microsoft.com/office/drawing/2014/main" id="{D7EE3503-6D62-D66F-F9F6-B0D8DF3AE597}"/>
              </a:ext>
            </a:extLst>
          </p:cNvPr>
          <p:cNvSpPr/>
          <p:nvPr/>
        </p:nvSpPr>
        <p:spPr>
          <a:xfrm>
            <a:off x="1210185" y="4909066"/>
            <a:ext cx="1240035" cy="772632"/>
          </a:xfrm>
          <a:prstGeom prst="roundRect">
            <a:avLst/>
          </a:prstGeom>
          <a:noFill/>
          <a:ln w="41275">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
        <p:nvSpPr>
          <p:cNvPr id="27" name="文本框 26">
            <a:extLst>
              <a:ext uri="{FF2B5EF4-FFF2-40B4-BE49-F238E27FC236}">
                <a16:creationId xmlns:a16="http://schemas.microsoft.com/office/drawing/2014/main" id="{AF7A287F-6F62-C059-D628-74B2F4675BD9}"/>
              </a:ext>
            </a:extLst>
          </p:cNvPr>
          <p:cNvSpPr txBox="1"/>
          <p:nvPr/>
        </p:nvSpPr>
        <p:spPr>
          <a:xfrm>
            <a:off x="5952870" y="3820062"/>
            <a:ext cx="4902971" cy="2246769"/>
          </a:xfrm>
          <a:prstGeom prst="rect">
            <a:avLst/>
          </a:prstGeom>
          <a:noFill/>
        </p:spPr>
        <p:txBody>
          <a:bodyPr wrap="square">
            <a:spAutoFit/>
          </a:bodyPr>
          <a:lstStyle/>
          <a:p>
            <a:pPr marL="285750" indent="-285750">
              <a:buFont typeface="Arial" panose="020B0604020202020204" pitchFamily="34" charset="0"/>
              <a:buChar char="•"/>
            </a:pPr>
            <a:r>
              <a:rPr lang="zh-CN"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秘方</a:t>
            </a:r>
            <a:r>
              <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(mi fang): an undisclosed prescription with a marked medical effect</a:t>
            </a:r>
          </a:p>
          <a:p>
            <a:pPr marL="285750" indent="-285750">
              <a:buFont typeface="Arial" panose="020B0604020202020204" pitchFamily="34" charset="0"/>
              <a:buChar char="•"/>
            </a:pPr>
            <a:endPar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zh-CN"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万能药</a:t>
            </a:r>
            <a:r>
              <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 (wan </a:t>
            </a:r>
            <a:r>
              <a:rPr lang="en-US" altLang="zh-CN" sz="2000" dirty="0" err="1">
                <a:solidFill>
                  <a:srgbClr val="A85FB3"/>
                </a:solidFill>
                <a:latin typeface="Times New Roman" panose="02020603050405020304" pitchFamily="18" charset="0"/>
                <a:ea typeface="SimSun" panose="02010600030101010101" pitchFamily="2" charset="-122"/>
                <a:cs typeface="Times New Roman" panose="02020603050405020304" pitchFamily="18" charset="0"/>
              </a:rPr>
              <a:t>neng</a:t>
            </a:r>
            <a:r>
              <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sz="2000" dirty="0" err="1">
                <a:solidFill>
                  <a:srgbClr val="A85FB3"/>
                </a:solidFill>
                <a:latin typeface="Times New Roman" panose="02020603050405020304" pitchFamily="18" charset="0"/>
                <a:ea typeface="SimSun" panose="02010600030101010101" pitchFamily="2" charset="-122"/>
                <a:cs typeface="Times New Roman" panose="02020603050405020304" pitchFamily="18" charset="0"/>
              </a:rPr>
              <a:t>yao</a:t>
            </a:r>
            <a:r>
              <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 panacea</a:t>
            </a:r>
          </a:p>
          <a:p>
            <a:pPr marL="285750" indent="-285750">
              <a:buFont typeface="Arial" panose="020B0604020202020204" pitchFamily="34" charset="0"/>
              <a:buChar char="•"/>
            </a:pPr>
            <a:endPar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zh-CN" altLang="en-US"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骗人的假药</a:t>
            </a:r>
            <a:r>
              <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(pian ren de jia </a:t>
            </a:r>
            <a:r>
              <a:rPr lang="en-US" altLang="zh-CN" sz="2000" dirty="0" err="1">
                <a:solidFill>
                  <a:srgbClr val="A85FB3"/>
                </a:solidFill>
                <a:latin typeface="Times New Roman" panose="02020603050405020304" pitchFamily="18" charset="0"/>
                <a:ea typeface="SimSun" panose="02010600030101010101" pitchFamily="2" charset="-122"/>
                <a:cs typeface="Times New Roman" panose="02020603050405020304" pitchFamily="18" charset="0"/>
              </a:rPr>
              <a:t>yao</a:t>
            </a:r>
            <a:r>
              <a:rPr lang="en-US" altLang="zh-CN"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rPr>
              <a:t>): fraudulent medicine used to deceive people.</a:t>
            </a:r>
            <a:endParaRPr lang="zh-CN" altLang="en-US" sz="2000" dirty="0">
              <a:solidFill>
                <a:srgbClr val="A85FB3"/>
              </a:solidFill>
              <a:latin typeface="Times New Roman" panose="02020603050405020304" pitchFamily="18" charset="0"/>
              <a:ea typeface="SimSun" panose="02010600030101010101" pitchFamily="2" charset="-122"/>
              <a:cs typeface="Times New Roman" panose="02020603050405020304" pitchFamily="18" charset="0"/>
            </a:endParaRPr>
          </a:p>
        </p:txBody>
      </p:sp>
      <p:cxnSp>
        <p:nvCxnSpPr>
          <p:cNvPr id="28" name="直线箭头连接符 27">
            <a:extLst>
              <a:ext uri="{FF2B5EF4-FFF2-40B4-BE49-F238E27FC236}">
                <a16:creationId xmlns:a16="http://schemas.microsoft.com/office/drawing/2014/main" id="{740C618C-9591-0C78-B9CB-8CD8340B30E4}"/>
              </a:ext>
            </a:extLst>
          </p:cNvPr>
          <p:cNvCxnSpPr>
            <a:cxnSpLocks/>
          </p:cNvCxnSpPr>
          <p:nvPr/>
        </p:nvCxnSpPr>
        <p:spPr>
          <a:xfrm>
            <a:off x="1952093" y="3635942"/>
            <a:ext cx="4088212" cy="399653"/>
          </a:xfrm>
          <a:prstGeom prst="straightConnector1">
            <a:avLst/>
          </a:prstGeom>
          <a:ln w="44450">
            <a:solidFill>
              <a:srgbClr val="A85FB3"/>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A3AA8829-8E3D-9251-0A70-FC5F5AD8D78B}"/>
              </a:ext>
            </a:extLst>
          </p:cNvPr>
          <p:cNvCxnSpPr>
            <a:cxnSpLocks/>
            <a:endCxn id="27" idx="1"/>
          </p:cNvCxnSpPr>
          <p:nvPr/>
        </p:nvCxnSpPr>
        <p:spPr>
          <a:xfrm>
            <a:off x="3022339" y="3644229"/>
            <a:ext cx="2930531" cy="1299218"/>
          </a:xfrm>
          <a:prstGeom prst="straightConnector1">
            <a:avLst/>
          </a:prstGeom>
          <a:ln w="44450">
            <a:solidFill>
              <a:srgbClr val="A85FB3"/>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id="{A3AA8829-8E3D-9251-0A70-FC5F5AD8D78B}"/>
              </a:ext>
            </a:extLst>
          </p:cNvPr>
          <p:cNvCxnSpPr>
            <a:cxnSpLocks/>
          </p:cNvCxnSpPr>
          <p:nvPr/>
        </p:nvCxnSpPr>
        <p:spPr>
          <a:xfrm flipV="1">
            <a:off x="1952093" y="4029333"/>
            <a:ext cx="4088212" cy="985579"/>
          </a:xfrm>
          <a:prstGeom prst="straightConnector1">
            <a:avLst/>
          </a:prstGeom>
          <a:ln w="44450">
            <a:solidFill>
              <a:srgbClr val="A85FB3"/>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a:extLst>
              <a:ext uri="{FF2B5EF4-FFF2-40B4-BE49-F238E27FC236}">
                <a16:creationId xmlns:a16="http://schemas.microsoft.com/office/drawing/2014/main" id="{96626955-ABD9-FB20-BF81-764537436C5B}"/>
              </a:ext>
            </a:extLst>
          </p:cNvPr>
          <p:cNvCxnSpPr>
            <a:cxnSpLocks/>
            <a:endCxn id="27" idx="1"/>
          </p:cNvCxnSpPr>
          <p:nvPr/>
        </p:nvCxnSpPr>
        <p:spPr>
          <a:xfrm flipV="1">
            <a:off x="2269053" y="4943447"/>
            <a:ext cx="3683817" cy="368104"/>
          </a:xfrm>
          <a:prstGeom prst="straightConnector1">
            <a:avLst/>
          </a:prstGeom>
          <a:ln w="44450">
            <a:solidFill>
              <a:srgbClr val="A85FB3"/>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线箭头连接符 46">
            <a:extLst>
              <a:ext uri="{FF2B5EF4-FFF2-40B4-BE49-F238E27FC236}">
                <a16:creationId xmlns:a16="http://schemas.microsoft.com/office/drawing/2014/main" id="{A3AA8829-8E3D-9251-0A70-FC5F5AD8D78B}"/>
              </a:ext>
            </a:extLst>
          </p:cNvPr>
          <p:cNvCxnSpPr>
            <a:cxnSpLocks/>
          </p:cNvCxnSpPr>
          <p:nvPr/>
        </p:nvCxnSpPr>
        <p:spPr>
          <a:xfrm flipV="1">
            <a:off x="2450220" y="5552116"/>
            <a:ext cx="3502650" cy="65642"/>
          </a:xfrm>
          <a:prstGeom prst="straightConnector1">
            <a:avLst/>
          </a:prstGeom>
          <a:ln w="44450">
            <a:solidFill>
              <a:srgbClr val="A85FB3"/>
            </a:solidFill>
            <a:tailEnd type="triangle"/>
          </a:ln>
        </p:spPr>
        <p:style>
          <a:lnRef idx="1">
            <a:schemeClr val="accent1"/>
          </a:lnRef>
          <a:fillRef idx="0">
            <a:schemeClr val="accent1"/>
          </a:fillRef>
          <a:effectRef idx="0">
            <a:schemeClr val="accent1"/>
          </a:effectRef>
          <a:fontRef idx="minor">
            <a:schemeClr val="tx1"/>
          </a:fontRef>
        </p:style>
      </p:cxnSp>
      <p:sp>
        <p:nvSpPr>
          <p:cNvPr id="70" name="圆角矩形 69">
            <a:extLst>
              <a:ext uri="{FF2B5EF4-FFF2-40B4-BE49-F238E27FC236}">
                <a16:creationId xmlns:a16="http://schemas.microsoft.com/office/drawing/2014/main" id="{5EC5BAD4-B3CE-5752-6944-2C0B0BC144AD}"/>
              </a:ext>
            </a:extLst>
          </p:cNvPr>
          <p:cNvSpPr/>
          <p:nvPr/>
        </p:nvSpPr>
        <p:spPr>
          <a:xfrm>
            <a:off x="10810840" y="3866387"/>
            <a:ext cx="1080457" cy="310974"/>
          </a:xfrm>
          <a:prstGeom prst="roundRect">
            <a:avLst/>
          </a:prstGeom>
          <a:solidFill>
            <a:srgbClr val="FBCE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Times New Roman" panose="02020603050405020304" pitchFamily="18" charset="0"/>
                <a:cs typeface="Times New Roman" panose="02020603050405020304" pitchFamily="18" charset="0"/>
              </a:rPr>
              <a:t>opposite</a:t>
            </a:r>
            <a:endParaRPr kumimoji="1" lang="zh-CN" altLang="en-US" b="1" dirty="0">
              <a:latin typeface="Times New Roman" panose="02020603050405020304" pitchFamily="18" charset="0"/>
              <a:cs typeface="Times New Roman" panose="02020603050405020304" pitchFamily="18" charset="0"/>
            </a:endParaRPr>
          </a:p>
        </p:txBody>
      </p:sp>
      <p:sp>
        <p:nvSpPr>
          <p:cNvPr id="71" name="圆角矩形 70">
            <a:extLst>
              <a:ext uri="{FF2B5EF4-FFF2-40B4-BE49-F238E27FC236}">
                <a16:creationId xmlns:a16="http://schemas.microsoft.com/office/drawing/2014/main" id="{275A0EE4-B03A-C917-0A08-9744BC7F0E64}"/>
              </a:ext>
            </a:extLst>
          </p:cNvPr>
          <p:cNvSpPr/>
          <p:nvPr/>
        </p:nvSpPr>
        <p:spPr>
          <a:xfrm>
            <a:off x="10810840" y="4787959"/>
            <a:ext cx="1080457" cy="310974"/>
          </a:xfrm>
          <a:prstGeom prst="roundRect">
            <a:avLst/>
          </a:prstGeom>
          <a:solidFill>
            <a:srgbClr val="FBCE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Times New Roman" panose="02020603050405020304" pitchFamily="18" charset="0"/>
                <a:cs typeface="Times New Roman" panose="02020603050405020304" pitchFamily="18" charset="0"/>
              </a:rPr>
              <a:t>opposite</a:t>
            </a:r>
            <a:endParaRPr kumimoji="1" lang="zh-CN" altLang="en-US" b="1" dirty="0">
              <a:latin typeface="Times New Roman" panose="02020603050405020304" pitchFamily="18" charset="0"/>
              <a:cs typeface="Times New Roman" panose="02020603050405020304" pitchFamily="18" charset="0"/>
            </a:endParaRPr>
          </a:p>
        </p:txBody>
      </p:sp>
      <p:sp>
        <p:nvSpPr>
          <p:cNvPr id="74" name="圆角矩形 73">
            <a:extLst>
              <a:ext uri="{FF2B5EF4-FFF2-40B4-BE49-F238E27FC236}">
                <a16:creationId xmlns:a16="http://schemas.microsoft.com/office/drawing/2014/main" id="{EBFC4767-7BF3-D23E-D8AD-A5B84F8EA559}"/>
              </a:ext>
            </a:extLst>
          </p:cNvPr>
          <p:cNvSpPr/>
          <p:nvPr/>
        </p:nvSpPr>
        <p:spPr>
          <a:xfrm>
            <a:off x="10547871" y="5396622"/>
            <a:ext cx="1354505" cy="310974"/>
          </a:xfrm>
          <a:prstGeom prst="roundRect">
            <a:avLst/>
          </a:prstGeom>
          <a:solidFill>
            <a:srgbClr val="FBCE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Times New Roman" panose="02020603050405020304" pitchFamily="18" charset="0"/>
                <a:cs typeface="Times New Roman" panose="02020603050405020304" pitchFamily="18" charset="0"/>
              </a:rPr>
              <a:t>exaggerate</a:t>
            </a:r>
            <a:endParaRPr kumimoji="1" lang="zh-CN" altLang="en-US" b="1" dirty="0">
              <a:latin typeface="Times New Roman" panose="02020603050405020304" pitchFamily="18" charset="0"/>
              <a:cs typeface="Times New Roman" panose="02020603050405020304" pitchFamily="18" charset="0"/>
            </a:endParaRPr>
          </a:p>
        </p:txBody>
      </p:sp>
      <p:sp>
        <p:nvSpPr>
          <p:cNvPr id="9" name="文本框 8">
            <a:extLst>
              <a:ext uri="{FF2B5EF4-FFF2-40B4-BE49-F238E27FC236}">
                <a16:creationId xmlns:a16="http://schemas.microsoft.com/office/drawing/2014/main" id="{1EC6DCE1-BE4E-E991-6A2F-CD9E9EA878C9}"/>
              </a:ext>
            </a:extLst>
          </p:cNvPr>
          <p:cNvSpPr txBox="1"/>
          <p:nvPr/>
        </p:nvSpPr>
        <p:spPr>
          <a:xfrm>
            <a:off x="332398" y="6062694"/>
            <a:ext cx="5357045" cy="866904"/>
          </a:xfrm>
          <a:prstGeom prst="rect">
            <a:avLst/>
          </a:prstGeom>
          <a:noFill/>
        </p:spPr>
        <p:txBody>
          <a:bodyPr wrap="square">
            <a:spAutoFit/>
          </a:bodyPr>
          <a:lstStyle/>
          <a:p>
            <a:pPr algn="ctr">
              <a:spcAft>
                <a:spcPts val="1000"/>
              </a:spcAft>
            </a:pPr>
            <a:r>
              <a:rPr lang="en-US" altLang="zh-CN" sz="1800" b="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a:t>
            </a:r>
            <a:r>
              <a:rPr lang="en-US" altLang="zh-CN" b="1" kern="0" dirty="0">
                <a:solidFill>
                  <a:srgbClr val="633869"/>
                </a:solidFill>
                <a:latin typeface="Times New Roman" panose="02020603050405020304" pitchFamily="18" charset="0"/>
                <a:ea typeface="DengXian" panose="02010600030101010101" pitchFamily="2" charset="-122"/>
                <a:cs typeface="Arial" panose="020B0604020202020204" pitchFamily="34" charset="0"/>
              </a:rPr>
              <a:t>8</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The entry of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nostrum</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in the concise dictionary</a:t>
            </a:r>
            <a:endParaRPr lang="zh-CN" altLang="zh-CN" sz="18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ctr">
              <a:spcAft>
                <a:spcPts val="1000"/>
              </a:spcAft>
            </a:pPr>
            <a:endParaRPr lang="zh-CN"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Tree>
    <p:extLst>
      <p:ext uri="{BB962C8B-B14F-4D97-AF65-F5344CB8AC3E}">
        <p14:creationId xmlns:p14="http://schemas.microsoft.com/office/powerpoint/2010/main" val="303561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250"/>
                                        <p:tgtEl>
                                          <p:spTgt spid="28"/>
                                        </p:tgtEl>
                                      </p:cBhvr>
                                    </p:animEffect>
                                    <p:set>
                                      <p:cBhvr>
                                        <p:cTn id="13" dur="1" fill="hold">
                                          <p:stCondLst>
                                            <p:cond delay="249"/>
                                          </p:stCondLst>
                                        </p:cTn>
                                        <p:tgtEl>
                                          <p:spTgt spid="28"/>
                                        </p:tgtEl>
                                        <p:attrNameLst>
                                          <p:attrName>style.visibility</p:attrName>
                                        </p:attrNameLst>
                                      </p:cBhvr>
                                      <p:to>
                                        <p:strVal val="hidden"/>
                                      </p:to>
                                    </p:set>
                                  </p:childTnLst>
                                </p:cTn>
                              </p:par>
                              <p:par>
                                <p:cTn id="14" presetID="3" presetClass="exit" presetSubtype="10" fill="hold" nodeType="withEffect">
                                  <p:stCondLst>
                                    <p:cond delay="0"/>
                                  </p:stCondLst>
                                  <p:childTnLst>
                                    <p:animEffect transition="out" filter="blinds(horizontal)">
                                      <p:cBhvr>
                                        <p:cTn id="15" dur="250"/>
                                        <p:tgtEl>
                                          <p:spTgt spid="35"/>
                                        </p:tgtEl>
                                      </p:cBhvr>
                                    </p:animEffect>
                                    <p:set>
                                      <p:cBhvr>
                                        <p:cTn id="16" dur="1" fill="hold">
                                          <p:stCondLst>
                                            <p:cond delay="249"/>
                                          </p:stCondLst>
                                        </p:cTn>
                                        <p:tgtEl>
                                          <p:spTgt spid="3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nodeType="clickEffect">
                                  <p:stCondLst>
                                    <p:cond delay="0"/>
                                  </p:stCondLst>
                                  <p:childTnLst>
                                    <p:animEffect transition="out" filter="blinds(horizontal)">
                                      <p:cBhvr>
                                        <p:cTn id="26" dur="250"/>
                                        <p:tgtEl>
                                          <p:spTgt spid="33"/>
                                        </p:tgtEl>
                                      </p:cBhvr>
                                    </p:animEffect>
                                    <p:set>
                                      <p:cBhvr>
                                        <p:cTn id="27" dur="1" fill="hold">
                                          <p:stCondLst>
                                            <p:cond delay="249"/>
                                          </p:stCondLst>
                                        </p:cTn>
                                        <p:tgtEl>
                                          <p:spTgt spid="33"/>
                                        </p:tgtEl>
                                        <p:attrNameLst>
                                          <p:attrName>style.visibility</p:attrName>
                                        </p:attrNameLst>
                                      </p:cBhvr>
                                      <p:to>
                                        <p:strVal val="hidden"/>
                                      </p:to>
                                    </p:set>
                                  </p:childTnLst>
                                </p:cTn>
                              </p:par>
                              <p:par>
                                <p:cTn id="28" presetID="3" presetClass="exit" presetSubtype="10" fill="hold" nodeType="withEffect">
                                  <p:stCondLst>
                                    <p:cond delay="0"/>
                                  </p:stCondLst>
                                  <p:childTnLst>
                                    <p:animEffect transition="out" filter="blinds(horizontal)">
                                      <p:cBhvr>
                                        <p:cTn id="29" dur="250"/>
                                        <p:tgtEl>
                                          <p:spTgt spid="45"/>
                                        </p:tgtEl>
                                      </p:cBhvr>
                                    </p:animEffect>
                                    <p:set>
                                      <p:cBhvr>
                                        <p:cTn id="30" dur="1" fill="hold">
                                          <p:stCondLst>
                                            <p:cond delay="249"/>
                                          </p:stCondLst>
                                        </p:cTn>
                                        <p:tgtEl>
                                          <p:spTgt spid="4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 presetClass="exit" presetSubtype="10" fill="hold" nodeType="clickEffect">
                                  <p:stCondLst>
                                    <p:cond delay="0"/>
                                  </p:stCondLst>
                                  <p:childTnLst>
                                    <p:animEffect transition="out" filter="blinds(horizontal)">
                                      <p:cBhvr>
                                        <p:cTn id="38" dur="500"/>
                                        <p:tgtEl>
                                          <p:spTgt spid="47"/>
                                        </p:tgtEl>
                                      </p:cBhvr>
                                    </p:animEffect>
                                    <p:set>
                                      <p:cBhvr>
                                        <p:cTn id="39" dur="1" fill="hold">
                                          <p:stCondLst>
                                            <p:cond delay="499"/>
                                          </p:stCondLst>
                                        </p:cTn>
                                        <p:tgtEl>
                                          <p:spTgt spid="4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7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7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2062103"/>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.2 Incorrect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nostrum</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 name="文本框 8">
            <a:extLst>
              <a:ext uri="{FF2B5EF4-FFF2-40B4-BE49-F238E27FC236}">
                <a16:creationId xmlns:a16="http://schemas.microsoft.com/office/drawing/2014/main" id="{FE995A91-85DD-5960-74EA-D4BA223CDB0C}"/>
              </a:ext>
            </a:extLst>
          </p:cNvPr>
          <p:cNvSpPr txBox="1"/>
          <p:nvPr/>
        </p:nvSpPr>
        <p:spPr>
          <a:xfrm>
            <a:off x="727517" y="1870450"/>
            <a:ext cx="11093647" cy="2600712"/>
          </a:xfrm>
          <a:prstGeom prst="rect">
            <a:avLst/>
          </a:prstGeom>
          <a:noFill/>
        </p:spPr>
        <p:txBody>
          <a:bodyPr wrap="square">
            <a:spAutoFit/>
          </a:bodyPr>
          <a:lstStyle/>
          <a:p>
            <a:pPr lvl="0" algn="l"/>
            <a:r>
              <a:rPr lang="en-US" altLang="zh-CN" sz="2400" b="1"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Comments from the introspective questionnaire:</a:t>
            </a:r>
          </a:p>
          <a:p>
            <a:pPr lvl="0" algn="l"/>
            <a:endParaRPr lang="en-US" altLang="zh-CN" sz="2400" b="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endParaRPr>
          </a:p>
          <a:p>
            <a:pPr marL="342900" lvl="0" indent="-342900" algn="l">
              <a:buFont typeface="+mj-lt"/>
              <a:buAutoNum type="arabicParenR"/>
            </a:pP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The definitions in the CD </a:t>
            </a:r>
            <a:r>
              <a:rPr lang="en-US" altLang="zh-CN" sz="23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are</a:t>
            </a: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3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contradictory</a:t>
            </a: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with each other.</a:t>
            </a:r>
          </a:p>
          <a:p>
            <a:pPr marL="342900" lvl="0" indent="-342900" algn="l">
              <a:buFont typeface="+mj-lt"/>
              <a:buAutoNum type="arabicParenR"/>
            </a:pPr>
            <a:endParaRPr lang="zh-CN" altLang="zh-CN" sz="23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buFont typeface="+mj-lt"/>
              <a:buAutoNum type="arabicParenR"/>
            </a:pP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Its definition is </a:t>
            </a:r>
            <a:r>
              <a:rPr lang="en-US" altLang="zh-CN" sz="23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confusing</a:t>
            </a: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and </a:t>
            </a:r>
            <a:r>
              <a:rPr lang="en-US" altLang="zh-CN" sz="23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not accurate</a:t>
            </a: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a:t>
            </a:r>
          </a:p>
          <a:p>
            <a:pPr marL="342900" lvl="0" indent="-342900" algn="l">
              <a:buFont typeface="+mj-lt"/>
              <a:buAutoNum type="arabicParenR"/>
            </a:pPr>
            <a:endParaRPr lang="zh-CN" altLang="zh-CN" sz="23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marL="342900" lvl="0" indent="-342900" algn="l">
              <a:spcAft>
                <a:spcPts val="600"/>
              </a:spcAft>
              <a:buFont typeface="+mj-lt"/>
              <a:buAutoNum type="arabicParenR"/>
            </a:pP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The definition is not that correct, which is </a:t>
            </a:r>
            <a:r>
              <a:rPr lang="en-US" altLang="zh-CN" sz="23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easy to cause misunderstanding</a:t>
            </a:r>
            <a:r>
              <a:rPr lang="en-US" altLang="zh-CN" sz="23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23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06683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1077218"/>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.3 Confusing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slosh</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29" name="图形 28">
            <a:extLst>
              <a:ext uri="{FF2B5EF4-FFF2-40B4-BE49-F238E27FC236}">
                <a16:creationId xmlns:a16="http://schemas.microsoft.com/office/drawing/2014/main" id="{10F4821E-B047-5F33-C8C2-EA94B4AFFB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7185" y="3185290"/>
            <a:ext cx="9297342" cy="895615"/>
          </a:xfrm>
          <a:prstGeom prst="rect">
            <a:avLst/>
          </a:prstGeom>
        </p:spPr>
      </p:pic>
      <p:sp>
        <p:nvSpPr>
          <p:cNvPr id="30" name="文本框 29">
            <a:extLst>
              <a:ext uri="{FF2B5EF4-FFF2-40B4-BE49-F238E27FC236}">
                <a16:creationId xmlns:a16="http://schemas.microsoft.com/office/drawing/2014/main" id="{85A67F58-E877-2A4E-7253-4CFE5D6F6996}"/>
              </a:ext>
            </a:extLst>
          </p:cNvPr>
          <p:cNvSpPr txBox="1"/>
          <p:nvPr/>
        </p:nvSpPr>
        <p:spPr>
          <a:xfrm>
            <a:off x="1274878" y="4055579"/>
            <a:ext cx="10420900" cy="258148"/>
          </a:xfrm>
          <a:prstGeom prst="rect">
            <a:avLst/>
          </a:prstGeom>
          <a:noFill/>
        </p:spPr>
        <p:txBody>
          <a:bodyPr wrap="square">
            <a:spAutoFit/>
          </a:bodyPr>
          <a:lstStyle/>
          <a:p>
            <a:pPr algn="ctr">
              <a:lnSpc>
                <a:spcPts val="1100"/>
              </a:lnSpc>
              <a:spcAft>
                <a:spcPts val="1000"/>
              </a:spcAft>
            </a:pPr>
            <a:r>
              <a:rPr lang="en-US" altLang="zh-CN" sz="1800" b="1" i="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Table 9</a:t>
            </a:r>
            <a:r>
              <a:rPr lang="en-US" altLang="zh-CN" sz="1800" i="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Average point of the translation performance obtained through using two types of dictionaries</a:t>
            </a:r>
            <a:endParaRPr lang="zh-CN" altLang="zh-CN" sz="1600" i="1"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pic>
        <p:nvPicPr>
          <p:cNvPr id="31" name="图形 30">
            <a:extLst>
              <a:ext uri="{FF2B5EF4-FFF2-40B4-BE49-F238E27FC236}">
                <a16:creationId xmlns:a16="http://schemas.microsoft.com/office/drawing/2014/main" id="{6AEE455D-5077-CD1E-2249-B1B4E7D08CB6}"/>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b="48064"/>
          <a:stretch/>
        </p:blipFill>
        <p:spPr>
          <a:xfrm>
            <a:off x="1797115" y="4524685"/>
            <a:ext cx="7174134" cy="1539163"/>
          </a:xfrm>
          <a:prstGeom prst="rect">
            <a:avLst/>
          </a:prstGeom>
        </p:spPr>
      </p:pic>
      <p:sp>
        <p:nvSpPr>
          <p:cNvPr id="33" name="文本框 32">
            <a:extLst>
              <a:ext uri="{FF2B5EF4-FFF2-40B4-BE49-F238E27FC236}">
                <a16:creationId xmlns:a16="http://schemas.microsoft.com/office/drawing/2014/main" id="{16B8E3FF-9692-6F9A-5A44-1858660EBED4}"/>
              </a:ext>
            </a:extLst>
          </p:cNvPr>
          <p:cNvSpPr txBox="1"/>
          <p:nvPr/>
        </p:nvSpPr>
        <p:spPr>
          <a:xfrm>
            <a:off x="945643" y="6116797"/>
            <a:ext cx="6098582" cy="258148"/>
          </a:xfrm>
          <a:prstGeom prst="rect">
            <a:avLst/>
          </a:prstGeom>
          <a:noFill/>
        </p:spPr>
        <p:txBody>
          <a:bodyPr wrap="square">
            <a:spAutoFit/>
          </a:bodyPr>
          <a:lstStyle/>
          <a:p>
            <a:pPr algn="ctr">
              <a:lnSpc>
                <a:spcPts val="1100"/>
              </a:lnSpc>
              <a:spcAft>
                <a:spcPts val="1000"/>
              </a:spcAft>
            </a:pPr>
            <a:r>
              <a:rPr lang="en-US" altLang="zh-CN" sz="1800" b="1"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Table 10.</a:t>
            </a:r>
            <a:r>
              <a:rPr lang="en-US" altLang="zh-CN"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 Categorical summary analysis</a:t>
            </a:r>
            <a:r>
              <a:rPr lang="zh-CN" altLang="en-US"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i="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of </a:t>
            </a:r>
            <a:r>
              <a:rPr lang="en-US" altLang="zh-CN" sz="1800" i="1"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slosh</a:t>
            </a:r>
            <a:endParaRPr lang="zh-CN" altLang="zh-CN" sz="1600" i="1"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8" name="圆角矩形 7">
            <a:extLst>
              <a:ext uri="{FF2B5EF4-FFF2-40B4-BE49-F238E27FC236}">
                <a16:creationId xmlns:a16="http://schemas.microsoft.com/office/drawing/2014/main" id="{1E5FCB69-0078-251D-683B-2342170C5E89}"/>
              </a:ext>
            </a:extLst>
          </p:cNvPr>
          <p:cNvSpPr/>
          <p:nvPr/>
        </p:nvSpPr>
        <p:spPr>
          <a:xfrm>
            <a:off x="3647003" y="3271816"/>
            <a:ext cx="2788851" cy="619431"/>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9" name="圆角矩形 8">
            <a:extLst>
              <a:ext uri="{FF2B5EF4-FFF2-40B4-BE49-F238E27FC236}">
                <a16:creationId xmlns:a16="http://schemas.microsoft.com/office/drawing/2014/main" id="{1E5FCB69-0078-251D-683B-2342170C5E89}"/>
              </a:ext>
            </a:extLst>
          </p:cNvPr>
          <p:cNvSpPr/>
          <p:nvPr/>
        </p:nvSpPr>
        <p:spPr>
          <a:xfrm>
            <a:off x="1797115" y="4973001"/>
            <a:ext cx="6098582" cy="422480"/>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20" name="文本框 19">
            <a:extLst>
              <a:ext uri="{FF2B5EF4-FFF2-40B4-BE49-F238E27FC236}">
                <a16:creationId xmlns:a16="http://schemas.microsoft.com/office/drawing/2014/main" id="{1C982C1E-E055-B2A2-A28F-CB7096AC48F2}"/>
              </a:ext>
            </a:extLst>
          </p:cNvPr>
          <p:cNvSpPr txBox="1"/>
          <p:nvPr/>
        </p:nvSpPr>
        <p:spPr>
          <a:xfrm>
            <a:off x="1706246" y="1548046"/>
            <a:ext cx="7258921" cy="1323439"/>
          </a:xfrm>
          <a:prstGeom prst="rect">
            <a:avLst/>
          </a:prstGeom>
          <a:noFill/>
        </p:spPr>
        <p:txBody>
          <a:bodyPr wrap="square">
            <a:spAutoFit/>
          </a:bodyPr>
          <a:lstStyle/>
          <a:p>
            <a:pPr algn="just"/>
            <a:r>
              <a:rPr lang="en-US" altLang="zh-CN" sz="2000" b="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Reference answer:</a:t>
            </a:r>
          </a:p>
          <a:p>
            <a:pPr algn="just"/>
            <a:r>
              <a:rPr lang="en-US" altLang="zh-CN" sz="2000"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The two girls joined arms and </a:t>
            </a:r>
            <a:r>
              <a:rPr lang="en-US" altLang="zh-CN" sz="2000" b="1"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sloshed</a:t>
            </a:r>
            <a:r>
              <a:rPr lang="en-US" altLang="zh-CN" sz="2000"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through the mud together.</a:t>
            </a:r>
            <a:endParaRPr lang="zh-CN" altLang="zh-CN" sz="24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algn="just"/>
            <a:r>
              <a:rPr lang="zh-CN" altLang="zh-CN" sz="2000"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这两个女孩挽着胳膊，一起</a:t>
            </a:r>
            <a:r>
              <a:rPr lang="zh-CN" altLang="zh-CN" sz="2000" b="1"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趟过</a:t>
            </a:r>
            <a:r>
              <a:rPr lang="zh-CN" altLang="zh-CN" sz="2000"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了泥浆。</a:t>
            </a:r>
            <a:endParaRPr lang="zh-CN" altLang="zh-CN" sz="24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sz="2000"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sz="20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liangge</a:t>
            </a:r>
            <a:r>
              <a:rPr lang="en-US" altLang="zh-CN" sz="20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nühai</a:t>
            </a:r>
            <a:r>
              <a:rPr lang="en-US" altLang="zh-CN" sz="20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wan </a:t>
            </a:r>
            <a:r>
              <a:rPr lang="en-US" altLang="zh-CN" sz="2000"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sz="20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gebo</a:t>
            </a:r>
            <a:r>
              <a:rPr lang="en-US" altLang="zh-CN" sz="20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zh-CN" altLang="zh-CN" sz="2000"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000"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yiqi</a:t>
            </a:r>
            <a:r>
              <a:rPr lang="en-US" altLang="zh-CN" sz="2000" b="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tang </a:t>
            </a:r>
            <a:r>
              <a:rPr lang="en-US" altLang="zh-CN" sz="2000" b="1"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guo</a:t>
            </a:r>
            <a:r>
              <a:rPr lang="en-US" altLang="zh-CN" sz="20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le </a:t>
            </a:r>
            <a:r>
              <a:rPr lang="en-US" altLang="zh-CN" sz="2000"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nijiang</a:t>
            </a:r>
            <a:r>
              <a:rPr lang="en-US" altLang="zh-CN" sz="2000"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24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1" name="圆角矩形 20">
            <a:extLst>
              <a:ext uri="{FF2B5EF4-FFF2-40B4-BE49-F238E27FC236}">
                <a16:creationId xmlns:a16="http://schemas.microsoft.com/office/drawing/2014/main" id="{DA7688FC-1EAD-E2A1-6E0B-FBDBE8D24EF7}"/>
              </a:ext>
            </a:extLst>
          </p:cNvPr>
          <p:cNvSpPr/>
          <p:nvPr/>
        </p:nvSpPr>
        <p:spPr>
          <a:xfrm>
            <a:off x="8958370" y="3270550"/>
            <a:ext cx="2116158" cy="619431"/>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Tree>
    <p:extLst>
      <p:ext uri="{BB962C8B-B14F-4D97-AF65-F5344CB8AC3E}">
        <p14:creationId xmlns:p14="http://schemas.microsoft.com/office/powerpoint/2010/main" val="336867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1077218"/>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.3 Confusing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slosh</a:t>
            </a:r>
            <a:endParaRPr lang="zh-CN" altLang="zh-CN" sz="3200" b="1" i="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 name="文本框 8">
            <a:extLst>
              <a:ext uri="{FF2B5EF4-FFF2-40B4-BE49-F238E27FC236}">
                <a16:creationId xmlns:a16="http://schemas.microsoft.com/office/drawing/2014/main" id="{C45A499F-E770-3E37-E044-63B5BEC5BC34}"/>
              </a:ext>
            </a:extLst>
          </p:cNvPr>
          <p:cNvSpPr txBox="1"/>
          <p:nvPr/>
        </p:nvSpPr>
        <p:spPr>
          <a:xfrm>
            <a:off x="549480" y="1460303"/>
            <a:ext cx="5755070" cy="4238148"/>
          </a:xfrm>
          <a:prstGeom prst="rect">
            <a:avLst/>
          </a:prstGeom>
          <a:noFill/>
        </p:spPr>
        <p:txBody>
          <a:bodyPr wrap="square">
            <a:spAutoFit/>
          </a:bodyPr>
          <a:lstStyle/>
          <a:p>
            <a:r>
              <a:rPr lang="en-US" altLang="zh-CN" sz="2400" b="1"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Comments from the introspective questionnaire:</a:t>
            </a:r>
            <a:endParaRPr lang="en-US" altLang="zh-CN" sz="2400" kern="100" dirty="0">
              <a:solidFill>
                <a:srgbClr val="5C3462"/>
              </a:solidFill>
              <a:latin typeface="Times New Roman" panose="02020603050405020304" pitchFamily="18" charset="0"/>
              <a:ea typeface="DengXian" panose="02010600030101010101" pitchFamily="2" charset="-122"/>
              <a:cs typeface="Times New Roman" panose="02020603050405020304" pitchFamily="18" charset="0"/>
            </a:endParaRPr>
          </a:p>
          <a:p>
            <a:pPr marL="342900" indent="-342900">
              <a:lnSpc>
                <a:spcPct val="150000"/>
              </a:lnSpc>
              <a:spcBef>
                <a:spcPts val="600"/>
              </a:spcBef>
              <a:buFont typeface="+mj-lt"/>
              <a:buAutoNum type="arabicParenR"/>
            </a:pP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The expression of its verb is </a:t>
            </a:r>
            <a:r>
              <a:rPr lang="en-US" altLang="zh-CN" sz="2000"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hard to understand</a:t>
            </a: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a:t>
            </a:r>
            <a:endParaRPr lang="zh-CN"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endParaRPr>
          </a:p>
          <a:p>
            <a:pPr marL="342900" indent="-342900">
              <a:lnSpc>
                <a:spcPct val="150000"/>
              </a:lnSpc>
              <a:spcBef>
                <a:spcPts val="600"/>
              </a:spcBef>
              <a:buFont typeface="+mj-lt"/>
              <a:buAutoNum type="arabicParenR"/>
            </a:pP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I had to use the context to </a:t>
            </a:r>
            <a:r>
              <a:rPr lang="en-US" altLang="zh-CN" sz="2000"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paraphrase </a:t>
            </a:r>
            <a:r>
              <a:rPr lang="zh-CN" altLang="zh-CN" sz="2000"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泥中荡</a:t>
            </a:r>
            <a:r>
              <a:rPr lang="zh-CN"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a:t>
            </a:r>
            <a:r>
              <a:rPr lang="en-US" altLang="zh-CN" sz="2000" kern="0" dirty="0" err="1">
                <a:solidFill>
                  <a:srgbClr val="5C3462"/>
                </a:solidFill>
                <a:latin typeface="Times New Roman" panose="02020603050405020304" pitchFamily="18" charset="0"/>
                <a:ea typeface="宋体" panose="02010600030101010101" pitchFamily="2" charset="-122"/>
                <a:cs typeface="Arial" panose="020B0604020202020204" pitchFamily="34" charset="0"/>
              </a:rPr>
              <a:t>ni</a:t>
            </a: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 </a:t>
            </a:r>
            <a:r>
              <a:rPr lang="en-US" altLang="zh-CN" sz="2000" kern="0" dirty="0" err="1">
                <a:solidFill>
                  <a:srgbClr val="5C3462"/>
                </a:solidFill>
                <a:latin typeface="Times New Roman" panose="02020603050405020304" pitchFamily="18" charset="0"/>
                <a:ea typeface="宋体" panose="02010600030101010101" pitchFamily="2" charset="-122"/>
                <a:cs typeface="Arial" panose="020B0604020202020204" pitchFamily="34" charset="0"/>
              </a:rPr>
              <a:t>zhong</a:t>
            </a: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 dang, swing in the mud) into “wade into the mud”.</a:t>
            </a:r>
            <a:endParaRPr lang="zh-CN"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endParaRPr>
          </a:p>
          <a:p>
            <a:pPr marL="342900" indent="-342900">
              <a:lnSpc>
                <a:spcPct val="150000"/>
              </a:lnSpc>
              <a:spcBef>
                <a:spcPts val="600"/>
              </a:spcBef>
              <a:buFont typeface="+mj-lt"/>
              <a:buAutoNum type="arabicParenR"/>
            </a:pP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The Chinese phrase</a:t>
            </a:r>
            <a:r>
              <a:rPr lang="zh-CN" altLang="en-US"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 </a:t>
            </a:r>
            <a:r>
              <a:rPr lang="zh-CN"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在泥中荡</a:t>
            </a: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(swing in the mud) </a:t>
            </a:r>
            <a:r>
              <a:rPr lang="en-US" altLang="zh-CN" sz="2000" kern="0" dirty="0">
                <a:solidFill>
                  <a:srgbClr val="EAC12F"/>
                </a:solidFill>
                <a:latin typeface="Times New Roman" panose="02020603050405020304" pitchFamily="18" charset="0"/>
                <a:ea typeface="宋体" panose="02010600030101010101" pitchFamily="2" charset="-122"/>
                <a:cs typeface="Arial" panose="020B0604020202020204" pitchFamily="34" charset="0"/>
              </a:rPr>
              <a:t>misled</a:t>
            </a:r>
            <a:r>
              <a:rPr lang="en-US"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rPr>
              <a:t> me, making me misunderstand it as something like “stir”.</a:t>
            </a:r>
            <a:endParaRPr lang="zh-CN" altLang="zh-CN" sz="2000" kern="0" dirty="0">
              <a:solidFill>
                <a:srgbClr val="5C3462"/>
              </a:solidFill>
              <a:latin typeface="Times New Roman" panose="02020603050405020304" pitchFamily="18" charset="0"/>
              <a:ea typeface="宋体" panose="02010600030101010101" pitchFamily="2" charset="-122"/>
              <a:cs typeface="Arial" panose="020B0604020202020204" pitchFamily="34" charset="0"/>
            </a:endParaRPr>
          </a:p>
        </p:txBody>
      </p:sp>
      <p:pic>
        <p:nvPicPr>
          <p:cNvPr id="13" name="图片 12">
            <a:extLst>
              <a:ext uri="{FF2B5EF4-FFF2-40B4-BE49-F238E27FC236}">
                <a16:creationId xmlns:a16="http://schemas.microsoft.com/office/drawing/2014/main" id="{2B93D3A7-095F-3A6B-29EC-65CA5F2487DF}"/>
              </a:ext>
            </a:extLst>
          </p:cNvPr>
          <p:cNvPicPr>
            <a:picLocks noChangeAspect="1"/>
          </p:cNvPicPr>
          <p:nvPr/>
        </p:nvPicPr>
        <p:blipFill rotWithShape="1">
          <a:blip r:embed="rId4"/>
          <a:srcRect l="1" r="38431"/>
          <a:stretch/>
        </p:blipFill>
        <p:spPr>
          <a:xfrm>
            <a:off x="6724627" y="1495681"/>
            <a:ext cx="4873989" cy="4333459"/>
          </a:xfrm>
          <a:prstGeom prst="rect">
            <a:avLst/>
          </a:prstGeom>
        </p:spPr>
      </p:pic>
      <p:sp>
        <p:nvSpPr>
          <p:cNvPr id="20" name="圆角矩形 19">
            <a:extLst>
              <a:ext uri="{FF2B5EF4-FFF2-40B4-BE49-F238E27FC236}">
                <a16:creationId xmlns:a16="http://schemas.microsoft.com/office/drawing/2014/main" id="{1F14F3AB-D09A-D158-4790-2C6A6267C0CF}"/>
              </a:ext>
            </a:extLst>
          </p:cNvPr>
          <p:cNvSpPr/>
          <p:nvPr/>
        </p:nvSpPr>
        <p:spPr>
          <a:xfrm>
            <a:off x="8952460" y="3068664"/>
            <a:ext cx="682859" cy="345537"/>
          </a:xfrm>
          <a:prstGeom prst="roundRect">
            <a:avLst/>
          </a:prstGeom>
          <a:noFill/>
          <a:ln w="41275">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A85FB3"/>
              </a:solidFill>
            </a:endParaRPr>
          </a:p>
        </p:txBody>
      </p:sp>
      <p:sp>
        <p:nvSpPr>
          <p:cNvPr id="8" name="文本框 8">
            <a:extLst>
              <a:ext uri="{FF2B5EF4-FFF2-40B4-BE49-F238E27FC236}">
                <a16:creationId xmlns:a16="http://schemas.microsoft.com/office/drawing/2014/main" id="{EC2C60A8-B4B7-780C-C32E-0C05799B9479}"/>
              </a:ext>
            </a:extLst>
          </p:cNvPr>
          <p:cNvSpPr txBox="1"/>
          <p:nvPr/>
        </p:nvSpPr>
        <p:spPr>
          <a:xfrm>
            <a:off x="4967115" y="5892981"/>
            <a:ext cx="8389011" cy="86690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1000"/>
              </a:spcAft>
            </a:pPr>
            <a:r>
              <a:rPr lang="en-US" altLang="zh-CN" sz="1800" b="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a:t>
            </a:r>
            <a:r>
              <a:rPr lang="en-US" altLang="zh-CN" b="1" kern="0" dirty="0">
                <a:solidFill>
                  <a:srgbClr val="633869"/>
                </a:solidFill>
                <a:latin typeface="Times New Roman" panose="02020603050405020304" pitchFamily="18" charset="0"/>
                <a:ea typeface="DengXian" panose="02010600030101010101" pitchFamily="2" charset="-122"/>
                <a:cs typeface="Arial" panose="020B0604020202020204" pitchFamily="34" charset="0"/>
              </a:rPr>
              <a:t>9</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The entry of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slosh</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in the concise dictionary</a:t>
            </a:r>
            <a:endParaRPr lang="zh-CN" altLang="zh-CN" sz="1800"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ctr">
              <a:spcAft>
                <a:spcPts val="1000"/>
              </a:spcAft>
            </a:pPr>
            <a:endParaRPr lang="zh-CN"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Tree>
    <p:extLst>
      <p:ext uri="{BB962C8B-B14F-4D97-AF65-F5344CB8AC3E}">
        <p14:creationId xmlns:p14="http://schemas.microsoft.com/office/powerpoint/2010/main" val="2076746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1077218"/>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3</a:t>
            </a:r>
            <a:r>
              <a:rPr lang="en-US" altLang="zh-CN" sz="1800" b="1" kern="100" dirty="0">
                <a:effectLst/>
                <a:latin typeface="Times New Roman" panose="02020603050405020304" pitchFamily="18" charset="0"/>
                <a:ea typeface="DengXian" panose="02010600030101010101" pitchFamily="2" charset="-122"/>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.3 Confusing definition</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a:t>
            </a:r>
            <a:r>
              <a:rPr lang="en-US" altLang="zh-CN" sz="3200" b="1" i="1" dirty="0">
                <a:solidFill>
                  <a:srgbClr val="633869"/>
                </a:solidFill>
                <a:latin typeface="Georgia" panose="02040502050405020303" pitchFamily="18" charset="0"/>
                <a:ea typeface="HEITI TC MEDIUM" pitchFamily="2" charset="-128"/>
                <a:cs typeface="Arial" panose="020B0604020202020204" pitchFamily="34" charset="0"/>
              </a:rPr>
              <a:t>slosh</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 name="文本框 8">
            <a:extLst>
              <a:ext uri="{FF2B5EF4-FFF2-40B4-BE49-F238E27FC236}">
                <a16:creationId xmlns:a16="http://schemas.microsoft.com/office/drawing/2014/main" id="{0A241E6F-4700-466A-ED9B-B53FFE2A21C1}"/>
              </a:ext>
            </a:extLst>
          </p:cNvPr>
          <p:cNvSpPr txBox="1"/>
          <p:nvPr/>
        </p:nvSpPr>
        <p:spPr>
          <a:xfrm>
            <a:off x="467553" y="3165080"/>
            <a:ext cx="6323502" cy="2339102"/>
          </a:xfrm>
          <a:prstGeom prst="rect">
            <a:avLst/>
          </a:prstGeom>
          <a:noFill/>
        </p:spPr>
        <p:txBody>
          <a:bodyPr wrap="square">
            <a:spAutoFit/>
          </a:bodyPr>
          <a:lstStyle/>
          <a:p>
            <a:r>
              <a:rPr lang="en-US" altLang="zh-CN" sz="1800" b="1" kern="100" dirty="0">
                <a:solidFill>
                  <a:srgbClr val="E8AE03"/>
                </a:solidFill>
                <a:latin typeface="Times New Roman" panose="02020603050405020304" pitchFamily="18" charset="0"/>
                <a:ea typeface="SimSun" panose="02010600030101010101" pitchFamily="2" charset="-122"/>
                <a:cs typeface="Times New Roman" panose="02020603050405020304" pitchFamily="18" charset="0"/>
              </a:rPr>
              <a:t>Paraphrase </a:t>
            </a:r>
            <a:r>
              <a:rPr lang="zh-CN" altLang="en-US" sz="1800" b="1" kern="100" dirty="0">
                <a:solidFill>
                  <a:srgbClr val="E8AE03"/>
                </a:solidFill>
                <a:latin typeface="Times New Roman" panose="02020603050405020304" pitchFamily="18" charset="0"/>
                <a:ea typeface="SimSun" panose="02010600030101010101" pitchFamily="2" charset="-122"/>
                <a:cs typeface="Times New Roman" panose="02020603050405020304" pitchFamily="18" charset="0"/>
              </a:rPr>
              <a:t>在泥中荡：</a:t>
            </a:r>
            <a:endParaRPr lang="en-US" altLang="zh-CN" kern="0" dirty="0">
              <a:solidFill>
                <a:srgbClr val="E8AE03"/>
              </a:solidFill>
              <a:effectLst/>
              <a:latin typeface="Times New Roman" panose="02020603050405020304" pitchFamily="18" charset="0"/>
              <a:ea typeface="宋体" panose="02010600030101010101" pitchFamily="2" charset="-122"/>
              <a:cs typeface="Times New Roman" panose="02020603050405020304" pitchFamily="18" charset="0"/>
            </a:endParaRPr>
          </a:p>
          <a:p>
            <a:pPr algn="l"/>
            <a:r>
              <a:rPr lang="zh-CN" altLang="zh-CN"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这两个女孩挽着手臂在泥中</a:t>
            </a:r>
            <a:r>
              <a:rPr lang="zh-CN" altLang="zh-CN" b="1"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荡着</a:t>
            </a:r>
            <a:r>
              <a:rPr lang="zh-CN" altLang="zh-CN"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liang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ge</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nü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hai</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wan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shou bi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zai</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ni</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zhong</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dang </a:t>
            </a:r>
            <a:r>
              <a:rPr lang="en-US" altLang="zh-CN" b="1"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a:t>
            </a:r>
            <a:r>
              <a:rPr lang="en-US" altLang="zh-CN" b="1" kern="0" dirty="0">
                <a:solidFill>
                  <a:srgbClr val="A85FB3"/>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kern="0" dirty="0">
                <a:solidFill>
                  <a:srgbClr val="A85FB3"/>
                </a:solidFill>
                <a:latin typeface="Times New Roman" panose="02020603050405020304" pitchFamily="18" charset="0"/>
                <a:ea typeface="宋体" panose="02010600030101010101" pitchFamily="2" charset="-122"/>
                <a:cs typeface="Arial" panose="020B0604020202020204" pitchFamily="34" charset="0"/>
              </a:rPr>
              <a:t>(</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The two girls </a:t>
            </a:r>
            <a:r>
              <a:rPr lang="en-US" altLang="zh-CN" b="1"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swang</a:t>
            </a:r>
            <a:r>
              <a:rPr lang="en-US" altLang="zh-CN"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in the slurry with arms entwined.</a:t>
            </a:r>
            <a:r>
              <a:rPr lang="en-US" altLang="zh-CN" kern="0" dirty="0">
                <a:solidFill>
                  <a:srgbClr val="A85FB3"/>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endParaRPr>
          </a:p>
          <a:p>
            <a:pPr algn="l"/>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zh-CN" altLang="zh-CN"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这两个女孩挽着胳膊在泥浆中</a:t>
            </a:r>
            <a:r>
              <a:rPr lang="zh-CN" altLang="zh-CN" b="1"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荡漾</a:t>
            </a:r>
            <a:r>
              <a:rPr lang="zh-CN" altLang="zh-CN"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liang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ge</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nü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hai</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wan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ge</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bo</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zai</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ni</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jiang </a:t>
            </a:r>
            <a:r>
              <a:rPr lang="en-US" altLang="zh-CN"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zhong</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dang yang</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(The two girls </a:t>
            </a:r>
            <a:r>
              <a:rPr lang="en-US" altLang="zh-CN"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rippled</a:t>
            </a:r>
            <a:r>
              <a:rPr lang="en-US" altLang="zh-CN"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in the slurry with arms entwined.)</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1" name="文本框 20">
            <a:extLst>
              <a:ext uri="{FF2B5EF4-FFF2-40B4-BE49-F238E27FC236}">
                <a16:creationId xmlns:a16="http://schemas.microsoft.com/office/drawing/2014/main" id="{BBB8C89E-AA97-0591-A484-FD50BCDB946C}"/>
              </a:ext>
            </a:extLst>
          </p:cNvPr>
          <p:cNvSpPr txBox="1"/>
          <p:nvPr/>
        </p:nvSpPr>
        <p:spPr>
          <a:xfrm>
            <a:off x="6791055" y="3206381"/>
            <a:ext cx="5267595" cy="2585323"/>
          </a:xfrm>
          <a:prstGeom prst="rect">
            <a:avLst/>
          </a:prstGeom>
          <a:noFill/>
        </p:spPr>
        <p:txBody>
          <a:bodyPr wrap="square">
            <a:spAutoFit/>
          </a:bodyPr>
          <a:lstStyle/>
          <a:p>
            <a:pPr algn="l"/>
            <a:r>
              <a:rPr lang="en-US" altLang="zh-CN" sz="1800" b="1" kern="0" dirty="0">
                <a:solidFill>
                  <a:srgbClr val="E8AE03"/>
                </a:solidFill>
                <a:effectLst/>
                <a:latin typeface="Times New Roman" panose="02020603050405020304" pitchFamily="18" charset="0"/>
                <a:ea typeface="宋体" panose="02010600030101010101" pitchFamily="2" charset="-122"/>
                <a:cs typeface="Times New Roman" panose="02020603050405020304" pitchFamily="18" charset="0"/>
              </a:rPr>
              <a:t>See</a:t>
            </a:r>
            <a:r>
              <a:rPr lang="en-US" altLang="zh-CN"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k</a:t>
            </a:r>
            <a:r>
              <a:rPr lang="zh-CN" altLang="en-US"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help</a:t>
            </a:r>
            <a:r>
              <a:rPr lang="zh-CN" altLang="en-US"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to</a:t>
            </a:r>
            <a:r>
              <a:rPr lang="zh-CN" altLang="en-US"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the</a:t>
            </a:r>
            <a:r>
              <a:rPr lang="zh-CN" altLang="en-US"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first</a:t>
            </a:r>
            <a:r>
              <a:rPr lang="zh-CN" altLang="en-US"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sense</a:t>
            </a:r>
            <a:r>
              <a:rPr lang="zh-CN" altLang="en-US" b="1" kern="0" dirty="0">
                <a:solidFill>
                  <a:srgbClr val="E8AE03"/>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1800" b="1" kern="0" dirty="0">
              <a:solidFill>
                <a:srgbClr val="E8AE03"/>
              </a:solidFill>
              <a:effectLst/>
              <a:latin typeface="Times New Roman" panose="02020603050405020304" pitchFamily="18" charset="0"/>
              <a:ea typeface="宋体" panose="02010600030101010101" pitchFamily="2" charset="-122"/>
              <a:cs typeface="Times New Roman" panose="02020603050405020304" pitchFamily="18" charset="0"/>
            </a:endParaRPr>
          </a:p>
          <a:p>
            <a:pPr algn="l"/>
            <a:r>
              <a:rPr lang="zh-CN" altLang="zh-CN" sz="1800"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两个女孩手臂交织着</a:t>
            </a:r>
            <a:r>
              <a:rPr lang="zh-CN" altLang="zh-CN" sz="1800" b="1"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泼洒</a:t>
            </a:r>
            <a:r>
              <a:rPr lang="zh-CN" altLang="zh-CN" sz="1800"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泥浆。</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(liang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ge</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nü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hai</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shou bi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jiao</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zhi</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sz="1800"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po </a:t>
            </a:r>
            <a:r>
              <a:rPr lang="en-US" altLang="zh-CN" sz="1800" b="1"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sa</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ni</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jiang.)</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(The two girls </a:t>
            </a:r>
            <a:r>
              <a:rPr lang="en-US" altLang="zh-CN" sz="1800"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splashed </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the slurry with arms entwined.)</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zh-CN" altLang="zh-CN" sz="1800"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两个女孩相互缠绕手臂来</a:t>
            </a:r>
            <a:r>
              <a:rPr lang="zh-CN" altLang="zh-CN" sz="1800" b="1"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搅动</a:t>
            </a:r>
            <a:r>
              <a:rPr lang="zh-CN" altLang="zh-CN" sz="1800" kern="0" dirty="0">
                <a:solidFill>
                  <a:srgbClr val="A85FB3"/>
                </a:solidFill>
                <a:effectLst/>
                <a:latin typeface="Times New Roman" panose="02020603050405020304" pitchFamily="18" charset="0"/>
                <a:ea typeface="宋体" panose="02010600030101010101" pitchFamily="2" charset="-122"/>
                <a:cs typeface="Times New Roman" panose="02020603050405020304" pitchFamily="18" charset="0"/>
              </a:rPr>
              <a:t>泥浆。</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(liang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ge</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nü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hai</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xiang</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hu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chan</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rao</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shou bi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lai</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jiao</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dong </a:t>
            </a:r>
            <a:r>
              <a:rPr lang="en-US" altLang="zh-CN" sz="1800" kern="0" dirty="0" err="1">
                <a:solidFill>
                  <a:srgbClr val="A85FB3"/>
                </a:solidFill>
                <a:effectLst/>
                <a:latin typeface="Times New Roman" panose="02020603050405020304" pitchFamily="18" charset="0"/>
                <a:ea typeface="宋体" panose="02010600030101010101" pitchFamily="2" charset="-122"/>
                <a:cs typeface="Arial" panose="020B0604020202020204" pitchFamily="34" charset="0"/>
              </a:rPr>
              <a:t>ni</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jiang.)</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(The two girls </a:t>
            </a:r>
            <a:r>
              <a:rPr lang="en-US" altLang="zh-CN" sz="1800" b="1"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stirred</a:t>
            </a:r>
            <a:r>
              <a:rPr lang="en-US" altLang="zh-CN" sz="1800" kern="0" dirty="0">
                <a:solidFill>
                  <a:srgbClr val="A85FB3"/>
                </a:solidFill>
                <a:effectLst/>
                <a:latin typeface="Times New Roman" panose="02020603050405020304" pitchFamily="18" charset="0"/>
                <a:ea typeface="宋体" panose="02010600030101010101" pitchFamily="2" charset="-122"/>
                <a:cs typeface="Arial" panose="020B0604020202020204" pitchFamily="34" charset="0"/>
              </a:rPr>
              <a:t> the slurry with arms entwined.)</a:t>
            </a:r>
            <a:endParaRPr lang="zh-CN" altLang="zh-CN" sz="2000" kern="100" dirty="0">
              <a:solidFill>
                <a:srgbClr val="A85FB3"/>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23" name="文本框 22">
            <a:extLst>
              <a:ext uri="{FF2B5EF4-FFF2-40B4-BE49-F238E27FC236}">
                <a16:creationId xmlns:a16="http://schemas.microsoft.com/office/drawing/2014/main" id="{BD08B179-F1C6-6490-4466-F9CA0B19FA14}"/>
              </a:ext>
            </a:extLst>
          </p:cNvPr>
          <p:cNvSpPr txBox="1"/>
          <p:nvPr/>
        </p:nvSpPr>
        <p:spPr>
          <a:xfrm>
            <a:off x="3043874" y="1722808"/>
            <a:ext cx="6100548" cy="923330"/>
          </a:xfrm>
          <a:prstGeom prst="rect">
            <a:avLst/>
          </a:prstGeom>
          <a:noFill/>
        </p:spPr>
        <p:txBody>
          <a:bodyPr wrap="square">
            <a:spAutoFit/>
          </a:bodyPr>
          <a:lstStyle/>
          <a:p>
            <a:pPr algn="just"/>
            <a:r>
              <a:rPr lang="en-US" altLang="zh-CN"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The two girls joined arms and </a:t>
            </a:r>
            <a:r>
              <a:rPr lang="en-US" altLang="zh-CN" b="1"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sloshed</a:t>
            </a:r>
            <a:r>
              <a:rPr lang="en-US" altLang="zh-CN"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through the mud together.</a:t>
            </a:r>
            <a:endParaRPr lang="zh-CN" altLang="zh-CN" sz="20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algn="just"/>
            <a:r>
              <a:rPr lang="zh-CN" altLang="zh-CN"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这两个女孩挽着胳膊，一起</a:t>
            </a:r>
            <a:r>
              <a:rPr lang="zh-CN" altLang="zh-CN" b="1"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趟过</a:t>
            </a:r>
            <a:r>
              <a:rPr lang="zh-CN" altLang="zh-CN"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了泥浆。</a:t>
            </a:r>
            <a:endParaRPr lang="zh-CN" altLang="zh-CN" sz="20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a:p>
            <a:pPr algn="l"/>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liangge</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nühai</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wan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zhe</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gebo</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a:t>
            </a:r>
            <a:r>
              <a:rPr lang="zh-CN" altLang="zh-CN" kern="0" dirty="0">
                <a:solidFill>
                  <a:srgbClr val="5C3462"/>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yiqi</a:t>
            </a:r>
            <a:r>
              <a:rPr lang="en-US" altLang="zh-CN" b="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tang </a:t>
            </a:r>
            <a:r>
              <a:rPr lang="en-US" altLang="zh-CN" b="1"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guo</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 le </a:t>
            </a:r>
            <a:r>
              <a:rPr lang="en-US" altLang="zh-CN" kern="0" dirty="0" err="1">
                <a:solidFill>
                  <a:srgbClr val="5C3462"/>
                </a:solidFill>
                <a:effectLst/>
                <a:latin typeface="Times New Roman" panose="02020603050405020304" pitchFamily="18" charset="0"/>
                <a:ea typeface="宋体" panose="02010600030101010101" pitchFamily="2" charset="-122"/>
                <a:cs typeface="Arial" panose="020B0604020202020204" pitchFamily="34" charset="0"/>
              </a:rPr>
              <a:t>nijiang</a:t>
            </a:r>
            <a:r>
              <a:rPr lang="en-US" altLang="zh-CN"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rPr>
              <a:t>.</a:t>
            </a:r>
          </a:p>
        </p:txBody>
      </p:sp>
      <p:sp>
        <p:nvSpPr>
          <p:cNvPr id="25" name="文本框 24">
            <a:extLst>
              <a:ext uri="{FF2B5EF4-FFF2-40B4-BE49-F238E27FC236}">
                <a16:creationId xmlns:a16="http://schemas.microsoft.com/office/drawing/2014/main" id="{FD2B7004-95BB-894D-D761-FF96232E3735}"/>
              </a:ext>
            </a:extLst>
          </p:cNvPr>
          <p:cNvSpPr txBox="1"/>
          <p:nvPr/>
        </p:nvSpPr>
        <p:spPr>
          <a:xfrm>
            <a:off x="467553" y="2735266"/>
            <a:ext cx="6100548" cy="461665"/>
          </a:xfrm>
          <a:prstGeom prst="rect">
            <a:avLst/>
          </a:prstGeom>
          <a:noFill/>
        </p:spPr>
        <p:txBody>
          <a:bodyPr wrap="square">
            <a:spAutoFit/>
          </a:bodyPr>
          <a:lstStyle/>
          <a:p>
            <a:pPr algn="just"/>
            <a:r>
              <a:rPr lang="en-US" altLang="zh-CN" sz="2400" b="1"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Participants’ translation:</a:t>
            </a:r>
            <a:endParaRPr lang="en-US" altLang="zh-CN" sz="2400"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endParaRPr>
          </a:p>
        </p:txBody>
      </p:sp>
      <p:sp>
        <p:nvSpPr>
          <p:cNvPr id="26" name="文本框 25">
            <a:extLst>
              <a:ext uri="{FF2B5EF4-FFF2-40B4-BE49-F238E27FC236}">
                <a16:creationId xmlns:a16="http://schemas.microsoft.com/office/drawing/2014/main" id="{44F4066C-0F67-BB16-1BA2-E38A73CC03EF}"/>
              </a:ext>
            </a:extLst>
          </p:cNvPr>
          <p:cNvSpPr txBox="1"/>
          <p:nvPr/>
        </p:nvSpPr>
        <p:spPr>
          <a:xfrm>
            <a:off x="467553" y="1311554"/>
            <a:ext cx="6100548" cy="461665"/>
          </a:xfrm>
          <a:prstGeom prst="rect">
            <a:avLst/>
          </a:prstGeom>
          <a:noFill/>
        </p:spPr>
        <p:txBody>
          <a:bodyPr wrap="square">
            <a:spAutoFit/>
          </a:bodyPr>
          <a:lstStyle/>
          <a:p>
            <a:pPr algn="just"/>
            <a:r>
              <a:rPr lang="en-US" altLang="zh-CN" sz="2400" b="1" kern="0" dirty="0">
                <a:solidFill>
                  <a:srgbClr val="633869"/>
                </a:solidFill>
                <a:latin typeface="Times New Roman" panose="02020603050405020304" pitchFamily="18" charset="0"/>
                <a:ea typeface="宋体" panose="02010600030101010101" pitchFamily="2" charset="-122"/>
                <a:cs typeface="Arial" panose="020B0604020202020204" pitchFamily="34" charset="0"/>
              </a:rPr>
              <a:t>Reference translation:</a:t>
            </a:r>
            <a:endParaRPr lang="en-US" altLang="zh-CN" sz="2400" i="1" kern="0" dirty="0">
              <a:solidFill>
                <a:srgbClr val="5C3462"/>
              </a:solidFill>
              <a:effectLst/>
              <a:latin typeface="Times New Roman" panose="02020603050405020304" pitchFamily="18" charset="0"/>
              <a:ea typeface="宋体" panose="02010600030101010101" pitchFamily="2" charset="-122"/>
              <a:cs typeface="Arial" panose="020B0604020202020204" pitchFamily="34" charset="0"/>
            </a:endParaRPr>
          </a:p>
        </p:txBody>
      </p:sp>
      <p:sp>
        <p:nvSpPr>
          <p:cNvPr id="29" name="文本框 28">
            <a:extLst>
              <a:ext uri="{FF2B5EF4-FFF2-40B4-BE49-F238E27FC236}">
                <a16:creationId xmlns:a16="http://schemas.microsoft.com/office/drawing/2014/main" id="{2DB45205-E04C-195D-18D3-5F2DAC528467}"/>
              </a:ext>
            </a:extLst>
          </p:cNvPr>
          <p:cNvSpPr txBox="1"/>
          <p:nvPr/>
        </p:nvSpPr>
        <p:spPr>
          <a:xfrm>
            <a:off x="2487820" y="5761331"/>
            <a:ext cx="8524582" cy="646331"/>
          </a:xfrm>
          <a:prstGeom prst="rect">
            <a:avLst/>
          </a:prstGeom>
          <a:noFill/>
        </p:spPr>
        <p:txBody>
          <a:bodyPr wrap="square">
            <a:spAutoFit/>
          </a:bodyPr>
          <a:lstStyle/>
          <a:p>
            <a:pPr algn="l"/>
            <a:r>
              <a:rPr lang="en" altLang="zh-CN" b="1" i="0" u="none" strike="noStrike" dirty="0">
                <a:solidFill>
                  <a:srgbClr val="E8AE03"/>
                </a:solidFill>
                <a:effectLst/>
                <a:latin typeface="Times New Roman" panose="02020603050405020304" pitchFamily="18" charset="0"/>
                <a:ea typeface="PingFang SC" panose="020B0400000000000000" pitchFamily="34" charset="-122"/>
                <a:cs typeface="Times New Roman" panose="02020603050405020304" pitchFamily="18" charset="0"/>
              </a:rPr>
              <a:t>3.[V] to walk noisily in water or mud </a:t>
            </a:r>
            <a:r>
              <a:rPr lang="zh-CN" altLang="en" b="1" i="0" u="none" strike="noStrike" dirty="0">
                <a:solidFill>
                  <a:srgbClr val="E8AE03"/>
                </a:solidFill>
                <a:effectLst/>
                <a:latin typeface="SimSun" panose="02010600030101010101" pitchFamily="2" charset="-122"/>
                <a:ea typeface="SimSun" panose="02010600030101010101" pitchFamily="2" charset="-122"/>
                <a:cs typeface="Times New Roman" panose="02020603050405020304" pitchFamily="18" charset="0"/>
              </a:rPr>
              <a:t>（</a:t>
            </a:r>
            <a:r>
              <a:rPr lang="zh-CN" altLang="en-US" b="1" i="0" u="none" strike="noStrike" dirty="0">
                <a:solidFill>
                  <a:srgbClr val="E8AE03"/>
                </a:solidFill>
                <a:effectLst/>
                <a:latin typeface="SimSun" panose="02010600030101010101" pitchFamily="2" charset="-122"/>
                <a:ea typeface="SimSun" panose="02010600030101010101" pitchFamily="2" charset="-122"/>
                <a:cs typeface="Times New Roman" panose="02020603050405020304" pitchFamily="18" charset="0"/>
              </a:rPr>
              <a:t>在水或泥里）扑哧扑哧地走</a:t>
            </a:r>
            <a:endParaRPr lang="en-US" altLang="zh-CN" b="1" i="0" u="none" strike="noStrike" dirty="0">
              <a:solidFill>
                <a:srgbClr val="E8AE03"/>
              </a:solidFill>
              <a:effectLst/>
              <a:latin typeface="SimSun" panose="02010600030101010101" pitchFamily="2" charset="-122"/>
              <a:ea typeface="SimSun" panose="02010600030101010101" pitchFamily="2" charset="-122"/>
              <a:cs typeface="Times New Roman" panose="02020603050405020304" pitchFamily="18" charset="0"/>
            </a:endParaRPr>
          </a:p>
          <a:p>
            <a:pPr algn="l"/>
            <a:r>
              <a:rPr lang="zh-CN" altLang="en-US" b="1" dirty="0">
                <a:solidFill>
                  <a:srgbClr val="E8AE03"/>
                </a:solidFill>
                <a:latin typeface="SimSun" panose="02010600030101010101" pitchFamily="2" charset="-122"/>
                <a:ea typeface="SimSun" panose="02010600030101010101" pitchFamily="2" charset="-122"/>
                <a:cs typeface="Times New Roman" panose="02020603050405020304" pitchFamily="18" charset="0"/>
              </a:rPr>
              <a:t> </a:t>
            </a:r>
            <a:r>
              <a:rPr lang="en-US" altLang="zh-CN" b="1" dirty="0">
                <a:solidFill>
                  <a:srgbClr val="E8AE03"/>
                </a:solidFill>
                <a:latin typeface="SimSun" panose="02010600030101010101" pitchFamily="2" charset="-122"/>
                <a:ea typeface="SimSun" panose="02010600030101010101" pitchFamily="2" charset="-122"/>
                <a:cs typeface="Times New Roman" panose="02020603050405020304" pitchFamily="18" charset="0"/>
              </a:rPr>
              <a:t>						</a:t>
            </a:r>
            <a:r>
              <a:rPr lang="zh-CN" altLang="en-US" b="1" dirty="0">
                <a:solidFill>
                  <a:srgbClr val="E8AE03"/>
                </a:solidFill>
                <a:latin typeface="SimSun" panose="02010600030101010101" pitchFamily="2" charset="-122"/>
                <a:ea typeface="SimSun" panose="02010600030101010101" pitchFamily="2" charset="-122"/>
                <a:cs typeface="Times New Roman" panose="02020603050405020304" pitchFamily="18" charset="0"/>
              </a:rPr>
              <a:t>    </a:t>
            </a:r>
            <a:r>
              <a:rPr lang="en-US" altLang="zh-CN" b="1" dirty="0">
                <a:solidFill>
                  <a:srgbClr val="E8AE03"/>
                </a:solidFill>
                <a:latin typeface="Times New Roman" panose="02020603050405020304" pitchFamily="18" charset="0"/>
                <a:ea typeface="SimSun" panose="02010600030101010101" pitchFamily="2" charset="-122"/>
                <a:cs typeface="Times New Roman" panose="02020603050405020304" pitchFamily="18" charset="0"/>
              </a:rPr>
              <a:t>——</a:t>
            </a:r>
            <a:r>
              <a:rPr lang="zh-CN" altLang="en-US" b="1" dirty="0">
                <a:solidFill>
                  <a:srgbClr val="E8AE03"/>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b="1" i="1" dirty="0">
                <a:solidFill>
                  <a:srgbClr val="E8AE03"/>
                </a:solidFill>
                <a:latin typeface="Times New Roman" panose="02020603050405020304" pitchFamily="18" charset="0"/>
                <a:ea typeface="SimSun" panose="02010600030101010101" pitchFamily="2" charset="-122"/>
                <a:cs typeface="Times New Roman" panose="02020603050405020304" pitchFamily="18" charset="0"/>
              </a:rPr>
              <a:t>Oxford</a:t>
            </a:r>
            <a:r>
              <a:rPr lang="zh-CN" altLang="en-US" b="1" i="1" dirty="0">
                <a:solidFill>
                  <a:srgbClr val="E8AE03"/>
                </a:solidFill>
                <a:latin typeface="Times New Roman" panose="02020603050405020304" pitchFamily="18" charset="0"/>
                <a:ea typeface="SimSun" panose="02010600030101010101" pitchFamily="2" charset="-122"/>
                <a:cs typeface="Times New Roman" panose="02020603050405020304" pitchFamily="18" charset="0"/>
              </a:rPr>
              <a:t> </a:t>
            </a:r>
            <a:r>
              <a:rPr lang="en-US" altLang="zh-CN" b="1" i="1" dirty="0">
                <a:solidFill>
                  <a:srgbClr val="E8AE03"/>
                </a:solidFill>
                <a:latin typeface="Times New Roman" panose="02020603050405020304" pitchFamily="18" charset="0"/>
                <a:ea typeface="SimSun" panose="02010600030101010101" pitchFamily="2" charset="-122"/>
                <a:cs typeface="Times New Roman" panose="02020603050405020304" pitchFamily="18" charset="0"/>
              </a:rPr>
              <a:t>Dictionary</a:t>
            </a:r>
            <a:endParaRPr lang="zh-CN" altLang="en-US" b="1" i="1" u="none" strike="noStrike" dirty="0">
              <a:solidFill>
                <a:srgbClr val="E8AE03"/>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1012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形 21">
            <a:extLst>
              <a:ext uri="{FF2B5EF4-FFF2-40B4-BE49-F238E27FC236}">
                <a16:creationId xmlns:a16="http://schemas.microsoft.com/office/drawing/2014/main" id="{D82F8FA1-3459-7EAF-9CF6-01A3613EA8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07947" y="2092342"/>
            <a:ext cx="7772400" cy="4032297"/>
          </a:xfrm>
          <a:prstGeom prst="rect">
            <a:avLst/>
          </a:prstGeom>
        </p:spPr>
      </p:pic>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2062103"/>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4.</a:t>
            </a: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Habits of E-dictionary use</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5"/>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 name="文本框 8">
            <a:extLst>
              <a:ext uri="{FF2B5EF4-FFF2-40B4-BE49-F238E27FC236}">
                <a16:creationId xmlns:a16="http://schemas.microsoft.com/office/drawing/2014/main" id="{38D8864A-20D4-E35C-0ABF-A11A5536954E}"/>
              </a:ext>
            </a:extLst>
          </p:cNvPr>
          <p:cNvSpPr txBox="1"/>
          <p:nvPr/>
        </p:nvSpPr>
        <p:spPr>
          <a:xfrm>
            <a:off x="1937867" y="1391644"/>
            <a:ext cx="8312561" cy="707886"/>
          </a:xfrm>
          <a:prstGeom prst="rect">
            <a:avLst/>
          </a:prstGeom>
          <a:noFill/>
        </p:spPr>
        <p:txBody>
          <a:bodyPr wrap="square">
            <a:spAutoFit/>
          </a:bodyPr>
          <a:lstStyle/>
          <a:p>
            <a:pPr algn="ctr">
              <a:spcAft>
                <a:spcPts val="1000"/>
              </a:spcAft>
            </a:pPr>
            <a:r>
              <a:rPr lang="en-US" altLang="zh-CN" sz="2000" b="1" dirty="0">
                <a:solidFill>
                  <a:srgbClr val="633869"/>
                </a:solidFill>
                <a:latin typeface="Times New Roman" panose="02020603050405020304" pitchFamily="18" charset="0"/>
                <a:ea typeface="Heiti TC Medium" pitchFamily="2" charset="-128"/>
                <a:cs typeface="Times New Roman" panose="02020603050405020304" pitchFamily="18" charset="0"/>
              </a:rPr>
              <a:t>Table 11. </a:t>
            </a:r>
            <a:r>
              <a:rPr lang="en-US" altLang="zh-CN" sz="2000" dirty="0">
                <a:solidFill>
                  <a:srgbClr val="633869"/>
                </a:solidFill>
                <a:latin typeface="Times New Roman" panose="02020603050405020304" pitchFamily="18" charset="0"/>
                <a:ea typeface="Heiti TC Medium" pitchFamily="2" charset="-128"/>
                <a:cs typeface="Times New Roman" panose="02020603050405020304" pitchFamily="18" charset="0"/>
              </a:rPr>
              <a:t>Average point of the translation performance obtained through using two types of dictionaries</a:t>
            </a:r>
            <a:endParaRPr lang="zh-CN" altLang="zh-CN" sz="2000"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
        <p:nvSpPr>
          <p:cNvPr id="13" name="圆角矩形 12">
            <a:extLst>
              <a:ext uri="{FF2B5EF4-FFF2-40B4-BE49-F238E27FC236}">
                <a16:creationId xmlns:a16="http://schemas.microsoft.com/office/drawing/2014/main" id="{B00168B0-1063-F94E-B356-373AC5D884CD}"/>
              </a:ext>
            </a:extLst>
          </p:cNvPr>
          <p:cNvSpPr/>
          <p:nvPr/>
        </p:nvSpPr>
        <p:spPr>
          <a:xfrm>
            <a:off x="6548718" y="2807416"/>
            <a:ext cx="887506"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
        <p:nvSpPr>
          <p:cNvPr id="20" name="圆角矩形 19">
            <a:extLst>
              <a:ext uri="{FF2B5EF4-FFF2-40B4-BE49-F238E27FC236}">
                <a16:creationId xmlns:a16="http://schemas.microsoft.com/office/drawing/2014/main" id="{F0F4269B-A7B7-8E37-3074-D9AE955E7068}"/>
              </a:ext>
            </a:extLst>
          </p:cNvPr>
          <p:cNvSpPr/>
          <p:nvPr/>
        </p:nvSpPr>
        <p:spPr>
          <a:xfrm>
            <a:off x="6548717" y="4073281"/>
            <a:ext cx="887507"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
        <p:nvSpPr>
          <p:cNvPr id="21" name="圆角矩形 20">
            <a:extLst>
              <a:ext uri="{FF2B5EF4-FFF2-40B4-BE49-F238E27FC236}">
                <a16:creationId xmlns:a16="http://schemas.microsoft.com/office/drawing/2014/main" id="{F0F4269B-A7B7-8E37-3074-D9AE955E7068}"/>
              </a:ext>
            </a:extLst>
          </p:cNvPr>
          <p:cNvSpPr/>
          <p:nvPr/>
        </p:nvSpPr>
        <p:spPr>
          <a:xfrm>
            <a:off x="6548716" y="4700567"/>
            <a:ext cx="887507"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
        <p:nvSpPr>
          <p:cNvPr id="23" name="圆角矩形 22">
            <a:extLst>
              <a:ext uri="{FF2B5EF4-FFF2-40B4-BE49-F238E27FC236}">
                <a16:creationId xmlns:a16="http://schemas.microsoft.com/office/drawing/2014/main" id="{7576CB83-EF0E-6BB7-3901-61378B68C30E}"/>
              </a:ext>
            </a:extLst>
          </p:cNvPr>
          <p:cNvSpPr/>
          <p:nvPr/>
        </p:nvSpPr>
        <p:spPr>
          <a:xfrm>
            <a:off x="6548715" y="3445995"/>
            <a:ext cx="887507"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Tree>
    <p:extLst>
      <p:ext uri="{BB962C8B-B14F-4D97-AF65-F5344CB8AC3E}">
        <p14:creationId xmlns:p14="http://schemas.microsoft.com/office/powerpoint/2010/main" val="1801735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形 21">
            <a:extLst>
              <a:ext uri="{FF2B5EF4-FFF2-40B4-BE49-F238E27FC236}">
                <a16:creationId xmlns:a16="http://schemas.microsoft.com/office/drawing/2014/main" id="{BA2E6027-3FB6-F308-3AE9-FEFC4FBCAF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54397" y="1925851"/>
            <a:ext cx="7796849" cy="3986030"/>
          </a:xfrm>
          <a:prstGeom prst="rect">
            <a:avLst/>
          </a:prstGeom>
        </p:spPr>
      </p:pic>
      <p:sp>
        <p:nvSpPr>
          <p:cNvPr id="4" name="TextBox 3">
            <a:extLst>
              <a:ext uri="{FF2B5EF4-FFF2-40B4-BE49-F238E27FC236}">
                <a16:creationId xmlns:a16="http://schemas.microsoft.com/office/drawing/2014/main" id="{34AEDA18-6410-6D38-848E-F4AF0AB8DA2E}"/>
              </a:ext>
            </a:extLst>
          </p:cNvPr>
          <p:cNvSpPr txBox="1"/>
          <p:nvPr/>
        </p:nvSpPr>
        <p:spPr>
          <a:xfrm>
            <a:off x="1226289" y="446955"/>
            <a:ext cx="11780477" cy="1508105"/>
          </a:xfrm>
          <a:prstGeom prst="rect">
            <a:avLst/>
          </a:prstGeom>
          <a:noFill/>
        </p:spPr>
        <p:txBody>
          <a:bodyPr wrap="square" rtlCol="0">
            <a:spAutoFit/>
          </a:bodyPr>
          <a:lstStyle/>
          <a:p>
            <a:pPr>
              <a:defRPr/>
            </a:pPr>
            <a:r>
              <a:rPr kumimoji="0" lang="en-US" altLang="zh-CN" sz="28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4.1</a:t>
            </a:r>
            <a:r>
              <a:rPr kumimoji="0" lang="zh-CN" altLang="en-US" sz="28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Being</a:t>
            </a:r>
            <a:r>
              <a:rPr lang="zh-CN" altLang="en-US"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credulous</a:t>
            </a:r>
            <a:r>
              <a:rPr lang="zh-CN" altLang="zh-CN"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with</a:t>
            </a:r>
            <a:r>
              <a:rPr lang="zh-CN" altLang="en-US"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the</a:t>
            </a:r>
            <a:r>
              <a:rPr lang="zh-CN" altLang="en-US"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concise dictionary - </a:t>
            </a:r>
            <a:r>
              <a:rPr lang="en-US" altLang="zh-CN" sz="2800" b="1" i="1" dirty="0">
                <a:solidFill>
                  <a:srgbClr val="633869"/>
                </a:solidFill>
                <a:latin typeface="Georgia" panose="02040502050405020303" pitchFamily="18" charset="0"/>
                <a:ea typeface="HEITI TC MEDIUM" pitchFamily="2" charset="-128"/>
                <a:cs typeface="Arial" panose="020B0604020202020204" pitchFamily="34" charset="0"/>
              </a:rPr>
              <a:t>dearly</a:t>
            </a:r>
            <a:r>
              <a:rPr lang="zh-CN" altLang="en-US" sz="2800" b="1" i="1" dirty="0">
                <a:solidFill>
                  <a:srgbClr val="633869"/>
                </a:solidFill>
                <a:latin typeface="Georgia" panose="02040502050405020303" pitchFamily="18" charset="0"/>
                <a:ea typeface="HEITI TC MEDIUM" pitchFamily="2" charset="-128"/>
                <a:cs typeface="Arial" panose="020B0604020202020204" pitchFamily="34" charset="0"/>
              </a:rPr>
              <a:t> </a:t>
            </a:r>
            <a:endParaRPr lang="zh-CN" altLang="zh-CN" sz="28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5"/>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21" name="文本框 20">
            <a:extLst>
              <a:ext uri="{FF2B5EF4-FFF2-40B4-BE49-F238E27FC236}">
                <a16:creationId xmlns:a16="http://schemas.microsoft.com/office/drawing/2014/main" id="{9AB57C00-3747-D6B7-715E-74E62F018510}"/>
              </a:ext>
            </a:extLst>
          </p:cNvPr>
          <p:cNvSpPr txBox="1"/>
          <p:nvPr/>
        </p:nvSpPr>
        <p:spPr>
          <a:xfrm>
            <a:off x="1595178" y="1696973"/>
            <a:ext cx="6100548" cy="258084"/>
          </a:xfrm>
          <a:prstGeom prst="rect">
            <a:avLst/>
          </a:prstGeom>
          <a:noFill/>
        </p:spPr>
        <p:txBody>
          <a:bodyPr wrap="square">
            <a:spAutoFit/>
          </a:bodyPr>
          <a:lstStyle/>
          <a:p>
            <a:pPr indent="226695" algn="ctr">
              <a:lnSpc>
                <a:spcPts val="1100"/>
              </a:lnSpc>
              <a:spcAft>
                <a:spcPts val="600"/>
              </a:spcAft>
            </a:pPr>
            <a:r>
              <a:rPr lang="en-US" altLang="zh-CN" sz="1800" b="1"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Table 12</a:t>
            </a:r>
            <a:r>
              <a:rPr lang="en-US" altLang="zh-CN" sz="180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 Categorical summary analysis of </a:t>
            </a:r>
            <a:r>
              <a:rPr lang="en-US" altLang="zh-CN" sz="1800" i="1"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dearly</a:t>
            </a:r>
            <a:endParaRPr lang="zh-CN" altLang="zh-CN" sz="2000" kern="100" dirty="0">
              <a:solidFill>
                <a:srgbClr val="5C3462"/>
              </a:solidFill>
              <a:effectLst/>
              <a:latin typeface="DengXian" panose="02010600030101010101" pitchFamily="2" charset="-122"/>
              <a:ea typeface="DengXian" panose="02010600030101010101" pitchFamily="2" charset="-122"/>
              <a:cs typeface="Arial" panose="020B0604020202020204" pitchFamily="34" charset="0"/>
            </a:endParaRPr>
          </a:p>
        </p:txBody>
      </p:sp>
      <p:sp>
        <p:nvSpPr>
          <p:cNvPr id="9" name="圆角矩形 8">
            <a:extLst>
              <a:ext uri="{FF2B5EF4-FFF2-40B4-BE49-F238E27FC236}">
                <a16:creationId xmlns:a16="http://schemas.microsoft.com/office/drawing/2014/main" id="{628968F9-5C4F-B6A2-EE1C-C51C406A7278}"/>
              </a:ext>
            </a:extLst>
          </p:cNvPr>
          <p:cNvSpPr/>
          <p:nvPr/>
        </p:nvSpPr>
        <p:spPr>
          <a:xfrm>
            <a:off x="2569896" y="5099035"/>
            <a:ext cx="4671482"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FBCE2F"/>
              </a:solidFill>
            </a:endParaRPr>
          </a:p>
        </p:txBody>
      </p:sp>
      <p:sp>
        <p:nvSpPr>
          <p:cNvPr id="20" name="圆角矩形 19">
            <a:extLst>
              <a:ext uri="{FF2B5EF4-FFF2-40B4-BE49-F238E27FC236}">
                <a16:creationId xmlns:a16="http://schemas.microsoft.com/office/drawing/2014/main" id="{1E5FCB69-0078-251D-683B-2342170C5E89}"/>
              </a:ext>
            </a:extLst>
          </p:cNvPr>
          <p:cNvSpPr/>
          <p:nvPr/>
        </p:nvSpPr>
        <p:spPr>
          <a:xfrm>
            <a:off x="2569896" y="3561849"/>
            <a:ext cx="4671482"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FBCE2F"/>
              </a:solidFill>
            </a:endParaRPr>
          </a:p>
        </p:txBody>
      </p:sp>
      <p:sp>
        <p:nvSpPr>
          <p:cNvPr id="23" name="圆角矩形 22">
            <a:extLst>
              <a:ext uri="{FF2B5EF4-FFF2-40B4-BE49-F238E27FC236}">
                <a16:creationId xmlns:a16="http://schemas.microsoft.com/office/drawing/2014/main" id="{F0F4269B-A7B7-8E37-3074-D9AE955E7068}"/>
              </a:ext>
            </a:extLst>
          </p:cNvPr>
          <p:cNvSpPr/>
          <p:nvPr/>
        </p:nvSpPr>
        <p:spPr>
          <a:xfrm>
            <a:off x="2554398" y="2385527"/>
            <a:ext cx="7194036"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
        <p:nvSpPr>
          <p:cNvPr id="24" name="圆角矩形 23">
            <a:extLst>
              <a:ext uri="{FF2B5EF4-FFF2-40B4-BE49-F238E27FC236}">
                <a16:creationId xmlns:a16="http://schemas.microsoft.com/office/drawing/2014/main" id="{C167796A-F715-B075-04BF-58E8E1B28A68}"/>
              </a:ext>
            </a:extLst>
          </p:cNvPr>
          <p:cNvSpPr/>
          <p:nvPr/>
        </p:nvSpPr>
        <p:spPr>
          <a:xfrm>
            <a:off x="2569896" y="4672290"/>
            <a:ext cx="7194036" cy="323586"/>
          </a:xfrm>
          <a:prstGeom prst="roundRect">
            <a:avLst/>
          </a:prstGeom>
          <a:noFill/>
          <a:ln w="41275">
            <a:solidFill>
              <a:srgbClr val="FBC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Tree>
    <p:extLst>
      <p:ext uri="{BB962C8B-B14F-4D97-AF65-F5344CB8AC3E}">
        <p14:creationId xmlns:p14="http://schemas.microsoft.com/office/powerpoint/2010/main" val="1411093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8" name="图片 7">
            <a:extLst>
              <a:ext uri="{FF2B5EF4-FFF2-40B4-BE49-F238E27FC236}">
                <a16:creationId xmlns:a16="http://schemas.microsoft.com/office/drawing/2014/main" id="{C76BA56F-12E1-EF59-931D-B331341A99D8}"/>
              </a:ext>
            </a:extLst>
          </p:cNvPr>
          <p:cNvPicPr>
            <a:picLocks noChangeAspect="1"/>
          </p:cNvPicPr>
          <p:nvPr/>
        </p:nvPicPr>
        <p:blipFill>
          <a:blip r:embed="rId4"/>
          <a:stretch>
            <a:fillRect/>
          </a:stretch>
        </p:blipFill>
        <p:spPr>
          <a:xfrm>
            <a:off x="334963" y="1633078"/>
            <a:ext cx="6751244" cy="3961040"/>
          </a:xfrm>
          <a:prstGeom prst="rect">
            <a:avLst/>
          </a:prstGeom>
        </p:spPr>
      </p:pic>
      <p:sp>
        <p:nvSpPr>
          <p:cNvPr id="13" name="文本框 12">
            <a:extLst>
              <a:ext uri="{FF2B5EF4-FFF2-40B4-BE49-F238E27FC236}">
                <a16:creationId xmlns:a16="http://schemas.microsoft.com/office/drawing/2014/main" id="{C7D40EAA-9893-103F-7C33-AA6D22358421}"/>
              </a:ext>
            </a:extLst>
          </p:cNvPr>
          <p:cNvSpPr txBox="1"/>
          <p:nvPr/>
        </p:nvSpPr>
        <p:spPr>
          <a:xfrm>
            <a:off x="7355831" y="3655126"/>
            <a:ext cx="4497502" cy="1200329"/>
          </a:xfrm>
          <a:prstGeom prst="rect">
            <a:avLst/>
          </a:prstGeom>
          <a:noFill/>
        </p:spPr>
        <p:txBody>
          <a:bodyPr wrap="square">
            <a:spAutoFit/>
          </a:bodyPr>
          <a:lstStyle/>
          <a:p>
            <a:r>
              <a:rPr lang="en-US" altLang="zh-CN" sz="2400" b="1"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The participants directly copied their previous answers to the latter translations.</a:t>
            </a:r>
            <a:r>
              <a:rPr lang="zh-CN" altLang="zh-CN" sz="2400" b="1"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t>
            </a:r>
            <a:endParaRPr lang="zh-CN" altLang="en-US" sz="2400" b="1"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p:txBody>
      </p:sp>
      <p:sp>
        <p:nvSpPr>
          <p:cNvPr id="20" name="文本框 19">
            <a:extLst>
              <a:ext uri="{FF2B5EF4-FFF2-40B4-BE49-F238E27FC236}">
                <a16:creationId xmlns:a16="http://schemas.microsoft.com/office/drawing/2014/main" id="{A552A7C4-A4C3-0543-100F-56D56E63D5A9}"/>
              </a:ext>
            </a:extLst>
          </p:cNvPr>
          <p:cNvSpPr txBox="1"/>
          <p:nvPr/>
        </p:nvSpPr>
        <p:spPr>
          <a:xfrm>
            <a:off x="7355831" y="1749626"/>
            <a:ext cx="4376386" cy="1569660"/>
          </a:xfrm>
          <a:prstGeom prst="rect">
            <a:avLst/>
          </a:prstGeom>
          <a:noFill/>
        </p:spPr>
        <p:txBody>
          <a:bodyPr wrap="square">
            <a:spAutoFit/>
          </a:bodyPr>
          <a:lstStyle/>
          <a:p>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24 % </a:t>
            </a:r>
            <a:r>
              <a:rPr lang="en-US" altLang="zh-CN" sz="2400" b="1"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of the assumed answers generated from using ADs were identical to the answers in the CD. </a:t>
            </a:r>
            <a:endParaRPr lang="zh-CN" altLang="en-US" sz="2400" b="1"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p:txBody>
      </p:sp>
      <p:sp>
        <p:nvSpPr>
          <p:cNvPr id="21" name="TextBox 3">
            <a:extLst>
              <a:ext uri="{FF2B5EF4-FFF2-40B4-BE49-F238E27FC236}">
                <a16:creationId xmlns:a16="http://schemas.microsoft.com/office/drawing/2014/main" id="{E2583A42-1FB8-ECD3-3C68-83223751157B}"/>
              </a:ext>
            </a:extLst>
          </p:cNvPr>
          <p:cNvSpPr txBox="1"/>
          <p:nvPr/>
        </p:nvSpPr>
        <p:spPr>
          <a:xfrm>
            <a:off x="1226289" y="446955"/>
            <a:ext cx="11780477" cy="1508105"/>
          </a:xfrm>
          <a:prstGeom prst="rect">
            <a:avLst/>
          </a:prstGeom>
          <a:noFill/>
        </p:spPr>
        <p:txBody>
          <a:bodyPr wrap="square" rtlCol="0">
            <a:spAutoFit/>
          </a:bodyPr>
          <a:lstStyle/>
          <a:p>
            <a:pPr>
              <a:defRPr/>
            </a:pPr>
            <a:r>
              <a:rPr kumimoji="0" lang="en-US" altLang="zh-CN" sz="28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4.1</a:t>
            </a:r>
            <a:r>
              <a:rPr kumimoji="0" lang="zh-CN" altLang="en-US" sz="28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Being</a:t>
            </a:r>
            <a:r>
              <a:rPr lang="zh-CN" altLang="en-US"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credulous</a:t>
            </a:r>
            <a:r>
              <a:rPr lang="zh-CN" altLang="zh-CN"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with</a:t>
            </a:r>
            <a:r>
              <a:rPr lang="zh-CN" altLang="en-US"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the</a:t>
            </a:r>
            <a:r>
              <a:rPr lang="zh-CN" altLang="en-US" sz="28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concise dictionary - </a:t>
            </a:r>
            <a:r>
              <a:rPr lang="en-US" altLang="zh-CN" sz="2800" b="1" i="1" dirty="0">
                <a:solidFill>
                  <a:srgbClr val="633869"/>
                </a:solidFill>
                <a:latin typeface="Georgia" panose="02040502050405020303" pitchFamily="18" charset="0"/>
                <a:ea typeface="HEITI TC MEDIUM" pitchFamily="2" charset="-128"/>
                <a:cs typeface="Arial" panose="020B0604020202020204" pitchFamily="34" charset="0"/>
              </a:rPr>
              <a:t>dearly</a:t>
            </a:r>
            <a:r>
              <a:rPr lang="zh-CN" altLang="en-US" sz="2800" b="1" i="1" dirty="0">
                <a:solidFill>
                  <a:srgbClr val="633869"/>
                </a:solidFill>
                <a:latin typeface="Georgia" panose="02040502050405020303" pitchFamily="18" charset="0"/>
                <a:ea typeface="HEITI TC MEDIUM" pitchFamily="2" charset="-128"/>
                <a:cs typeface="Arial" panose="020B0604020202020204" pitchFamily="34" charset="0"/>
              </a:rPr>
              <a:t> </a:t>
            </a:r>
            <a:endParaRPr lang="zh-CN" altLang="zh-CN" sz="2800" b="1" i="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sp>
        <p:nvSpPr>
          <p:cNvPr id="22" name="文本框 8">
            <a:extLst>
              <a:ext uri="{FF2B5EF4-FFF2-40B4-BE49-F238E27FC236}">
                <a16:creationId xmlns:a16="http://schemas.microsoft.com/office/drawing/2014/main" id="{EC2C60A8-B4B7-780C-C32E-0C05799B9479}"/>
              </a:ext>
            </a:extLst>
          </p:cNvPr>
          <p:cNvSpPr txBox="1"/>
          <p:nvPr/>
        </p:nvSpPr>
        <p:spPr>
          <a:xfrm>
            <a:off x="-483921" y="5641604"/>
            <a:ext cx="8389011" cy="86690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1000"/>
              </a:spcAft>
            </a:pPr>
            <a:r>
              <a:rPr lang="en-US" altLang="zh-CN" sz="1800" b="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10</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Screenshot</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of</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the</a:t>
            </a:r>
            <a:r>
              <a:rPr lang="zh-CN" altLang="en-US"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translations of the sentence containing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dearly</a:t>
            </a:r>
            <a:endParaRPr lang="zh-CN" altLang="zh-CN" sz="1800" i="1"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ctr">
              <a:spcAft>
                <a:spcPts val="1000"/>
              </a:spcAft>
            </a:pPr>
            <a:endParaRPr lang="zh-CN"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Tree>
    <p:extLst>
      <p:ext uri="{BB962C8B-B14F-4D97-AF65-F5344CB8AC3E}">
        <p14:creationId xmlns:p14="http://schemas.microsoft.com/office/powerpoint/2010/main" val="305187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52142" y="531567"/>
            <a:ext cx="9926397" cy="2062103"/>
          </a:xfrm>
          <a:prstGeom prst="rect">
            <a:avLst/>
          </a:prstGeom>
          <a:noFill/>
        </p:spPr>
        <p:txBody>
          <a:bodyPr wrap="square" rtlCol="0">
            <a:spAutoFit/>
          </a:bodyPr>
          <a:lstStyle/>
          <a:p>
            <a:pPr>
              <a:defRPr/>
            </a:pPr>
            <a:r>
              <a:rPr kumimoji="0" lang="en-US" altLang="zh-CN"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4</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.2</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Referring</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to the first</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few definitions</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only</a:t>
            </a:r>
            <a:r>
              <a:rPr lang="zh-CN" altLang="en-US" sz="3200" b="1" dirty="0">
                <a:solidFill>
                  <a:srgbClr val="633869"/>
                </a:solidFill>
                <a:latin typeface="Georgia" panose="02040502050405020303" pitchFamily="18" charset="0"/>
                <a:ea typeface="HEITI TC MEDIUM" pitchFamily="2" charset="-128"/>
                <a:cs typeface="Arial" panose="020B0604020202020204" pitchFamily="34" charset="0"/>
              </a:rPr>
              <a:t> </a:t>
            </a:r>
            <a:r>
              <a:rPr lang="zh-CN" altLang="zh-CN" sz="3200" b="1" dirty="0">
                <a:solidFill>
                  <a:srgbClr val="633869"/>
                </a:solidFill>
                <a:latin typeface="Georgia" panose="02040502050405020303" pitchFamily="18" charset="0"/>
                <a:ea typeface="HEITI TC MEDIUM" pitchFamily="2" charset="-128"/>
                <a:cs typeface="Arial" panose="020B0604020202020204" pitchFamily="34" charset="0"/>
              </a:rPr>
              <a:t> </a:t>
            </a: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solidFill>
              <a:srgbClr val="633869"/>
            </a:solidFill>
            <a:ln>
              <a:solidFill>
                <a:srgbClr val="6338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A85FB3"/>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8" name="图片 7">
            <a:extLst>
              <a:ext uri="{FF2B5EF4-FFF2-40B4-BE49-F238E27FC236}">
                <a16:creationId xmlns:a16="http://schemas.microsoft.com/office/drawing/2014/main" id="{25189E9A-3D0F-E410-27F4-C2C9AC630B74}"/>
              </a:ext>
            </a:extLst>
          </p:cNvPr>
          <p:cNvPicPr>
            <a:picLocks noChangeAspect="1"/>
          </p:cNvPicPr>
          <p:nvPr/>
        </p:nvPicPr>
        <p:blipFill>
          <a:blip r:embed="rId4"/>
          <a:stretch>
            <a:fillRect/>
          </a:stretch>
        </p:blipFill>
        <p:spPr>
          <a:xfrm>
            <a:off x="759686" y="1370341"/>
            <a:ext cx="10306104" cy="4455774"/>
          </a:xfrm>
          <a:prstGeom prst="rect">
            <a:avLst/>
          </a:prstGeom>
        </p:spPr>
      </p:pic>
      <p:sp>
        <p:nvSpPr>
          <p:cNvPr id="13" name="文本框 8">
            <a:extLst>
              <a:ext uri="{FF2B5EF4-FFF2-40B4-BE49-F238E27FC236}">
                <a16:creationId xmlns:a16="http://schemas.microsoft.com/office/drawing/2014/main" id="{13F9D928-C0F4-8C88-41BE-81A0621FF30F}"/>
              </a:ext>
            </a:extLst>
          </p:cNvPr>
          <p:cNvSpPr txBox="1"/>
          <p:nvPr/>
        </p:nvSpPr>
        <p:spPr>
          <a:xfrm>
            <a:off x="-935740" y="5813748"/>
            <a:ext cx="8389011" cy="86690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1000"/>
              </a:spcAft>
            </a:pPr>
            <a:r>
              <a:rPr lang="en-US" altLang="zh-CN" sz="1800" b="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Figure </a:t>
            </a:r>
            <a:r>
              <a:rPr lang="en-US" altLang="zh-CN" b="1" kern="0" dirty="0">
                <a:solidFill>
                  <a:srgbClr val="633869"/>
                </a:solidFill>
                <a:latin typeface="Times New Roman" panose="02020603050405020304" pitchFamily="18" charset="0"/>
                <a:ea typeface="DengXian" panose="02010600030101010101" pitchFamily="2" charset="-122"/>
                <a:cs typeface="Arial" panose="020B0604020202020204" pitchFamily="34" charset="0"/>
              </a:rPr>
              <a:t>11</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The entry of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slosh</a:t>
            </a:r>
            <a:r>
              <a:rPr lang="en-US" altLang="zh-CN" sz="1800"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 in the </a:t>
            </a:r>
            <a:r>
              <a:rPr lang="en-US" altLang="zh-CN" sz="1800" i="1" kern="0" dirty="0">
                <a:solidFill>
                  <a:srgbClr val="633869"/>
                </a:solidFill>
                <a:effectLst/>
                <a:latin typeface="Times New Roman" panose="02020603050405020304" pitchFamily="18" charset="0"/>
                <a:ea typeface="DengXian" panose="02010600030101010101" pitchFamily="2" charset="-122"/>
                <a:cs typeface="Arial" panose="020B0604020202020204" pitchFamily="34" charset="0"/>
              </a:rPr>
              <a:t>Oxford Dictionary</a:t>
            </a:r>
            <a:endParaRPr lang="zh-CN" altLang="zh-CN" sz="1800" i="1" kern="100" dirty="0">
              <a:solidFill>
                <a:srgbClr val="633869"/>
              </a:solidFill>
              <a:effectLst/>
              <a:latin typeface="DengXian" panose="02010600030101010101" pitchFamily="2" charset="-122"/>
              <a:ea typeface="DengXian" panose="02010600030101010101" pitchFamily="2" charset="-122"/>
              <a:cs typeface="Arial" panose="020B0604020202020204" pitchFamily="34" charset="0"/>
            </a:endParaRPr>
          </a:p>
          <a:p>
            <a:pPr algn="ctr">
              <a:spcAft>
                <a:spcPts val="1000"/>
              </a:spcAft>
            </a:pPr>
            <a:endParaRPr lang="zh-CN" altLang="zh-CN" sz="2400" b="1" dirty="0">
              <a:solidFill>
                <a:srgbClr val="633869"/>
              </a:solidFill>
              <a:latin typeface="Times New Roman" panose="02020603050405020304" pitchFamily="18" charset="0"/>
              <a:ea typeface="HEITI TC MEDIUM" pitchFamily="2" charset="-128"/>
              <a:cs typeface="Times New Roman" panose="02020603050405020304" pitchFamily="18" charset="0"/>
            </a:endParaRPr>
          </a:p>
        </p:txBody>
      </p:sp>
      <p:sp>
        <p:nvSpPr>
          <p:cNvPr id="20" name="圆角矩形 19">
            <a:extLst>
              <a:ext uri="{FF2B5EF4-FFF2-40B4-BE49-F238E27FC236}">
                <a16:creationId xmlns:a16="http://schemas.microsoft.com/office/drawing/2014/main" id="{0DD7A4D9-0CFF-EE0E-38A5-B7E9C7EFD55A}"/>
              </a:ext>
            </a:extLst>
          </p:cNvPr>
          <p:cNvSpPr/>
          <p:nvPr/>
        </p:nvSpPr>
        <p:spPr>
          <a:xfrm>
            <a:off x="759686" y="2917574"/>
            <a:ext cx="10306104" cy="2025422"/>
          </a:xfrm>
          <a:prstGeom prst="roundRect">
            <a:avLst>
              <a:gd name="adj" fmla="val 5954"/>
            </a:avLst>
          </a:prstGeom>
          <a:noFill/>
          <a:ln w="41275">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A85FB3"/>
              </a:solidFill>
            </a:endParaRPr>
          </a:p>
        </p:txBody>
      </p:sp>
      <p:sp>
        <p:nvSpPr>
          <p:cNvPr id="21" name="圆角矩形 20">
            <a:extLst>
              <a:ext uri="{FF2B5EF4-FFF2-40B4-BE49-F238E27FC236}">
                <a16:creationId xmlns:a16="http://schemas.microsoft.com/office/drawing/2014/main" id="{1F14F3AB-D09A-D158-4790-2C6A6267C0CF}"/>
              </a:ext>
            </a:extLst>
          </p:cNvPr>
          <p:cNvSpPr/>
          <p:nvPr/>
        </p:nvSpPr>
        <p:spPr>
          <a:xfrm>
            <a:off x="759686" y="5072893"/>
            <a:ext cx="7164209" cy="624686"/>
          </a:xfrm>
          <a:prstGeom prst="roundRect">
            <a:avLst/>
          </a:prstGeom>
          <a:noFill/>
          <a:ln w="41275">
            <a:solidFill>
              <a:srgbClr val="A85FB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dirty="0">
              <a:solidFill>
                <a:srgbClr val="A85FB3"/>
              </a:solidFill>
            </a:endParaRPr>
          </a:p>
        </p:txBody>
      </p:sp>
      <p:sp>
        <p:nvSpPr>
          <p:cNvPr id="23" name="文本框 22">
            <a:extLst>
              <a:ext uri="{FF2B5EF4-FFF2-40B4-BE49-F238E27FC236}">
                <a16:creationId xmlns:a16="http://schemas.microsoft.com/office/drawing/2014/main" id="{775FAB2A-6F4F-2775-D1BF-70A562B5F01C}"/>
              </a:ext>
            </a:extLst>
          </p:cNvPr>
          <p:cNvSpPr txBox="1"/>
          <p:nvPr/>
        </p:nvSpPr>
        <p:spPr>
          <a:xfrm>
            <a:off x="2988701" y="1974860"/>
            <a:ext cx="8257570" cy="707886"/>
          </a:xfrm>
          <a:prstGeom prst="rect">
            <a:avLst/>
          </a:prstGeom>
          <a:noFill/>
        </p:spPr>
        <p:txBody>
          <a:bodyPr wrap="square">
            <a:spAutoFit/>
          </a:bodyPr>
          <a:lstStyle/>
          <a:p>
            <a:pPr algn="just">
              <a:spcAft>
                <a:spcPts val="600"/>
              </a:spcAft>
            </a:pPr>
            <a:r>
              <a:rPr lang="en-US" altLang="zh-CN" sz="20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D</a:t>
            </a:r>
            <a:r>
              <a:rPr lang="en-US" altLang="zh-CN" sz="2000" kern="100" dirty="0">
                <a:solidFill>
                  <a:srgbClr val="5C3462"/>
                </a:solidFill>
                <a:effectLst/>
                <a:latin typeface="Times New Roman" panose="02020603050405020304" pitchFamily="18" charset="0"/>
                <a:ea typeface="DengXian" panose="02010600030101010101" pitchFamily="2" charset="-122"/>
                <a:cs typeface="Arial" panose="020B0604020202020204" pitchFamily="34" charset="0"/>
              </a:rPr>
              <a:t>ictionary users are prone to the first definition given for a </a:t>
            </a:r>
            <a:r>
              <a:rPr lang="en-US" altLang="zh-CN" sz="20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polysemous word, even when it is not appropriate in the context (﻿</a:t>
            </a:r>
            <a:r>
              <a:rPr lang="en-US" altLang="zh-CN" sz="20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Nesi</a:t>
            </a:r>
            <a:r>
              <a:rPr lang="en-US" altLang="zh-CN" sz="20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&amp; </a:t>
            </a:r>
            <a:r>
              <a:rPr lang="en-US" altLang="zh-CN" sz="20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Haill</a:t>
            </a:r>
            <a:r>
              <a:rPr lang="en-US" altLang="zh-CN" sz="20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 2002</a:t>
            </a:r>
            <a:r>
              <a:rPr lang="zh-CN" altLang="zh-CN" sz="20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t>
            </a:r>
            <a:r>
              <a:rPr lang="en-US" altLang="zh-CN" sz="20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t>
            </a:r>
            <a:endParaRPr lang="zh-CN" altLang="zh-CN" sz="20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p:txBody>
      </p:sp>
      <p:sp>
        <p:nvSpPr>
          <p:cNvPr id="25" name="圆角矩形 24">
            <a:extLst>
              <a:ext uri="{FF2B5EF4-FFF2-40B4-BE49-F238E27FC236}">
                <a16:creationId xmlns:a16="http://schemas.microsoft.com/office/drawing/2014/main" id="{9F1FE2CF-E168-2814-C893-7EB45344E373}"/>
              </a:ext>
            </a:extLst>
          </p:cNvPr>
          <p:cNvSpPr/>
          <p:nvPr/>
        </p:nvSpPr>
        <p:spPr>
          <a:xfrm>
            <a:off x="8058074" y="5129216"/>
            <a:ext cx="3023214" cy="509542"/>
          </a:xfrm>
          <a:prstGeom prst="roundRect">
            <a:avLst/>
          </a:prstGeom>
          <a:solidFill>
            <a:srgbClr val="FBCE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latin typeface="Times New Roman" panose="02020603050405020304" pitchFamily="18" charset="0"/>
                <a:cs typeface="Times New Roman" panose="02020603050405020304" pitchFamily="18" charset="0"/>
              </a:rPr>
              <a:t>The most suitable definition.</a:t>
            </a:r>
            <a:endParaRPr kumimoji="1" lang="zh-C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838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011AD7-BEB7-1909-4DFB-0DB899D86FCC}"/>
              </a:ext>
            </a:extLst>
          </p:cNvPr>
          <p:cNvSpPr/>
          <p:nvPr/>
        </p:nvSpPr>
        <p:spPr>
          <a:xfrm>
            <a:off x="0" y="-1"/>
            <a:ext cx="12192000" cy="6858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68A7BB7-A6AE-F4AD-C9F5-600E2A43411B}"/>
              </a:ext>
            </a:extLst>
          </p:cNvPr>
          <p:cNvSpPr txBox="1"/>
          <p:nvPr/>
        </p:nvSpPr>
        <p:spPr>
          <a:xfrm>
            <a:off x="-972672" y="2375290"/>
            <a:ext cx="6321275" cy="18774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600" b="1"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pitchFamily="2" charset="-122"/>
                <a:cs typeface="Times New Roman" panose="02020603050405020304" pitchFamily="18" charset="0"/>
              </a:rPr>
              <a:t>Ⅳ.</a:t>
            </a:r>
          </a:p>
        </p:txBody>
      </p:sp>
      <p:sp>
        <p:nvSpPr>
          <p:cNvPr id="2" name="TextBox 25">
            <a:extLst>
              <a:ext uri="{FF2B5EF4-FFF2-40B4-BE49-F238E27FC236}">
                <a16:creationId xmlns:a16="http://schemas.microsoft.com/office/drawing/2014/main" id="{8B9A59EF-8F70-D14B-233A-0E6FFFD1BCD0}"/>
              </a:ext>
            </a:extLst>
          </p:cNvPr>
          <p:cNvSpPr txBox="1"/>
          <p:nvPr/>
        </p:nvSpPr>
        <p:spPr>
          <a:xfrm>
            <a:off x="2900461" y="2767280"/>
            <a:ext cx="7255670" cy="1323439"/>
          </a:xfrm>
          <a:prstGeom prst="rect">
            <a:avLst/>
          </a:prstGeom>
          <a:noFill/>
        </p:spPr>
        <p:txBody>
          <a:bodyPr wrap="square" rtlCol="0">
            <a:spAutoFit/>
          </a:bodyPr>
          <a:lstStyle/>
          <a:p>
            <a:pPr algn="ctr"/>
            <a:r>
              <a:rPr lang="en-US" altLang="zh-CN" sz="8000" b="1" dirty="0">
                <a:solidFill>
                  <a:schemeClr val="bg1">
                    <a:lumMod val="95000"/>
                  </a:schemeClr>
                </a:solidFill>
                <a:latin typeface="Georgia" panose="02040502050405020303" pitchFamily="18" charset="0"/>
                <a:ea typeface="HEITI TC MEDIUM" pitchFamily="2" charset="-128"/>
                <a:cs typeface="Arial" panose="020B0604020202020204" pitchFamily="34" charset="0"/>
              </a:rPr>
              <a:t>Conclusion</a:t>
            </a:r>
          </a:p>
        </p:txBody>
      </p:sp>
    </p:spTree>
    <p:extLst>
      <p:ext uri="{BB962C8B-B14F-4D97-AF65-F5344CB8AC3E}">
        <p14:creationId xmlns:p14="http://schemas.microsoft.com/office/powerpoint/2010/main" val="922567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26289" y="446955"/>
            <a:ext cx="11780477" cy="1569660"/>
          </a:xfrm>
          <a:prstGeom prst="rect">
            <a:avLst/>
          </a:prstGeom>
          <a:noFill/>
        </p:spPr>
        <p:txBody>
          <a:bodyPr wrap="square" rtlCol="0">
            <a:spAutoFit/>
          </a:bodyPr>
          <a:lstStyle/>
          <a:p>
            <a:pPr>
              <a:defRPr/>
            </a:pPr>
            <a:r>
              <a:rPr lang="en-US" altLang="zh-CN" sz="3200" b="1" dirty="0">
                <a:solidFill>
                  <a:srgbClr val="633869"/>
                </a:solidFill>
                <a:latin typeface="Georgia" panose="02040502050405020303" pitchFamily="18" charset="0"/>
                <a:ea typeface="HEITI TC MEDIUM" pitchFamily="2" charset="-128"/>
                <a:cs typeface="Arial" panose="020B0604020202020204" pitchFamily="34" charset="0"/>
              </a:rPr>
              <a:t>Conclusion </a:t>
            </a: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5C3462"/>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5C34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5C34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5C34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3" name="文本框 12">
            <a:extLst>
              <a:ext uri="{FF2B5EF4-FFF2-40B4-BE49-F238E27FC236}">
                <a16:creationId xmlns:a16="http://schemas.microsoft.com/office/drawing/2014/main" id="{62DE5BC8-B0EF-5126-662F-7D9746D2AA19}"/>
              </a:ext>
            </a:extLst>
          </p:cNvPr>
          <p:cNvSpPr txBox="1"/>
          <p:nvPr/>
        </p:nvSpPr>
        <p:spPr>
          <a:xfrm>
            <a:off x="1184409" y="1590840"/>
            <a:ext cx="10481118" cy="4093428"/>
          </a:xfrm>
          <a:prstGeom prst="rect">
            <a:avLst/>
          </a:prstGeom>
          <a:noFill/>
        </p:spPr>
        <p:txBody>
          <a:bodyPr wrap="square">
            <a:spAutoFit/>
          </a:bodyPr>
          <a:lstStyle/>
          <a:p>
            <a:pPr marL="342900" indent="-342900" algn="l">
              <a:spcAft>
                <a:spcPts val="600"/>
              </a:spcAft>
              <a:buFont typeface="Arial" panose="020B0604020202020204" pitchFamily="34" charset="0"/>
              <a:buChar char="•"/>
            </a:pPr>
            <a:r>
              <a:rPr lang="en-US" altLang="zh-CN" sz="24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Youdao</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is </a:t>
            </a:r>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predominantly used</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by its users with major reference to its Concise section.</a:t>
            </a:r>
          </a:p>
          <a:p>
            <a:pPr marL="342900" indent="-342900" algn="l">
              <a:spcAft>
                <a:spcPts val="600"/>
              </a:spcAft>
              <a:buFont typeface="Arial" panose="020B0604020202020204" pitchFamily="34" charset="0"/>
              <a:buChar char="•"/>
            </a:pP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The presence of </a:t>
            </a:r>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erroneous</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t>
            </a:r>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insufficient</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and </a:t>
            </a:r>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incomprehensible </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definitions in the CD could</a:t>
            </a:r>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 adversely affect </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students’ comprehension of words and sentences. </a:t>
            </a:r>
          </a:p>
          <a:p>
            <a:pPr indent="266700" algn="l">
              <a:spcAft>
                <a:spcPts val="600"/>
              </a:spcAft>
            </a:pPr>
            <a:endPar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342900" indent="-342900" algn="l">
              <a:spcAft>
                <a:spcPts val="600"/>
              </a:spcAft>
              <a:buFont typeface="Arial" panose="020B0604020202020204" pitchFamily="34" charset="0"/>
              <a:buChar char="•"/>
            </a:pPr>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Students</a:t>
            </a:r>
            <a:r>
              <a:rPr lang="zh-CN" altLang="en-US"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should develop good dictionary habits by consulting authoritative dictionaries more frequently and carefully read each sense to find the most suitable meaning.</a:t>
            </a:r>
          </a:p>
          <a:p>
            <a:pPr marL="342900" indent="-342900" algn="l">
              <a:spcAft>
                <a:spcPts val="600"/>
              </a:spcAft>
              <a:buFont typeface="Arial" panose="020B0604020202020204" pitchFamily="34" charset="0"/>
              <a:buChar char="•"/>
            </a:pP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It is crucial for </a:t>
            </a:r>
            <a:r>
              <a:rPr lang="en-US" altLang="zh-CN" sz="2400" b="1" kern="100" dirty="0">
                <a:solidFill>
                  <a:srgbClr val="A85FB3"/>
                </a:solidFill>
                <a:latin typeface="Times New Roman" panose="02020603050405020304" pitchFamily="18" charset="0"/>
                <a:ea typeface="DengXian" panose="02010600030101010101" pitchFamily="2" charset="-122"/>
                <a:cs typeface="Arial" panose="020B0604020202020204" pitchFamily="34" charset="0"/>
              </a:rPr>
              <a:t>dictionary developers </a:t>
            </a:r>
            <a:r>
              <a:rPr lang="en-US"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to rectify all problematic definitions and provide high-quality assistance for word lookups.</a:t>
            </a:r>
            <a:endParaRPr lang="zh-CN"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2461949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AEDA18-6410-6D38-848E-F4AF0AB8DA2E}"/>
              </a:ext>
            </a:extLst>
          </p:cNvPr>
          <p:cNvSpPr txBox="1"/>
          <p:nvPr/>
        </p:nvSpPr>
        <p:spPr>
          <a:xfrm>
            <a:off x="1226289" y="446955"/>
            <a:ext cx="11780477" cy="1508105"/>
          </a:xfrm>
          <a:prstGeom prst="rect">
            <a:avLst/>
          </a:prstGeom>
          <a:noFill/>
        </p:spPr>
        <p:txBody>
          <a:bodyPr wrap="square" rtlCol="0">
            <a:spAutoFit/>
          </a:bodyPr>
          <a:lstStyle/>
          <a:p>
            <a:pPr>
              <a:defRPr/>
            </a:pPr>
            <a:r>
              <a:rPr lang="en-US" altLang="zh-CN" sz="2800" b="1" dirty="0">
                <a:solidFill>
                  <a:srgbClr val="633869"/>
                </a:solidFill>
                <a:latin typeface="Georgia" panose="02040502050405020303" pitchFamily="18" charset="0"/>
                <a:ea typeface="HEITI TC MEDIUM" pitchFamily="2" charset="-128"/>
                <a:cs typeface="Arial" panose="020B0604020202020204" pitchFamily="34" charset="0"/>
              </a:rPr>
              <a:t>References</a:t>
            </a:r>
            <a:endParaRPr lang="zh-CN" altLang="zh-CN" sz="2800" b="1" dirty="0">
              <a:solidFill>
                <a:srgbClr val="633869"/>
              </a:solidFill>
              <a:latin typeface="Georgia" panose="02040502050405020303" pitchFamily="18" charset="0"/>
              <a:ea typeface="HEITI TC MEDIUM" pitchFamily="2" charset="-128"/>
              <a:cs typeface="Arial" panose="020B0604020202020204" pitchFamily="34" charset="0"/>
            </a:endParaRPr>
          </a:p>
          <a:p>
            <a:pPr>
              <a:defRPr/>
            </a:pPr>
            <a:endParaRPr lang="zh-CN" altLang="zh-CN" sz="3200" b="1" dirty="0">
              <a:solidFill>
                <a:srgbClr val="633869"/>
              </a:solidFill>
              <a:latin typeface="Georgia" panose="02040502050405020303" pitchFamily="18" charset="0"/>
              <a:ea typeface="HEITI TC MEDIUM" pitchFamily="2"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633869"/>
                </a:solidFill>
                <a:effectLst/>
                <a:uLnTx/>
                <a:uFillTx/>
                <a:latin typeface="Georgia" panose="02040502050405020303" pitchFamily="18" charset="0"/>
                <a:ea typeface="HEITI TC MEDIUM" pitchFamily="2" charset="-128"/>
                <a:cs typeface="Arial" panose="020B0604020202020204" pitchFamily="34" charset="0"/>
              </a:rPr>
              <a:t> </a:t>
            </a:r>
          </a:p>
        </p:txBody>
      </p:sp>
      <p:pic>
        <p:nvPicPr>
          <p:cNvPr id="5" name="Picture 4">
            <a:extLst>
              <a:ext uri="{FF2B5EF4-FFF2-40B4-BE49-F238E27FC236}">
                <a16:creationId xmlns:a16="http://schemas.microsoft.com/office/drawing/2014/main" id="{81BD6946-2A00-D8C4-D731-C8989C4BF24A}"/>
              </a:ext>
            </a:extLst>
          </p:cNvPr>
          <p:cNvPicPr>
            <a:picLocks noChangeAspect="1"/>
          </p:cNvPicPr>
          <p:nvPr/>
        </p:nvPicPr>
        <p:blipFill>
          <a:blip r:embed="rId3"/>
          <a:stretch>
            <a:fillRect/>
          </a:stretch>
        </p:blipFill>
        <p:spPr>
          <a:xfrm>
            <a:off x="334963" y="361854"/>
            <a:ext cx="849447" cy="669822"/>
          </a:xfrm>
          <a:prstGeom prst="rect">
            <a:avLst/>
          </a:prstGeom>
        </p:spPr>
      </p:pic>
      <p:cxnSp>
        <p:nvCxnSpPr>
          <p:cNvPr id="2" name="Straight Connector 1">
            <a:extLst>
              <a:ext uri="{FF2B5EF4-FFF2-40B4-BE49-F238E27FC236}">
                <a16:creationId xmlns:a16="http://schemas.microsoft.com/office/drawing/2014/main" id="{341A1300-6D7D-534A-D762-193B186A906C}"/>
              </a:ext>
            </a:extLst>
          </p:cNvPr>
          <p:cNvCxnSpPr>
            <a:cxnSpLocks/>
          </p:cNvCxnSpPr>
          <p:nvPr/>
        </p:nvCxnSpPr>
        <p:spPr>
          <a:xfrm>
            <a:off x="334963" y="1201008"/>
            <a:ext cx="11518370" cy="0"/>
          </a:xfrm>
          <a:prstGeom prst="line">
            <a:avLst/>
          </a:prstGeom>
          <a:ln w="76200">
            <a:solidFill>
              <a:srgbClr val="633869"/>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208B4E18-6267-327A-FA1D-B824F8CB1612}"/>
              </a:ext>
            </a:extLst>
          </p:cNvPr>
          <p:cNvGrpSpPr/>
          <p:nvPr/>
        </p:nvGrpSpPr>
        <p:grpSpPr>
          <a:xfrm>
            <a:off x="3239311" y="6504991"/>
            <a:ext cx="3035030" cy="291830"/>
            <a:chOff x="162212" y="6496145"/>
            <a:chExt cx="2828401" cy="291830"/>
          </a:xfrm>
          <a:solidFill>
            <a:srgbClr val="A85FB3"/>
          </a:solidFill>
        </p:grpSpPr>
        <p:sp>
          <p:nvSpPr>
            <p:cNvPr id="6" name="燕尾形 5">
              <a:extLst>
                <a:ext uri="{FF2B5EF4-FFF2-40B4-BE49-F238E27FC236}">
                  <a16:creationId xmlns:a16="http://schemas.microsoft.com/office/drawing/2014/main" id="{4E5F6E42-3C2C-9875-629E-42357DB05F7D}"/>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五边形 2">
              <a:extLst>
                <a:ext uri="{FF2B5EF4-FFF2-40B4-BE49-F238E27FC236}">
                  <a16:creationId xmlns:a16="http://schemas.microsoft.com/office/drawing/2014/main" id="{73789FE4-BAC1-29DB-F574-ACC12E1F0D75}"/>
                </a:ext>
              </a:extLst>
            </p:cNvPr>
            <p:cNvSpPr/>
            <p:nvPr/>
          </p:nvSpPr>
          <p:spPr>
            <a:xfrm>
              <a:off x="334962" y="6496146"/>
              <a:ext cx="2655651" cy="291829"/>
            </a:xfrm>
            <a:prstGeom prst="homePlate">
              <a:avLst>
                <a:gd name="adj" fmla="val 48181"/>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Methodology</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0" name="五边形 9">
            <a:extLst>
              <a:ext uri="{FF2B5EF4-FFF2-40B4-BE49-F238E27FC236}">
                <a16:creationId xmlns:a16="http://schemas.microsoft.com/office/drawing/2014/main" id="{56C567C8-6E6A-29D7-B59D-BFEA62EEBF4E}"/>
              </a:ext>
            </a:extLst>
          </p:cNvPr>
          <p:cNvSpPr/>
          <p:nvPr/>
        </p:nvSpPr>
        <p:spPr>
          <a:xfrm>
            <a:off x="334963" y="6504992"/>
            <a:ext cx="2923803" cy="291829"/>
          </a:xfrm>
          <a:prstGeom prst="homePlate">
            <a:avLst>
              <a:gd name="adj" fmla="val 52251"/>
            </a:avLst>
          </a:prstGeom>
          <a:solidFill>
            <a:srgbClr val="A85FB3"/>
          </a:solid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Introduction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nvGrpSpPr>
          <p:cNvPr id="11" name="组合 10">
            <a:extLst>
              <a:ext uri="{FF2B5EF4-FFF2-40B4-BE49-F238E27FC236}">
                <a16:creationId xmlns:a16="http://schemas.microsoft.com/office/drawing/2014/main" id="{EA484029-36D2-4C47-7272-ECDA9761C5E6}"/>
              </a:ext>
            </a:extLst>
          </p:cNvPr>
          <p:cNvGrpSpPr/>
          <p:nvPr/>
        </p:nvGrpSpPr>
        <p:grpSpPr>
          <a:xfrm>
            <a:off x="6257277" y="6504989"/>
            <a:ext cx="2923802" cy="291830"/>
            <a:chOff x="162212" y="6496145"/>
            <a:chExt cx="2828401" cy="291830"/>
          </a:xfrm>
          <a:solidFill>
            <a:srgbClr val="A85FB3"/>
          </a:solidFill>
        </p:grpSpPr>
        <p:sp>
          <p:nvSpPr>
            <p:cNvPr id="12" name="燕尾形 11">
              <a:extLst>
                <a:ext uri="{FF2B5EF4-FFF2-40B4-BE49-F238E27FC236}">
                  <a16:creationId xmlns:a16="http://schemas.microsoft.com/office/drawing/2014/main" id="{6064ABBE-0B36-DE0E-6B7A-BD8343C2F27E}"/>
                </a:ext>
              </a:extLst>
            </p:cNvPr>
            <p:cNvSpPr/>
            <p:nvPr/>
          </p:nvSpPr>
          <p:spPr>
            <a:xfrm>
              <a:off x="162212" y="6496145"/>
              <a:ext cx="379936" cy="291829"/>
            </a:xfrm>
            <a:prstGeom prst="chevron">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14" name="五边形 13">
              <a:extLst>
                <a:ext uri="{FF2B5EF4-FFF2-40B4-BE49-F238E27FC236}">
                  <a16:creationId xmlns:a16="http://schemas.microsoft.com/office/drawing/2014/main" id="{42546928-EF75-8759-3331-0CF1E7CD7F35}"/>
                </a:ext>
              </a:extLst>
            </p:cNvPr>
            <p:cNvSpPr/>
            <p:nvPr/>
          </p:nvSpPr>
          <p:spPr>
            <a:xfrm>
              <a:off x="334962" y="6496146"/>
              <a:ext cx="2655651" cy="291829"/>
            </a:xfrm>
            <a:prstGeom prst="homePlate">
              <a:avLst>
                <a:gd name="adj" fmla="val 52250"/>
              </a:avLst>
            </a:prstGeom>
            <a:grpFill/>
            <a:ln>
              <a:solidFill>
                <a:srgbClr val="A85F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Result</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&amp;</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Discussion</a:t>
              </a:r>
              <a:r>
                <a:rPr lang="zh-CN" altLang="en-US" b="1" dirty="0">
                  <a:solidFill>
                    <a:schemeClr val="bg1"/>
                  </a:solidFill>
                  <a:latin typeface="Georgia" panose="02040502050405020303" pitchFamily="18" charset="0"/>
                  <a:ea typeface="HEITI TC MEDIUM" pitchFamily="2" charset="-128"/>
                  <a:cs typeface="Arial" panose="020B0604020202020204" pitchFamily="34" charset="0"/>
                </a:rPr>
                <a:t> </a:t>
              </a:r>
            </a:p>
          </p:txBody>
        </p:sp>
      </p:grpSp>
      <p:grpSp>
        <p:nvGrpSpPr>
          <p:cNvPr id="19" name="组合 18">
            <a:extLst>
              <a:ext uri="{FF2B5EF4-FFF2-40B4-BE49-F238E27FC236}">
                <a16:creationId xmlns:a16="http://schemas.microsoft.com/office/drawing/2014/main" id="{7D1F12F3-D0F9-AC67-C77F-80DD4A92F79D}"/>
              </a:ext>
            </a:extLst>
          </p:cNvPr>
          <p:cNvGrpSpPr/>
          <p:nvPr/>
        </p:nvGrpSpPr>
        <p:grpSpPr>
          <a:xfrm>
            <a:off x="9161622" y="6504989"/>
            <a:ext cx="2691711" cy="291831"/>
            <a:chOff x="8647415" y="6496143"/>
            <a:chExt cx="2828401" cy="291831"/>
          </a:xfrm>
          <a:solidFill>
            <a:srgbClr val="5C3462"/>
          </a:solidFill>
        </p:grpSpPr>
        <p:grpSp>
          <p:nvGrpSpPr>
            <p:cNvPr id="15" name="组合 14">
              <a:extLst>
                <a:ext uri="{FF2B5EF4-FFF2-40B4-BE49-F238E27FC236}">
                  <a16:creationId xmlns:a16="http://schemas.microsoft.com/office/drawing/2014/main" id="{B130D86C-14AD-3120-1A7F-A0BB17ECBF17}"/>
                </a:ext>
              </a:extLst>
            </p:cNvPr>
            <p:cNvGrpSpPr/>
            <p:nvPr/>
          </p:nvGrpSpPr>
          <p:grpSpPr>
            <a:xfrm>
              <a:off x="8647415" y="6496143"/>
              <a:ext cx="2828401" cy="291830"/>
              <a:chOff x="162212" y="6496145"/>
              <a:chExt cx="2828401" cy="291830"/>
            </a:xfrm>
            <a:grpFill/>
          </p:grpSpPr>
          <p:sp>
            <p:nvSpPr>
              <p:cNvPr id="16" name="燕尾形 15">
                <a:extLst>
                  <a:ext uri="{FF2B5EF4-FFF2-40B4-BE49-F238E27FC236}">
                    <a16:creationId xmlns:a16="http://schemas.microsoft.com/office/drawing/2014/main" id="{26002FB2-41D1-0055-3D6D-741FDC888AC3}"/>
                  </a:ext>
                </a:extLst>
              </p:cNvPr>
              <p:cNvSpPr/>
              <p:nvPr/>
            </p:nvSpPr>
            <p:spPr>
              <a:xfrm>
                <a:off x="162212" y="6496145"/>
                <a:ext cx="379936" cy="291829"/>
              </a:xfrm>
              <a:prstGeom prst="chevron">
                <a:avLst/>
              </a:prstGeom>
              <a:grpFill/>
              <a:ln>
                <a:solidFill>
                  <a:srgbClr val="5C34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五边形 16">
                <a:extLst>
                  <a:ext uri="{FF2B5EF4-FFF2-40B4-BE49-F238E27FC236}">
                    <a16:creationId xmlns:a16="http://schemas.microsoft.com/office/drawing/2014/main" id="{A14F2827-8F9D-E44B-DF89-13DB5032B204}"/>
                  </a:ext>
                </a:extLst>
              </p:cNvPr>
              <p:cNvSpPr/>
              <p:nvPr/>
            </p:nvSpPr>
            <p:spPr>
              <a:xfrm>
                <a:off x="334962" y="6496146"/>
                <a:ext cx="2655651" cy="291829"/>
              </a:xfrm>
              <a:prstGeom prst="homePlate">
                <a:avLst>
                  <a:gd name="adj" fmla="val 76666"/>
                </a:avLst>
              </a:prstGeom>
              <a:grpFill/>
              <a:ln>
                <a:solidFill>
                  <a:srgbClr val="5C34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b="1" dirty="0">
                    <a:solidFill>
                      <a:schemeClr val="bg1"/>
                    </a:solidFill>
                    <a:latin typeface="Georgia" panose="02040502050405020303" pitchFamily="18" charset="0"/>
                    <a:ea typeface="HEITI TC MEDIUM" pitchFamily="2" charset="-128"/>
                    <a:cs typeface="Arial" panose="020B0604020202020204" pitchFamily="34" charset="0"/>
                  </a:rPr>
                  <a:t>Conclusion</a:t>
                </a:r>
                <a:endParaRPr lang="zh-CN" altLang="en-US" b="1" dirty="0">
                  <a:solidFill>
                    <a:schemeClr val="bg1"/>
                  </a:solidFill>
                  <a:latin typeface="Georgia" panose="02040502050405020303" pitchFamily="18" charset="0"/>
                  <a:ea typeface="HEITI TC MEDIUM" pitchFamily="2" charset="-128"/>
                  <a:cs typeface="Arial" panose="020B0604020202020204" pitchFamily="34" charset="0"/>
                </a:endParaRPr>
              </a:p>
            </p:txBody>
          </p:sp>
        </p:grpSp>
        <p:sp>
          <p:nvSpPr>
            <p:cNvPr id="18" name="矩形 17">
              <a:extLst>
                <a:ext uri="{FF2B5EF4-FFF2-40B4-BE49-F238E27FC236}">
                  <a16:creationId xmlns:a16="http://schemas.microsoft.com/office/drawing/2014/main" id="{576A1FC5-FC32-2D78-2E7D-ADF35FF545B3}"/>
                </a:ext>
              </a:extLst>
            </p:cNvPr>
            <p:cNvSpPr/>
            <p:nvPr/>
          </p:nvSpPr>
          <p:spPr>
            <a:xfrm>
              <a:off x="11095880" y="6496143"/>
              <a:ext cx="379936" cy="291831"/>
            </a:xfrm>
            <a:prstGeom prst="rect">
              <a:avLst/>
            </a:prstGeom>
            <a:grpFill/>
            <a:ln>
              <a:solidFill>
                <a:srgbClr val="5C34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3" name="文本框 12">
            <a:extLst>
              <a:ext uri="{FF2B5EF4-FFF2-40B4-BE49-F238E27FC236}">
                <a16:creationId xmlns:a16="http://schemas.microsoft.com/office/drawing/2014/main" id="{62DE5BC8-B0EF-5126-662F-7D9746D2AA19}"/>
              </a:ext>
            </a:extLst>
          </p:cNvPr>
          <p:cNvSpPr txBox="1"/>
          <p:nvPr/>
        </p:nvSpPr>
        <p:spPr>
          <a:xfrm>
            <a:off x="471055" y="1590840"/>
            <a:ext cx="11518370" cy="4957767"/>
          </a:xfrm>
          <a:prstGeom prst="rect">
            <a:avLst/>
          </a:prstGeom>
          <a:noFill/>
        </p:spPr>
        <p:txBody>
          <a:bodyPr wrap="square">
            <a:spAutoFit/>
          </a:bodyPr>
          <a:lstStyle/>
          <a:p>
            <a:pPr marL="190500" indent="-190500"/>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Boonmoh</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 (2012). E-dictionary use under the spotlight: students' use of pocket. electronic dictionaries for writing. </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Lexikos</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22, 43-68. </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Chon, Y. V. (2009). The electronic dictionary for writing: A solution or a problem?. International Journal of Lexicography, 22(1), 23-54. </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lgn="just"/>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Fageeh</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Abdelaziz &amp; Amin, Mohamed &amp; </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Mekheimer</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 (2011). EFL Learners'. Vocabulary Acquisition in Translational Writing. Journal of Language Teaching and Research. 2. 10.4304/jltr.2.4.918-928.</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Farina, D. M. C., </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Vrbinc</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M., &amp; </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Vrbinc</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 (2019). Problems in online dictionary use. for advanced Slovenian learners of English. International Journal of Lexicography, 32(4), 458- 479. </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Ferrett</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E., &amp; Dollinger, S. (2021). Is digital always better? Comparing two English print dictionaries with their digital counterparts, International Journal of Lexicography, 34(1), 66– 91, https://</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doi.org</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/10.1093/</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ijl</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/ecaa016 </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Insights, G. (2019, August 22). NetEase </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Youdao</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goes all in on K12 education sector after the restructuring. Medium. https://</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edtechchina.medium.com</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/netease-youdao-goes-all-in-on-k12-education-sector-after-the-restructuring-cd37abb1edc6</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lgn="just"/>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Li, L., &amp; Xu, H. (2015). Using an Online Dictionary for Identifying the Meanings of. Verb Phrases by Chinese EFL Learners. </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Lexikos</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25, 191-209.</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Liu, D., Deng, Y., &amp; Yang, S., (2021). Evaluating popular online English-Chinese. dictionaries in China by applying Lew and </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Szarowska’s</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(2017) evaluation</a:t>
            </a:r>
            <a:b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b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framework, International Journal of Lexicography, 34(2), 157</a:t>
            </a:r>
            <a:b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b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182, https://</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doi.org</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/10.1093/</a:t>
            </a: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ijl</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/ecaa026 </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190500" indent="-190500">
              <a:spcAft>
                <a:spcPts val="500"/>
              </a:spcAft>
            </a:pPr>
            <a:r>
              <a:rPr lang="en-US" altLang="zh-CN" sz="1600" kern="100" dirty="0" err="1">
                <a:solidFill>
                  <a:srgbClr val="5C3462"/>
                </a:solidFill>
                <a:latin typeface="Times New Roman" panose="02020603050405020304" pitchFamily="18" charset="0"/>
                <a:ea typeface="DengXian" panose="02010600030101010101" pitchFamily="2" charset="-122"/>
                <a:cs typeface="Arial" panose="020B0604020202020204" pitchFamily="34" charset="0"/>
              </a:rPr>
              <a:t>Nesi</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H. (2002). A study of dictionary use by international students at a British University. International Journal of Lexicography, 15(4), 277–305. </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hlinkClick r:id="rId4">
                  <a:extLst>
                    <a:ext uri="{A12FA001-AC4F-418D-AE19-62706E023703}">
                      <ahyp:hlinkClr xmlns:ahyp="http://schemas.microsoft.com/office/drawing/2018/hyperlinkcolor" val="tx"/>
                    </a:ext>
                  </a:extLst>
                </a:hlinkClick>
              </a:rPr>
              <a:t>https://doi.org/10.1093/ijl/15.4.277</a:t>
            </a:r>
            <a:r>
              <a:rPr lang="en-US"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rPr>
              <a:t> </a:t>
            </a:r>
            <a:endParaRPr lang="zh-CN" altLang="zh-CN" sz="16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a:p>
            <a:pPr marL="342900" indent="-342900" algn="l">
              <a:spcAft>
                <a:spcPts val="600"/>
              </a:spcAft>
              <a:buFont typeface="Arial" panose="020B0604020202020204" pitchFamily="34" charset="0"/>
              <a:buChar char="•"/>
            </a:pPr>
            <a:endParaRPr lang="zh-CN" altLang="zh-CN" sz="2400" kern="100" dirty="0">
              <a:solidFill>
                <a:srgbClr val="5C3462"/>
              </a:solidFill>
              <a:latin typeface="Times New Roman" panose="02020603050405020304" pitchFamily="18"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9735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011AD7-BEB7-1909-4DFB-0DB899D86FCC}"/>
              </a:ext>
            </a:extLst>
          </p:cNvPr>
          <p:cNvSpPr/>
          <p:nvPr/>
        </p:nvSpPr>
        <p:spPr>
          <a:xfrm>
            <a:off x="0" y="0"/>
            <a:ext cx="12192000" cy="6858000"/>
          </a:xfrm>
          <a:prstGeom prst="rect">
            <a:avLst/>
          </a:prstGeom>
          <a:solidFill>
            <a:srgbClr val="633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68A7BB7-A6AE-F4AD-C9F5-600E2A43411B}"/>
              </a:ext>
            </a:extLst>
          </p:cNvPr>
          <p:cNvSpPr txBox="1"/>
          <p:nvPr/>
        </p:nvSpPr>
        <p:spPr>
          <a:xfrm>
            <a:off x="2763906" y="2275278"/>
            <a:ext cx="6321275" cy="3662541"/>
          </a:xfrm>
          <a:prstGeom prst="rect">
            <a:avLst/>
          </a:prstGeom>
          <a:noFill/>
        </p:spPr>
        <p:txBody>
          <a:bodyPr wrap="square" rtlCol="0">
            <a:spAutoFit/>
          </a:bodyPr>
          <a:lstStyle/>
          <a:p>
            <a:pPr algn="ctr">
              <a:defRPr/>
            </a:pPr>
            <a:r>
              <a:rPr lang="en-US" altLang="zh-CN" sz="11600" b="1" dirty="0">
                <a:solidFill>
                  <a:schemeClr val="bg1">
                    <a:lumMod val="95000"/>
                  </a:schemeClr>
                </a:solidFill>
                <a:latin typeface="Georgia" panose="02040502050405020303" pitchFamily="18" charset="0"/>
                <a:ea typeface="HEITI TC MEDIUM" pitchFamily="2" charset="-128"/>
                <a:cs typeface="Arial" panose="020B0604020202020204" pitchFamily="34" charset="0"/>
              </a:rPr>
              <a:t> Q &amp; 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1600" b="1" i="0" u="none" strike="noStrike" kern="1200" cap="none" spc="0" normalizeH="0" baseline="0" noProof="0" dirty="0">
              <a:ln>
                <a:noFill/>
              </a:ln>
              <a:solidFill>
                <a:prstClr val="white"/>
              </a:solidFill>
              <a:effectLst/>
              <a:uLnTx/>
              <a:uFillTx/>
              <a:latin typeface="Times New Roman" panose="02020603050405020304" pitchFamily="18" charset="0"/>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1014941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EXTBOXSTYLE_GUID" val="{e664a759-fdfd-47f1-915f-c157d51d2a91}"/>
</p:tagLst>
</file>

<file path=ppt/tags/tag2.xml><?xml version="1.0" encoding="utf-8"?>
<p:tagLst xmlns:a="http://schemas.openxmlformats.org/drawingml/2006/main" xmlns:r="http://schemas.openxmlformats.org/officeDocument/2006/relationships" xmlns:p="http://schemas.openxmlformats.org/presentationml/2006/main">
  <p:tag name="KSO_WM_UNIT_TEXTBOXSTYLE_SHAPETYPE" val="0"/>
  <p:tag name="KSO_WM_UNIT_TEXTBOXSTYLE_TEMPLATETYPE" val="1"/>
  <p:tag name="KSO_WM_UNIT_PRESET_TEXT" val="点击此处添加正文，文字是您思想的提炼。&#13;为了演示发布的良好效果，请言简意赅的阐述您的观点。&#13;您的正文已经经简明扼要，字字珠玑，但信息却千丝万缕、错综复杂。"/>
  <p:tag name="KSO_WM_UNIT_NOCLEAR" val="1"/>
  <p:tag name="KSO_WM_UNIT_VALUE" val="72"/>
  <p:tag name="KSO_WM_UNIT_HIGHLIGHT" val="0"/>
  <p:tag name="KSO_WM_UNIT_COMPATIBLE" val="0"/>
  <p:tag name="KSO_WM_UNIT_DIAGRAM_ISNUMVISUAL" val="0"/>
  <p:tag name="KSO_WM_UNIT_DIAGRAM_ISREFERUNIT" val="0"/>
  <p:tag name="KSO_WM_UNIT_TYPE" val="f"/>
  <p:tag name="KSO_WM_UNIT_INDEX" val="1"/>
  <p:tag name="KSO_WM_UNIT_ID" val="mixed20201941_76*f*1"/>
  <p:tag name="KSO_WM_TEMPLATE_CATEGORY" val="mixed"/>
  <p:tag name="KSO_WM_TEMPLATE_INDEX" val="20201941"/>
  <p:tag name="KSO_WM_UNIT_LAYERLEVEL" val="1"/>
  <p:tag name="KSO_WM_TAG_VERSION" val="1.0"/>
  <p:tag name="KSO_WM_BEAUTIFY_FLAG" val="#wm#"/>
  <p:tag name="KSO_WM_UNIT_TEXTBOXSTYLE_GUID" val="{e664a759-fdfd-47f1-915f-c157d51d2a91}"/>
  <p:tag name="KSO_WM_UNIT_TEXTBOXSTYLE_TYPE" val="8"/>
  <p:tag name="KSO_WM_UNIT_TEXT_FILL_FORE_SCHEMECOLOR_INDEX_BRIGHTNESS" val="0.25"/>
  <p:tag name="KSO_WM_UNIT_TEXT_FILL_FORE_SCHEMECOLOR_INDEX" val="13"/>
  <p:tag name="KSO_WM_UNIT_TEXT_FILL_TYPE" val="1"/>
</p:tagLst>
</file>

<file path=ppt/tags/tag3.xml><?xml version="1.0" encoding="utf-8"?>
<p:tagLst xmlns:a="http://schemas.openxmlformats.org/drawingml/2006/main" xmlns:r="http://schemas.openxmlformats.org/officeDocument/2006/relationships" xmlns:p="http://schemas.openxmlformats.org/presentationml/2006/main">
  <p:tag name="KSO_WM_UNIT_TEXTBOXSTYLE_SHAPETYPE" val="1"/>
  <p:tag name="KSO_WM_UNIT_TEXTBOXSTYLE_ADJUSTLEFT" val="0_-40.25"/>
  <p:tag name="KSO_WM_UNIT_TEXTBOXSTYLE_ADJUSTTOP" val="0_-44.89999"/>
  <p:tag name="KSO_WM_UNIT_TEXTBOXSTYLE_ADJUSTWIDTH" val="100_80.39999"/>
  <p:tag name="KSO_WM_UNIT_TEXTBOXSTYLE_ADJUSTHEIGTH" val="100_64.79999"/>
  <p:tag name="KSO_WM_UNIT_HIGHLIGHT" val="0"/>
  <p:tag name="KSO_WM_UNIT_COMPATIBLE" val="0"/>
  <p:tag name="KSO_WM_UNIT_DIAGRAM_ISNUMVISUAL" val="0"/>
  <p:tag name="KSO_WM_UNIT_DIAGRAM_ISREFERUNIT" val="0"/>
  <p:tag name="KSO_WM_UNIT_TYPE" val="i"/>
  <p:tag name="KSO_WM_UNIT_INDEX" val="1"/>
  <p:tag name="KSO_WM_UNIT_ID" val="mixed20201941_76*i*1"/>
  <p:tag name="KSO_WM_TEMPLATE_CATEGORY" val="mixed"/>
  <p:tag name="KSO_WM_TEMPLATE_INDEX" val="20201941"/>
  <p:tag name="KSO_WM_UNIT_LAYERLEVEL" val="1"/>
  <p:tag name="KSO_WM_TAG_VERSION" val="1.0"/>
  <p:tag name="KSO_WM_BEAUTIFY_FLAG" val="#wm#"/>
  <p:tag name="KSO_WM_UNIT_TEXTBOXSTYLE_GUID" val="{e664a759-fdfd-47f1-915f-c157d51d2a9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xml><?xml version="1.0" encoding="utf-8"?>
<p:tagLst xmlns:a="http://schemas.openxmlformats.org/drawingml/2006/main" xmlns:r="http://schemas.openxmlformats.org/officeDocument/2006/relationships" xmlns:p="http://schemas.openxmlformats.org/presentationml/2006/main">
  <p:tag name="KSO_WM_UNIT_TEXTBOXSTYLE_SHAPETYPE" val="1"/>
  <p:tag name="KSO_WM_UNIT_TEXTBOXSTYLE_ADJUSTLEFT" val="0_-40.29999"/>
  <p:tag name="KSO_WM_UNIT_TEXTBOXSTYLE_ADJUSTTOP" val="0_-44.89999"/>
  <p:tag name="KSO_WM_UNIT_TEXTBOXSTYLE_ADJUSTWIDTH" val="100_80.5"/>
  <p:tag name="KSO_WM_UNIT_HIGHLIGHT" val="0"/>
  <p:tag name="KSO_WM_UNIT_COMPATIBLE" val="0"/>
  <p:tag name="KSO_WM_UNIT_DIAGRAM_ISNUMVISUAL" val="0"/>
  <p:tag name="KSO_WM_UNIT_DIAGRAM_ISREFERUNIT" val="0"/>
  <p:tag name="KSO_WM_UNIT_TYPE" val="i"/>
  <p:tag name="KSO_WM_UNIT_INDEX" val="2"/>
  <p:tag name="KSO_WM_UNIT_ID" val="mixed20201941_76*i*2"/>
  <p:tag name="KSO_WM_TEMPLATE_CATEGORY" val="mixed"/>
  <p:tag name="KSO_WM_TEMPLATE_INDEX" val="20201941"/>
  <p:tag name="KSO_WM_UNIT_LAYERLEVEL" val="1"/>
  <p:tag name="KSO_WM_TAG_VERSION" val="1.0"/>
  <p:tag name="KSO_WM_BEAUTIFY_FLAG" val="#wm#"/>
  <p:tag name="KSO_WM_UNIT_TEXTBOXSTYLE_GUID" val="{e664a759-fdfd-47f1-915f-c157d51d2a91}"/>
</p:tagLst>
</file>

<file path=ppt/tags/tag5.xml><?xml version="1.0" encoding="utf-8"?>
<p:tagLst xmlns:a="http://schemas.openxmlformats.org/drawingml/2006/main" xmlns:r="http://schemas.openxmlformats.org/officeDocument/2006/relationships" xmlns:p="http://schemas.openxmlformats.org/presentationml/2006/main">
  <p:tag name="KSO_WM_UNIT_TEXTBOXSTYLE_SHAPETYPE" val="1"/>
  <p:tag name="KSO_WM_UNIT_TEXTBOXSTYLE_ADJUSTLEFT" val="0_-40.29999"/>
  <p:tag name="KSO_WM_UNIT_TEXTBOXSTYLE_ADJUSTTOP" val="0_-44.89999"/>
  <p:tag name="KSO_WM_UNIT_TEXTBOXSTYLE_ADJUSTWIDTH" val="100_80.5"/>
  <p:tag name="KSO_WM_UNIT_HIGHLIGHT" val="0"/>
  <p:tag name="KSO_WM_UNIT_COMPATIBLE" val="0"/>
  <p:tag name="KSO_WM_UNIT_DIAGRAM_ISNUMVISUAL" val="0"/>
  <p:tag name="KSO_WM_UNIT_DIAGRAM_ISREFERUNIT" val="0"/>
  <p:tag name="KSO_WM_UNIT_TYPE" val="i"/>
  <p:tag name="KSO_WM_UNIT_INDEX" val="3"/>
  <p:tag name="KSO_WM_UNIT_ID" val="mixed20201941_76*i*3"/>
  <p:tag name="KSO_WM_TEMPLATE_CATEGORY" val="mixed"/>
  <p:tag name="KSO_WM_TEMPLATE_INDEX" val="20201941"/>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xml><?xml version="1.0" encoding="utf-8"?>
<p:tagLst xmlns:a="http://schemas.openxmlformats.org/drawingml/2006/main" xmlns:r="http://schemas.openxmlformats.org/officeDocument/2006/relationships" xmlns:p="http://schemas.openxmlformats.org/presentationml/2006/main">
  <p:tag name="KSO_WM_UNIT_TEXTBOXSTYLE_SHAPETYPE" val="1"/>
  <p:tag name="KSO_WM_UNIT_TEXTBOXSTYLE_ADJUSTLEFT" val="0_114.8"/>
  <p:tag name="KSO_WM_UNIT_TEXTBOXSTYLE_ADJUSTTOP" val="0_-44.89999"/>
  <p:tag name="KSO_WM_UNIT_TEXTBOXSTYLE_ADJUSTWIDTH" val="100_-229.65"/>
  <p:tag name="KSO_WM_UNIT_HIGHLIGHT" val="0"/>
  <p:tag name="KSO_WM_UNIT_COMPATIBLE" val="0"/>
  <p:tag name="KSO_WM_UNIT_DIAGRAM_ISNUMVISUAL" val="0"/>
  <p:tag name="KSO_WM_UNIT_DIAGRAM_ISREFERUNIT" val="0"/>
  <p:tag name="KSO_WM_UNIT_TYPE" val="i"/>
  <p:tag name="KSO_WM_UNIT_INDEX" val="4"/>
  <p:tag name="KSO_WM_UNIT_ID" val="mixed20201941_76*i*4"/>
  <p:tag name="KSO_WM_TEMPLATE_CATEGORY" val="mixed"/>
  <p:tag name="KSO_WM_TEMPLATE_INDEX" val="20201941"/>
  <p:tag name="KSO_WM_UNIT_LAYERLEVEL" val="1"/>
  <p:tag name="KSO_WM_TAG_VERSION" val="1.0"/>
  <p:tag name="KSO_WM_BEAUTIFY_FLAG" val="#wm#"/>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1587</TotalTime>
  <Words>4176</Words>
  <Application>Microsoft Macintosh PowerPoint</Application>
  <PresentationFormat>宽屏</PresentationFormat>
  <Paragraphs>574</Paragraphs>
  <Slides>41</Slides>
  <Notes>38</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41</vt:i4>
      </vt:variant>
    </vt:vector>
  </HeadingPairs>
  <TitlesOfParts>
    <vt:vector size="51" baseType="lpstr">
      <vt:lpstr>等线</vt:lpstr>
      <vt:lpstr>等线</vt:lpstr>
      <vt:lpstr>SimSun</vt:lpstr>
      <vt:lpstr>Arial</vt:lpstr>
      <vt:lpstr>Calibri</vt:lpstr>
      <vt:lpstr>Calibri Light</vt:lpstr>
      <vt:lpstr>Georgia</vt:lpstr>
      <vt:lpstr>Times New Roman</vt:lpstr>
      <vt:lpstr>Wingdings</vt:lpstr>
      <vt:lpstr>Office Theme 2013 - 2022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Fanfei Meng (HSS, 120030001)</dc:creator>
  <cp:lastModifiedBy>Shiyang Zhang (HSS, 120030104)</cp:lastModifiedBy>
  <cp:revision>21</cp:revision>
  <dcterms:created xsi:type="dcterms:W3CDTF">2023-06-15T15:52:30Z</dcterms:created>
  <dcterms:modified xsi:type="dcterms:W3CDTF">2023-06-22T03:38:43Z</dcterms:modified>
</cp:coreProperties>
</file>